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av" ContentType="audio/x-wav"/>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media/image41.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65.jpg" ContentType="image/jpg"/>
  <Override PartName="/ppt/media/image74.jpg" ContentType="image/jpg"/>
  <Override PartName="/ppt/media/image78.jpg" ContentType="image/png"/>
  <Override PartName="/ppt/media/image87.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10.jpg" ContentType="image/jpg"/>
  <Override PartName="/ppt/media/image113.jpg" ContentType="image/jpg"/>
  <Override PartName="/ppt/media/image115.jpg" ContentType="image/jpg"/>
  <Override PartName="/ppt/media/image116.jpg" ContentType="image/jpg"/>
  <Override PartName="/ppt/media/image117.jpg" ContentType="image/jpg"/>
  <Override PartName="/ppt/media/image121.jpg" ContentType="image/jpg"/>
  <Override PartName="/ppt/media/image123.jpg" ContentType="image/jpg"/>
  <Override PartName="/ppt/media/image125.jpg" ContentType="image/jpg"/>
  <Override PartName="/ppt/media/image128.jpg" ContentType="image/jpg"/>
  <Override PartName="/ppt/media/image129.jpg" ContentType="image/jpg"/>
  <Override PartName="/ppt/media/image133.jpg" ContentType="image/jpg"/>
  <Override PartName="/ppt/media/image134.jpg" ContentType="image/jpg"/>
  <Override PartName="/ppt/media/image135.jpg" ContentType="image/jpg"/>
  <Override PartName="/ppt/notesSlides/notesSlide14.xml" ContentType="application/vnd.openxmlformats-officedocument.presentationml.notesSlide+xml"/>
  <Override PartName="/ppt/media/image151.jpg" ContentType="image/jp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164.jpg" ContentType="image/jpg"/>
  <Override PartName="/ppt/notesSlides/notesSlide19.xml" ContentType="application/vnd.openxmlformats-officedocument.presentationml.notesSlide+xml"/>
  <Override PartName="/ppt/media/image234.jpg" ContentType="image/jpg"/>
  <Override PartName="/ppt/media/image235.jpg" ContentType="image/jpg"/>
  <Override PartName="/ppt/media/image246.jpg" ContentType="image/jpg"/>
  <Override PartName="/ppt/media/image248.jpg" ContentType="image/jpg"/>
  <Override PartName="/ppt/media/image249.jpg" ContentType="image/jpg"/>
  <Override PartName="/ppt/media/image250.jpg" ContentType="image/jpg"/>
  <Override PartName="/ppt/media/image251.jpg" ContentType="image/jpg"/>
  <Override PartName="/ppt/media/image252.jpg" ContentType="image/jpg"/>
  <Override PartName="/ppt/media/image276.jpg" ContentType="image/jpg"/>
  <Override PartName="/ppt/media/image278.jpg" ContentType="image/jpg"/>
  <Override PartName="/ppt/media/image280.jpg" ContentType="image/jpg"/>
  <Override PartName="/ppt/media/image282.jpg" ContentType="image/jpg"/>
  <Override PartName="/ppt/media/image283.jpg" ContentType="image/jpg"/>
  <Override PartName="/ppt/media/image285.jpg" ContentType="image/jpg"/>
  <Override PartName="/ppt/media/image288.jpg" ContentType="image/jpg"/>
  <Override PartName="/ppt/media/image290.jpg" ContentType="image/jpg"/>
  <Override PartName="/ppt/media/image291.jpg" ContentType="image/jpg"/>
  <Override PartName="/ppt/media/image292.jpg" ContentType="image/jpg"/>
  <Override PartName="/ppt/media/image294.jpg" ContentType="image/jpg"/>
  <Override PartName="/ppt/media/image295.jpg" ContentType="image/jpg"/>
  <Override PartName="/ppt/media/image296.jpg" ContentType="image/jpg"/>
  <Override PartName="/ppt/media/image297.jpg" ContentType="image/jp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6"/>
  </p:notesMasterIdLst>
  <p:handoutMasterIdLst>
    <p:handoutMasterId r:id="rId137"/>
  </p:handoutMasterIdLst>
  <p:sldIdLst>
    <p:sldId id="256" r:id="rId2"/>
    <p:sldId id="433" r:id="rId3"/>
    <p:sldId id="441" r:id="rId4"/>
    <p:sldId id="428" r:id="rId5"/>
    <p:sldId id="419" r:id="rId6"/>
    <p:sldId id="417" r:id="rId7"/>
    <p:sldId id="437" r:id="rId8"/>
    <p:sldId id="260" r:id="rId9"/>
    <p:sldId id="304" r:id="rId10"/>
    <p:sldId id="402" r:id="rId11"/>
    <p:sldId id="430" r:id="rId12"/>
    <p:sldId id="431" r:id="rId13"/>
    <p:sldId id="429" r:id="rId14"/>
    <p:sldId id="453" r:id="rId15"/>
    <p:sldId id="305" r:id="rId16"/>
    <p:sldId id="412" r:id="rId17"/>
    <p:sldId id="432" r:id="rId18"/>
    <p:sldId id="306" r:id="rId19"/>
    <p:sldId id="307" r:id="rId20"/>
    <p:sldId id="445" r:id="rId21"/>
    <p:sldId id="446" r:id="rId22"/>
    <p:sldId id="401" r:id="rId23"/>
    <p:sldId id="447" r:id="rId24"/>
    <p:sldId id="394" r:id="rId25"/>
    <p:sldId id="449" r:id="rId26"/>
    <p:sldId id="450" r:id="rId27"/>
    <p:sldId id="448" r:id="rId28"/>
    <p:sldId id="451" r:id="rId29"/>
    <p:sldId id="393" r:id="rId30"/>
    <p:sldId id="416" r:id="rId31"/>
    <p:sldId id="418" r:id="rId32"/>
    <p:sldId id="442" r:id="rId33"/>
    <p:sldId id="308" r:id="rId34"/>
    <p:sldId id="323" r:id="rId35"/>
    <p:sldId id="302" r:id="rId36"/>
    <p:sldId id="382" r:id="rId37"/>
    <p:sldId id="318" r:id="rId38"/>
    <p:sldId id="408" r:id="rId39"/>
    <p:sldId id="454" r:id="rId40"/>
    <p:sldId id="399" r:id="rId41"/>
    <p:sldId id="443" r:id="rId42"/>
    <p:sldId id="392" r:id="rId43"/>
    <p:sldId id="438" r:id="rId44"/>
    <p:sldId id="320" r:id="rId45"/>
    <p:sldId id="321" r:id="rId46"/>
    <p:sldId id="284" r:id="rId47"/>
    <p:sldId id="300" r:id="rId48"/>
    <p:sldId id="299" r:id="rId49"/>
    <p:sldId id="283" r:id="rId50"/>
    <p:sldId id="403" r:id="rId51"/>
    <p:sldId id="425" r:id="rId52"/>
    <p:sldId id="426" r:id="rId53"/>
    <p:sldId id="427" r:id="rId54"/>
    <p:sldId id="404" r:id="rId55"/>
    <p:sldId id="405" r:id="rId56"/>
    <p:sldId id="406" r:id="rId57"/>
    <p:sldId id="407" r:id="rId58"/>
    <p:sldId id="258" r:id="rId59"/>
    <p:sldId id="395" r:id="rId60"/>
    <p:sldId id="396" r:id="rId61"/>
    <p:sldId id="397" r:id="rId62"/>
    <p:sldId id="398" r:id="rId63"/>
    <p:sldId id="414" r:id="rId64"/>
    <p:sldId id="436" r:id="rId65"/>
    <p:sldId id="444" r:id="rId66"/>
    <p:sldId id="434" r:id="rId67"/>
    <p:sldId id="455" r:id="rId68"/>
    <p:sldId id="411" r:id="rId69"/>
    <p:sldId id="413" r:id="rId70"/>
    <p:sldId id="435" r:id="rId71"/>
    <p:sldId id="263" r:id="rId72"/>
    <p:sldId id="322" r:id="rId73"/>
    <p:sldId id="327" r:id="rId74"/>
    <p:sldId id="328" r:id="rId75"/>
    <p:sldId id="329" r:id="rId76"/>
    <p:sldId id="330" r:id="rId77"/>
    <p:sldId id="331" r:id="rId78"/>
    <p:sldId id="334" r:id="rId79"/>
    <p:sldId id="335" r:id="rId80"/>
    <p:sldId id="336" r:id="rId81"/>
    <p:sldId id="337" r:id="rId82"/>
    <p:sldId id="339" r:id="rId83"/>
    <p:sldId id="340" r:id="rId84"/>
    <p:sldId id="376" r:id="rId85"/>
    <p:sldId id="377" r:id="rId86"/>
    <p:sldId id="378" r:id="rId87"/>
    <p:sldId id="379" r:id="rId88"/>
    <p:sldId id="380" r:id="rId89"/>
    <p:sldId id="381" r:id="rId90"/>
    <p:sldId id="383" r:id="rId91"/>
    <p:sldId id="384" r:id="rId92"/>
    <p:sldId id="385" r:id="rId93"/>
    <p:sldId id="386" r:id="rId94"/>
    <p:sldId id="387" r:id="rId95"/>
    <p:sldId id="388" r:id="rId96"/>
    <p:sldId id="389" r:id="rId97"/>
    <p:sldId id="390" r:id="rId98"/>
    <p:sldId id="391" r:id="rId99"/>
    <p:sldId id="268" r:id="rId100"/>
    <p:sldId id="262" r:id="rId101"/>
    <p:sldId id="273" r:id="rId102"/>
    <p:sldId id="272" r:id="rId103"/>
    <p:sldId id="274" r:id="rId104"/>
    <p:sldId id="279" r:id="rId105"/>
    <p:sldId id="259" r:id="rId106"/>
    <p:sldId id="264" r:id="rId107"/>
    <p:sldId id="276" r:id="rId108"/>
    <p:sldId id="277" r:id="rId109"/>
    <p:sldId id="266" r:id="rId110"/>
    <p:sldId id="269" r:id="rId111"/>
    <p:sldId id="257" r:id="rId112"/>
    <p:sldId id="421" r:id="rId113"/>
    <p:sldId id="422" r:id="rId114"/>
    <p:sldId id="423" r:id="rId115"/>
    <p:sldId id="424" r:id="rId116"/>
    <p:sldId id="287" r:id="rId117"/>
    <p:sldId id="288" r:id="rId118"/>
    <p:sldId id="289" r:id="rId119"/>
    <p:sldId id="290" r:id="rId120"/>
    <p:sldId id="291" r:id="rId121"/>
    <p:sldId id="292" r:id="rId122"/>
    <p:sldId id="293" r:id="rId123"/>
    <p:sldId id="294" r:id="rId124"/>
    <p:sldId id="295" r:id="rId125"/>
    <p:sldId id="296" r:id="rId126"/>
    <p:sldId id="297" r:id="rId127"/>
    <p:sldId id="298" r:id="rId128"/>
    <p:sldId id="261" r:id="rId129"/>
    <p:sldId id="265" r:id="rId130"/>
    <p:sldId id="267" r:id="rId131"/>
    <p:sldId id="280" r:id="rId132"/>
    <p:sldId id="281" r:id="rId133"/>
    <p:sldId id="282" r:id="rId134"/>
    <p:sldId id="286" r:id="rId135"/>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85" autoAdjust="0"/>
    <p:restoredTop sz="89384" autoAdjust="0"/>
  </p:normalViewPr>
  <p:slideViewPr>
    <p:cSldViewPr snapToGrid="0" showGuides="1">
      <p:cViewPr varScale="1">
        <p:scale>
          <a:sx n="98" d="100"/>
          <a:sy n="98" d="100"/>
        </p:scale>
        <p:origin x="306" y="78"/>
      </p:cViewPr>
      <p:guideLst>
        <p:guide orient="horz" pos="2137"/>
        <p:guide pos="3840"/>
      </p:guideLst>
    </p:cSldViewPr>
  </p:slideViewPr>
  <p:notesTextViewPr>
    <p:cViewPr>
      <p:scale>
        <a:sx n="1" d="1"/>
        <a:sy n="1" d="1"/>
      </p:scale>
      <p:origin x="0" y="0"/>
    </p:cViewPr>
  </p:notesTextViewPr>
  <p:sorterViewPr>
    <p:cViewPr>
      <p:scale>
        <a:sx n="100" d="100"/>
        <a:sy n="100" d="100"/>
      </p:scale>
      <p:origin x="0" y="-7956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e,YutakaTKZIM" userId="4ea0f8c6-cb00-4a5a-9642-b208e11f484d" providerId="ADAL" clId="{5EAEB2EC-5CF8-420F-A6F6-6DC913B0CB3D}"/>
    <pc:docChg chg="undo custSel addSld delSld">
      <pc:chgData name="Abe,YutakaTKZIM" userId="4ea0f8c6-cb00-4a5a-9642-b208e11f484d" providerId="ADAL" clId="{5EAEB2EC-5CF8-420F-A6F6-6DC913B0CB3D}" dt="2023-07-11T23:25:22.336" v="10" actId="47"/>
      <pc:docMkLst>
        <pc:docMk/>
      </pc:docMkLst>
      <pc:sldChg chg="del">
        <pc:chgData name="Abe,YutakaTKZIM" userId="4ea0f8c6-cb00-4a5a-9642-b208e11f484d" providerId="ADAL" clId="{5EAEB2EC-5CF8-420F-A6F6-6DC913B0CB3D}" dt="2023-07-11T23:24:40.270" v="3" actId="47"/>
        <pc:sldMkLst>
          <pc:docMk/>
          <pc:sldMk cId="2316170763" sldId="271"/>
        </pc:sldMkLst>
      </pc:sldChg>
      <pc:sldChg chg="del">
        <pc:chgData name="Abe,YutakaTKZIM" userId="4ea0f8c6-cb00-4a5a-9642-b208e11f484d" providerId="ADAL" clId="{5EAEB2EC-5CF8-420F-A6F6-6DC913B0CB3D}" dt="2023-07-11T23:25:22.336" v="10" actId="47"/>
        <pc:sldMkLst>
          <pc:docMk/>
          <pc:sldMk cId="1898167883" sldId="301"/>
        </pc:sldMkLst>
      </pc:sldChg>
      <pc:sldChg chg="del">
        <pc:chgData name="Abe,YutakaTKZIM" userId="4ea0f8c6-cb00-4a5a-9642-b208e11f484d" providerId="ADAL" clId="{5EAEB2EC-5CF8-420F-A6F6-6DC913B0CB3D}" dt="2023-07-11T23:25:18.376" v="9" actId="47"/>
        <pc:sldMkLst>
          <pc:docMk/>
          <pc:sldMk cId="3227867527" sldId="303"/>
        </pc:sldMkLst>
      </pc:sldChg>
      <pc:sldChg chg="del">
        <pc:chgData name="Abe,YutakaTKZIM" userId="4ea0f8c6-cb00-4a5a-9642-b208e11f484d" providerId="ADAL" clId="{5EAEB2EC-5CF8-420F-A6F6-6DC913B0CB3D}" dt="2023-07-11T23:25:15.316" v="8" actId="47"/>
        <pc:sldMkLst>
          <pc:docMk/>
          <pc:sldMk cId="790498954" sldId="309"/>
        </pc:sldMkLst>
      </pc:sldChg>
      <pc:sldChg chg="del">
        <pc:chgData name="Abe,YutakaTKZIM" userId="4ea0f8c6-cb00-4a5a-9642-b208e11f484d" providerId="ADAL" clId="{5EAEB2EC-5CF8-420F-A6F6-6DC913B0CB3D}" dt="2023-07-11T23:25:15.316" v="8" actId="47"/>
        <pc:sldMkLst>
          <pc:docMk/>
          <pc:sldMk cId="34283002" sldId="310"/>
        </pc:sldMkLst>
      </pc:sldChg>
      <pc:sldChg chg="del">
        <pc:chgData name="Abe,YutakaTKZIM" userId="4ea0f8c6-cb00-4a5a-9642-b208e11f484d" providerId="ADAL" clId="{5EAEB2EC-5CF8-420F-A6F6-6DC913B0CB3D}" dt="2023-07-11T23:25:05.420" v="6" actId="47"/>
        <pc:sldMkLst>
          <pc:docMk/>
          <pc:sldMk cId="526168060" sldId="312"/>
        </pc:sldMkLst>
      </pc:sldChg>
      <pc:sldChg chg="del">
        <pc:chgData name="Abe,YutakaTKZIM" userId="4ea0f8c6-cb00-4a5a-9642-b208e11f484d" providerId="ADAL" clId="{5EAEB2EC-5CF8-420F-A6F6-6DC913B0CB3D}" dt="2023-07-11T23:25:03.339" v="5" actId="47"/>
        <pc:sldMkLst>
          <pc:docMk/>
          <pc:sldMk cId="856326966" sldId="313"/>
        </pc:sldMkLst>
      </pc:sldChg>
      <pc:sldChg chg="del">
        <pc:chgData name="Abe,YutakaTKZIM" userId="4ea0f8c6-cb00-4a5a-9642-b208e11f484d" providerId="ADAL" clId="{5EAEB2EC-5CF8-420F-A6F6-6DC913B0CB3D}" dt="2023-07-11T23:25:03.339" v="5" actId="47"/>
        <pc:sldMkLst>
          <pc:docMk/>
          <pc:sldMk cId="2083643399" sldId="315"/>
        </pc:sldMkLst>
      </pc:sldChg>
      <pc:sldChg chg="del">
        <pc:chgData name="Abe,YutakaTKZIM" userId="4ea0f8c6-cb00-4a5a-9642-b208e11f484d" providerId="ADAL" clId="{5EAEB2EC-5CF8-420F-A6F6-6DC913B0CB3D}" dt="2023-07-11T23:25:03.339" v="5" actId="47"/>
        <pc:sldMkLst>
          <pc:docMk/>
          <pc:sldMk cId="2350525679" sldId="316"/>
        </pc:sldMkLst>
      </pc:sldChg>
      <pc:sldChg chg="del">
        <pc:chgData name="Abe,YutakaTKZIM" userId="4ea0f8c6-cb00-4a5a-9642-b208e11f484d" providerId="ADAL" clId="{5EAEB2EC-5CF8-420F-A6F6-6DC913B0CB3D}" dt="2023-07-11T23:25:03.339" v="5" actId="47"/>
        <pc:sldMkLst>
          <pc:docMk/>
          <pc:sldMk cId="3611009378" sldId="317"/>
        </pc:sldMkLst>
      </pc:sldChg>
      <pc:sldChg chg="del">
        <pc:chgData name="Abe,YutakaTKZIM" userId="4ea0f8c6-cb00-4a5a-9642-b208e11f484d" providerId="ADAL" clId="{5EAEB2EC-5CF8-420F-A6F6-6DC913B0CB3D}" dt="2023-07-11T23:25:15.316" v="8" actId="47"/>
        <pc:sldMkLst>
          <pc:docMk/>
          <pc:sldMk cId="1319679009" sldId="319"/>
        </pc:sldMkLst>
      </pc:sldChg>
      <pc:sldChg chg="del">
        <pc:chgData name="Abe,YutakaTKZIM" userId="4ea0f8c6-cb00-4a5a-9642-b208e11f484d" providerId="ADAL" clId="{5EAEB2EC-5CF8-420F-A6F6-6DC913B0CB3D}" dt="2023-07-11T23:25:03.339" v="5" actId="47"/>
        <pc:sldMkLst>
          <pc:docMk/>
          <pc:sldMk cId="3583158733" sldId="409"/>
        </pc:sldMkLst>
      </pc:sldChg>
      <pc:sldChg chg="del">
        <pc:chgData name="Abe,YutakaTKZIM" userId="4ea0f8c6-cb00-4a5a-9642-b208e11f484d" providerId="ADAL" clId="{5EAEB2EC-5CF8-420F-A6F6-6DC913B0CB3D}" dt="2023-07-11T23:25:11.307" v="7" actId="47"/>
        <pc:sldMkLst>
          <pc:docMk/>
          <pc:sldMk cId="626867562" sldId="410"/>
        </pc:sldMkLst>
      </pc:sldChg>
      <pc:sldChg chg="del">
        <pc:chgData name="Abe,YutakaTKZIM" userId="4ea0f8c6-cb00-4a5a-9642-b208e11f484d" providerId="ADAL" clId="{5EAEB2EC-5CF8-420F-A6F6-6DC913B0CB3D}" dt="2023-07-11T23:25:11.307" v="7" actId="47"/>
        <pc:sldMkLst>
          <pc:docMk/>
          <pc:sldMk cId="890714569" sldId="415"/>
        </pc:sldMkLst>
      </pc:sldChg>
      <pc:sldChg chg="add del">
        <pc:chgData name="Abe,YutakaTKZIM" userId="4ea0f8c6-cb00-4a5a-9642-b208e11f484d" providerId="ADAL" clId="{5EAEB2EC-5CF8-420F-A6F6-6DC913B0CB3D}" dt="2023-07-11T23:24:36.944" v="2" actId="47"/>
        <pc:sldMkLst>
          <pc:docMk/>
          <pc:sldMk cId="2726878264" sldId="417"/>
        </pc:sldMkLst>
      </pc:sldChg>
      <pc:sldChg chg="del">
        <pc:chgData name="Abe,YutakaTKZIM" userId="4ea0f8c6-cb00-4a5a-9642-b208e11f484d" providerId="ADAL" clId="{5EAEB2EC-5CF8-420F-A6F6-6DC913B0CB3D}" dt="2023-07-11T23:24:50.998" v="4" actId="47"/>
        <pc:sldMkLst>
          <pc:docMk/>
          <pc:sldMk cId="361142240" sldId="420"/>
        </pc:sldMkLst>
      </pc:sldChg>
      <pc:sldChg chg="del">
        <pc:chgData name="Abe,YutakaTKZIM" userId="4ea0f8c6-cb00-4a5a-9642-b208e11f484d" providerId="ADAL" clId="{5EAEB2EC-5CF8-420F-A6F6-6DC913B0CB3D}" dt="2023-07-11T23:24:50.998" v="4" actId="47"/>
        <pc:sldMkLst>
          <pc:docMk/>
          <pc:sldMk cId="3134781712" sldId="439"/>
        </pc:sldMkLst>
      </pc:sldChg>
      <pc:sldChg chg="del">
        <pc:chgData name="Abe,YutakaTKZIM" userId="4ea0f8c6-cb00-4a5a-9642-b208e11f484d" providerId="ADAL" clId="{5EAEB2EC-5CF8-420F-A6F6-6DC913B0CB3D}" dt="2023-07-11T23:24:50.998" v="4" actId="47"/>
        <pc:sldMkLst>
          <pc:docMk/>
          <pc:sldMk cId="1315776693" sldId="440"/>
        </pc:sldMkLst>
      </pc:sldChg>
      <pc:sldChg chg="del">
        <pc:chgData name="Abe,YutakaTKZIM" userId="4ea0f8c6-cb00-4a5a-9642-b208e11f484d" providerId="ADAL" clId="{5EAEB2EC-5CF8-420F-A6F6-6DC913B0CB3D}" dt="2023-07-11T23:24:32.681" v="0" actId="47"/>
        <pc:sldMkLst>
          <pc:docMk/>
          <pc:sldMk cId="2338574426" sldId="452"/>
        </pc:sldMkLst>
      </pc:sldChg>
    </pc:docChg>
  </pc:docChgLst>
  <pc:docChgLst>
    <pc:chgData name="Abe,YutakaTKZIM" userId="4ea0f8c6-cb00-4a5a-9642-b208e11f484d" providerId="ADAL" clId="{623E3C31-D0F7-447F-B9A6-8B4CB5DB49E7}"/>
    <pc:docChg chg="custSel modSld">
      <pc:chgData name="Abe,YutakaTKZIM" userId="4ea0f8c6-cb00-4a5a-9642-b208e11f484d" providerId="ADAL" clId="{623E3C31-D0F7-447F-B9A6-8B4CB5DB49E7}" dt="2022-12-04T22:44:37.619" v="86" actId="122"/>
      <pc:docMkLst>
        <pc:docMk/>
      </pc:docMkLst>
      <pc:sldChg chg="addSp delSp modSp mod">
        <pc:chgData name="Abe,YutakaTKZIM" userId="4ea0f8c6-cb00-4a5a-9642-b208e11f484d" providerId="ADAL" clId="{623E3C31-D0F7-447F-B9A6-8B4CB5DB49E7}" dt="2022-12-04T22:44:37.619" v="86" actId="122"/>
        <pc:sldMkLst>
          <pc:docMk/>
          <pc:sldMk cId="1076182591" sldId="382"/>
        </pc:sldMkLst>
        <pc:spChg chg="del">
          <ac:chgData name="Abe,YutakaTKZIM" userId="4ea0f8c6-cb00-4a5a-9642-b208e11f484d" providerId="ADAL" clId="{623E3C31-D0F7-447F-B9A6-8B4CB5DB49E7}" dt="2022-12-04T22:42:33.046" v="12" actId="478"/>
          <ac:spMkLst>
            <pc:docMk/>
            <pc:sldMk cId="1076182591" sldId="382"/>
            <ac:spMk id="2" creationId="{00000000-0000-0000-0000-000000000000}"/>
          </ac:spMkLst>
        </pc:spChg>
        <pc:spChg chg="mod">
          <ac:chgData name="Abe,YutakaTKZIM" userId="4ea0f8c6-cb00-4a5a-9642-b208e11f484d" providerId="ADAL" clId="{623E3C31-D0F7-447F-B9A6-8B4CB5DB49E7}" dt="2022-12-04T22:42:28.795" v="11" actId="1037"/>
          <ac:spMkLst>
            <pc:docMk/>
            <pc:sldMk cId="1076182591" sldId="382"/>
            <ac:spMk id="3" creationId="{00000000-0000-0000-0000-000000000000}"/>
          </ac:spMkLst>
        </pc:spChg>
        <pc:spChg chg="mod">
          <ac:chgData name="Abe,YutakaTKZIM" userId="4ea0f8c6-cb00-4a5a-9642-b208e11f484d" providerId="ADAL" clId="{623E3C31-D0F7-447F-B9A6-8B4CB5DB49E7}" dt="2022-12-04T22:44:37.619" v="86" actId="122"/>
          <ac:spMkLst>
            <pc:docMk/>
            <pc:sldMk cId="1076182591" sldId="382"/>
            <ac:spMk id="8" creationId="{00000000-0000-0000-0000-000000000000}"/>
          </ac:spMkLst>
        </pc:spChg>
        <pc:spChg chg="add mod">
          <ac:chgData name="Abe,YutakaTKZIM" userId="4ea0f8c6-cb00-4a5a-9642-b208e11f484d" providerId="ADAL" clId="{623E3C31-D0F7-447F-B9A6-8B4CB5DB49E7}" dt="2022-12-04T22:44:29.335" v="83" actId="1076"/>
          <ac:spMkLst>
            <pc:docMk/>
            <pc:sldMk cId="1076182591" sldId="382"/>
            <ac:spMk id="9" creationId="{D561B99A-5F72-45EB-82E8-C4D9312E3F48}"/>
          </ac:spMkLst>
        </pc:spChg>
        <pc:graphicFrameChg chg="mod modGraphic">
          <ac:chgData name="Abe,YutakaTKZIM" userId="4ea0f8c6-cb00-4a5a-9642-b208e11f484d" providerId="ADAL" clId="{623E3C31-D0F7-447F-B9A6-8B4CB5DB49E7}" dt="2022-12-04T22:43:10.124" v="15" actId="403"/>
          <ac:graphicFrameMkLst>
            <pc:docMk/>
            <pc:sldMk cId="1076182591" sldId="382"/>
            <ac:graphicFrameMk id="6" creationId="{00000000-0000-0000-0000-000000000000}"/>
          </ac:graphicFrameMkLst>
        </pc:graphicFrameChg>
        <pc:picChg chg="del">
          <ac:chgData name="Abe,YutakaTKZIM" userId="4ea0f8c6-cb00-4a5a-9642-b208e11f484d" providerId="ADAL" clId="{623E3C31-D0F7-447F-B9A6-8B4CB5DB49E7}" dt="2022-12-04T22:42:18.802" v="0" actId="478"/>
          <ac:picMkLst>
            <pc:docMk/>
            <pc:sldMk cId="1076182591" sldId="382"/>
            <ac:picMk id="7" creationId="{00000000-0000-0000-0000-00000000000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sz="2400" dirty="0">
                <a:latin typeface="游ゴシック" panose="020B0400000000000000" pitchFamily="50" charset="-128"/>
                <a:ea typeface="游ゴシック" panose="020B0400000000000000" pitchFamily="50" charset="-128"/>
              </a:rPr>
              <a:t>Energy Forecast</a:t>
            </a:r>
            <a:endParaRPr lang="ja-JP" altLang="en-US" sz="2400" dirty="0">
              <a:latin typeface="游ゴシック" panose="020B0400000000000000" pitchFamily="50" charset="-128"/>
              <a:ea typeface="游ゴシック" panose="020B0400000000000000" pitchFamily="50" charset="-128"/>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areaChart>
        <c:grouping val="stacked"/>
        <c:varyColors val="0"/>
        <c:ser>
          <c:idx val="0"/>
          <c:order val="0"/>
          <c:tx>
            <c:strRef>
              <c:f>Sheet1!$C$9</c:f>
              <c:strCache>
                <c:ptCount val="1"/>
                <c:pt idx="0">
                  <c:v>Data Centers</c:v>
                </c:pt>
              </c:strCache>
            </c:strRef>
          </c:tx>
          <c:spPr>
            <a:solidFill>
              <a:schemeClr val="accent6"/>
            </a:solidFill>
            <a:ln>
              <a:noFill/>
            </a:ln>
            <a:effectLst/>
          </c:spPr>
          <c:cat>
            <c:numRef>
              <c:f>Sheet1!$D$8:$N$8</c:f>
              <c:numCache>
                <c:formatCode>General</c:formatCode>
                <c:ptCount val="11"/>
                <c:pt idx="0">
                  <c:v>2010</c:v>
                </c:pt>
                <c:pt idx="1">
                  <c:v>2012</c:v>
                </c:pt>
                <c:pt idx="2">
                  <c:v>2014</c:v>
                </c:pt>
                <c:pt idx="3">
                  <c:v>2016</c:v>
                </c:pt>
                <c:pt idx="4">
                  <c:v>2018</c:v>
                </c:pt>
                <c:pt idx="5">
                  <c:v>2020</c:v>
                </c:pt>
                <c:pt idx="6">
                  <c:v>2022</c:v>
                </c:pt>
                <c:pt idx="7">
                  <c:v>2024</c:v>
                </c:pt>
                <c:pt idx="8">
                  <c:v>2026</c:v>
                </c:pt>
                <c:pt idx="9">
                  <c:v>2028</c:v>
                </c:pt>
                <c:pt idx="10">
                  <c:v>2030</c:v>
                </c:pt>
              </c:numCache>
            </c:numRef>
          </c:cat>
          <c:val>
            <c:numRef>
              <c:f>Sheet1!$D$9:$N$9</c:f>
              <c:numCache>
                <c:formatCode>#,##0_);[Red]\(#,##0\)</c:formatCode>
                <c:ptCount val="11"/>
                <c:pt idx="0">
                  <c:v>200</c:v>
                </c:pt>
                <c:pt idx="1">
                  <c:v>250</c:v>
                </c:pt>
                <c:pt idx="2">
                  <c:v>300</c:v>
                </c:pt>
                <c:pt idx="3">
                  <c:v>380</c:v>
                </c:pt>
                <c:pt idx="4">
                  <c:v>500</c:v>
                </c:pt>
                <c:pt idx="5">
                  <c:v>700</c:v>
                </c:pt>
                <c:pt idx="6">
                  <c:v>900</c:v>
                </c:pt>
                <c:pt idx="7">
                  <c:v>1200</c:v>
                </c:pt>
                <c:pt idx="8">
                  <c:v>1600</c:v>
                </c:pt>
                <c:pt idx="9">
                  <c:v>2200</c:v>
                </c:pt>
                <c:pt idx="10">
                  <c:v>2967</c:v>
                </c:pt>
              </c:numCache>
            </c:numRef>
          </c:val>
          <c:extLst>
            <c:ext xmlns:c16="http://schemas.microsoft.com/office/drawing/2014/chart" uri="{C3380CC4-5D6E-409C-BE32-E72D297353CC}">
              <c16:uniqueId val="{00000000-EF27-46B5-B879-1D8F620B113A}"/>
            </c:ext>
          </c:extLst>
        </c:ser>
        <c:ser>
          <c:idx val="1"/>
          <c:order val="1"/>
          <c:tx>
            <c:strRef>
              <c:f>Sheet1!$C$10</c:f>
              <c:strCache>
                <c:ptCount val="1"/>
                <c:pt idx="0">
                  <c:v>Consumer Devices (televisions, computers, mobile phones)</c:v>
                </c:pt>
              </c:strCache>
            </c:strRef>
          </c:tx>
          <c:spPr>
            <a:solidFill>
              <a:schemeClr val="accent5"/>
            </a:solidFill>
            <a:ln>
              <a:noFill/>
            </a:ln>
            <a:effectLst/>
          </c:spPr>
          <c:cat>
            <c:numRef>
              <c:f>Sheet1!$D$8:$N$8</c:f>
              <c:numCache>
                <c:formatCode>General</c:formatCode>
                <c:ptCount val="11"/>
                <c:pt idx="0">
                  <c:v>2010</c:v>
                </c:pt>
                <c:pt idx="1">
                  <c:v>2012</c:v>
                </c:pt>
                <c:pt idx="2">
                  <c:v>2014</c:v>
                </c:pt>
                <c:pt idx="3">
                  <c:v>2016</c:v>
                </c:pt>
                <c:pt idx="4">
                  <c:v>2018</c:v>
                </c:pt>
                <c:pt idx="5">
                  <c:v>2020</c:v>
                </c:pt>
                <c:pt idx="6">
                  <c:v>2022</c:v>
                </c:pt>
                <c:pt idx="7">
                  <c:v>2024</c:v>
                </c:pt>
                <c:pt idx="8">
                  <c:v>2026</c:v>
                </c:pt>
                <c:pt idx="9">
                  <c:v>2028</c:v>
                </c:pt>
                <c:pt idx="10">
                  <c:v>2030</c:v>
                </c:pt>
              </c:numCache>
            </c:numRef>
          </c:cat>
          <c:val>
            <c:numRef>
              <c:f>Sheet1!$D$10:$N$10</c:f>
              <c:numCache>
                <c:formatCode>#,##0_);[Red]\(#,##0\)</c:formatCode>
                <c:ptCount val="11"/>
                <c:pt idx="0">
                  <c:v>1050</c:v>
                </c:pt>
                <c:pt idx="1">
                  <c:v>1000</c:v>
                </c:pt>
                <c:pt idx="2">
                  <c:v>980</c:v>
                </c:pt>
                <c:pt idx="3">
                  <c:v>950</c:v>
                </c:pt>
                <c:pt idx="4">
                  <c:v>940</c:v>
                </c:pt>
                <c:pt idx="5">
                  <c:v>930</c:v>
                </c:pt>
                <c:pt idx="6">
                  <c:v>910</c:v>
                </c:pt>
                <c:pt idx="7">
                  <c:v>850</c:v>
                </c:pt>
                <c:pt idx="8">
                  <c:v>780</c:v>
                </c:pt>
                <c:pt idx="9">
                  <c:v>700</c:v>
                </c:pt>
                <c:pt idx="10">
                  <c:v>670</c:v>
                </c:pt>
              </c:numCache>
            </c:numRef>
          </c:val>
          <c:extLst>
            <c:ext xmlns:c16="http://schemas.microsoft.com/office/drawing/2014/chart" uri="{C3380CC4-5D6E-409C-BE32-E72D297353CC}">
              <c16:uniqueId val="{00000001-EF27-46B5-B879-1D8F620B113A}"/>
            </c:ext>
          </c:extLst>
        </c:ser>
        <c:ser>
          <c:idx val="2"/>
          <c:order val="2"/>
          <c:tx>
            <c:strRef>
              <c:f>Sheet1!$C$11</c:f>
              <c:strCache>
                <c:ptCount val="1"/>
                <c:pt idx="0">
                  <c:v>Production of ICT</c:v>
                </c:pt>
              </c:strCache>
            </c:strRef>
          </c:tx>
          <c:spPr>
            <a:solidFill>
              <a:schemeClr val="accent4"/>
            </a:solidFill>
            <a:ln>
              <a:noFill/>
            </a:ln>
            <a:effectLst/>
          </c:spPr>
          <c:cat>
            <c:numRef>
              <c:f>Sheet1!$D$8:$N$8</c:f>
              <c:numCache>
                <c:formatCode>General</c:formatCode>
                <c:ptCount val="11"/>
                <c:pt idx="0">
                  <c:v>2010</c:v>
                </c:pt>
                <c:pt idx="1">
                  <c:v>2012</c:v>
                </c:pt>
                <c:pt idx="2">
                  <c:v>2014</c:v>
                </c:pt>
                <c:pt idx="3">
                  <c:v>2016</c:v>
                </c:pt>
                <c:pt idx="4">
                  <c:v>2018</c:v>
                </c:pt>
                <c:pt idx="5">
                  <c:v>2020</c:v>
                </c:pt>
                <c:pt idx="6">
                  <c:v>2022</c:v>
                </c:pt>
                <c:pt idx="7">
                  <c:v>2024</c:v>
                </c:pt>
                <c:pt idx="8">
                  <c:v>2026</c:v>
                </c:pt>
                <c:pt idx="9">
                  <c:v>2028</c:v>
                </c:pt>
                <c:pt idx="10">
                  <c:v>2030</c:v>
                </c:pt>
              </c:numCache>
            </c:numRef>
          </c:cat>
          <c:val>
            <c:numRef>
              <c:f>Sheet1!$D$11:$N$11</c:f>
              <c:numCache>
                <c:formatCode>#,##0_);[Red]\(#,##0\)</c:formatCode>
                <c:ptCount val="11"/>
                <c:pt idx="0">
                  <c:v>384</c:v>
                </c:pt>
                <c:pt idx="1">
                  <c:v>423</c:v>
                </c:pt>
                <c:pt idx="2">
                  <c:v>461</c:v>
                </c:pt>
                <c:pt idx="3">
                  <c:v>480</c:v>
                </c:pt>
                <c:pt idx="4">
                  <c:v>520</c:v>
                </c:pt>
                <c:pt idx="5">
                  <c:v>538</c:v>
                </c:pt>
                <c:pt idx="6">
                  <c:v>550</c:v>
                </c:pt>
                <c:pt idx="7">
                  <c:v>575</c:v>
                </c:pt>
                <c:pt idx="8">
                  <c:v>650</c:v>
                </c:pt>
                <c:pt idx="9">
                  <c:v>750</c:v>
                </c:pt>
                <c:pt idx="10">
                  <c:v>903</c:v>
                </c:pt>
              </c:numCache>
            </c:numRef>
          </c:val>
          <c:extLst>
            <c:ext xmlns:c16="http://schemas.microsoft.com/office/drawing/2014/chart" uri="{C3380CC4-5D6E-409C-BE32-E72D297353CC}">
              <c16:uniqueId val="{00000002-EF27-46B5-B879-1D8F620B113A}"/>
            </c:ext>
          </c:extLst>
        </c:ser>
        <c:ser>
          <c:idx val="3"/>
          <c:order val="3"/>
          <c:tx>
            <c:strRef>
              <c:f>Sheet1!$C$12</c:f>
              <c:strCache>
                <c:ptCount val="1"/>
                <c:pt idx="0">
                  <c:v>Networks (wireless and wired)</c:v>
                </c:pt>
              </c:strCache>
            </c:strRef>
          </c:tx>
          <c:spPr>
            <a:solidFill>
              <a:srgbClr val="FF6600"/>
            </a:solidFill>
            <a:ln>
              <a:noFill/>
            </a:ln>
            <a:effectLst/>
          </c:spPr>
          <c:cat>
            <c:numRef>
              <c:f>Sheet1!$D$8:$N$8</c:f>
              <c:numCache>
                <c:formatCode>General</c:formatCode>
                <c:ptCount val="11"/>
                <c:pt idx="0">
                  <c:v>2010</c:v>
                </c:pt>
                <c:pt idx="1">
                  <c:v>2012</c:v>
                </c:pt>
                <c:pt idx="2">
                  <c:v>2014</c:v>
                </c:pt>
                <c:pt idx="3">
                  <c:v>2016</c:v>
                </c:pt>
                <c:pt idx="4">
                  <c:v>2018</c:v>
                </c:pt>
                <c:pt idx="5">
                  <c:v>2020</c:v>
                </c:pt>
                <c:pt idx="6">
                  <c:v>2022</c:v>
                </c:pt>
                <c:pt idx="7">
                  <c:v>2024</c:v>
                </c:pt>
                <c:pt idx="8">
                  <c:v>2026</c:v>
                </c:pt>
                <c:pt idx="9">
                  <c:v>2028</c:v>
                </c:pt>
                <c:pt idx="10">
                  <c:v>2030</c:v>
                </c:pt>
              </c:numCache>
            </c:numRef>
          </c:cat>
          <c:val>
            <c:numRef>
              <c:f>Sheet1!$D$12:$N$12</c:f>
              <c:numCache>
                <c:formatCode>#,##0_);[Red]\(#,##0\)</c:formatCode>
                <c:ptCount val="11"/>
                <c:pt idx="0">
                  <c:v>356.346</c:v>
                </c:pt>
                <c:pt idx="1">
                  <c:v>381.95375000000001</c:v>
                </c:pt>
                <c:pt idx="2">
                  <c:v>392.3023</c:v>
                </c:pt>
                <c:pt idx="3">
                  <c:v>422.21460000000002</c:v>
                </c:pt>
                <c:pt idx="4">
                  <c:v>566.30050000000006</c:v>
                </c:pt>
                <c:pt idx="5">
                  <c:v>729.47530000000006</c:v>
                </c:pt>
                <c:pt idx="6">
                  <c:v>925.86649999999997</c:v>
                </c:pt>
                <c:pt idx="7">
                  <c:v>1251.953</c:v>
                </c:pt>
                <c:pt idx="8">
                  <c:v>1885.6487500000001</c:v>
                </c:pt>
                <c:pt idx="9">
                  <c:v>2588.6927500000002</c:v>
                </c:pt>
                <c:pt idx="10">
                  <c:v>3726.1729999999998</c:v>
                </c:pt>
              </c:numCache>
            </c:numRef>
          </c:val>
          <c:extLst>
            <c:ext xmlns:c16="http://schemas.microsoft.com/office/drawing/2014/chart" uri="{C3380CC4-5D6E-409C-BE32-E72D297353CC}">
              <c16:uniqueId val="{00000003-EF27-46B5-B879-1D8F620B113A}"/>
            </c:ext>
          </c:extLst>
        </c:ser>
        <c:dLbls>
          <c:showLegendKey val="0"/>
          <c:showVal val="0"/>
          <c:showCatName val="0"/>
          <c:showSerName val="0"/>
          <c:showPercent val="0"/>
          <c:showBubbleSize val="0"/>
        </c:dLbls>
        <c:axId val="1431081280"/>
        <c:axId val="1431070944"/>
      </c:areaChart>
      <c:catAx>
        <c:axId val="14310812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1431070944"/>
        <c:crosses val="autoZero"/>
        <c:auto val="1"/>
        <c:lblAlgn val="ctr"/>
        <c:lblOffset val="100"/>
        <c:noMultiLvlLbl val="0"/>
      </c:catAx>
      <c:valAx>
        <c:axId val="1431070944"/>
        <c:scaling>
          <c:orientation val="minMax"/>
        </c:scaling>
        <c:delete val="0"/>
        <c:axPos val="l"/>
        <c:majorGridlines>
          <c:spPr>
            <a:ln w="9525" cap="flat" cmpd="sng" algn="ctr">
              <a:no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1431081280"/>
        <c:crosses val="autoZero"/>
        <c:crossBetween val="midCat"/>
      </c:valAx>
      <c:spPr>
        <a:noFill/>
        <a:ln>
          <a:noFill/>
        </a:ln>
        <a:effectLst/>
      </c:spPr>
    </c:plotArea>
    <c:legend>
      <c:legendPos val="r"/>
      <c:layout>
        <c:manualLayout>
          <c:xMode val="edge"/>
          <c:yMode val="edge"/>
          <c:x val="7.1238017868575698E-2"/>
          <c:y val="0.17344486330143577"/>
          <c:w val="0.58886833963897534"/>
          <c:h val="0.22285531589004637"/>
        </c:manualLayout>
      </c:layout>
      <c:overlay val="1"/>
      <c:spPr>
        <a:noFill/>
        <a:ln>
          <a:noFill/>
        </a:ln>
        <a:effectLst/>
      </c:spPr>
      <c:txPr>
        <a:bodyPr rot="0" spcFirstLastPara="1" vertOverflow="ellipsis" vert="horz" wrap="square" anchor="t" anchorCtr="0"/>
        <a:lstStyle/>
        <a:p>
          <a:pPr>
            <a:defRPr sz="1400" b="0" i="0" u="none" strike="noStrike" kern="1200" baseline="0">
              <a:solidFill>
                <a:schemeClr val="tx1">
                  <a:lumMod val="65000"/>
                  <a:lumOff val="35000"/>
                </a:schemeClr>
              </a:solidFill>
              <a:latin typeface="+mn-lt"/>
              <a:ea typeface="+mn-ea"/>
              <a:cs typeface="+mn-cs"/>
            </a:defRPr>
          </a:pPr>
          <a:endParaRPr lang="ja-JP"/>
        </a:p>
      </c:txPr>
    </c:legend>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6832B5FA-01A8-4D7A-B5AD-9554FAB9BD98}" type="datetimeFigureOut">
              <a:rPr kumimoji="1" lang="ja-JP" altLang="en-US" smtClean="0"/>
              <a:t>2023/7/12</a:t>
            </a:fld>
            <a:endParaRPr kumimoji="1" lang="ja-JP" altLang="en-US"/>
          </a:p>
        </p:txBody>
      </p:sp>
      <p:sp>
        <p:nvSpPr>
          <p:cNvPr id="4" name="フッター プレースホルダー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453B1843-2A78-4C42-9889-F59F81E900BC}" type="slidenum">
              <a:rPr kumimoji="1" lang="ja-JP" altLang="en-US" smtClean="0"/>
              <a:t>‹#›</a:t>
            </a:fld>
            <a:endParaRPr kumimoji="1" lang="ja-JP" altLang="en-US"/>
          </a:p>
        </p:txBody>
      </p:sp>
    </p:spTree>
    <p:extLst>
      <p:ext uri="{BB962C8B-B14F-4D97-AF65-F5344CB8AC3E}">
        <p14:creationId xmlns:p14="http://schemas.microsoft.com/office/powerpoint/2010/main" val="35632844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a:lvl1pPr>
          </a:lstStyle>
          <a:p>
            <a:fld id="{E29C77CF-A909-42DD-9E8F-A41C2F403A33}" type="datetimeFigureOut">
              <a:rPr kumimoji="1" lang="ja-JP" altLang="en-US" smtClean="0"/>
              <a:t>2023/7/12</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100" y="4748213"/>
            <a:ext cx="5389563" cy="3884612"/>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013"/>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763" y="9371013"/>
            <a:ext cx="2919412" cy="495300"/>
          </a:xfrm>
          <a:prstGeom prst="rect">
            <a:avLst/>
          </a:prstGeom>
        </p:spPr>
        <p:txBody>
          <a:bodyPr vert="horz" lIns="91440" tIns="45720" rIns="91440" bIns="45720" rtlCol="0" anchor="b"/>
          <a:lstStyle>
            <a:lvl1pPr algn="r">
              <a:defRPr sz="1200"/>
            </a:lvl1pPr>
          </a:lstStyle>
          <a:p>
            <a:fld id="{4CBCFE7F-FBA3-4A36-A9B2-EA41664485B8}" type="slidenum">
              <a:rPr kumimoji="1" lang="ja-JP" altLang="en-US" smtClean="0"/>
              <a:t>‹#›</a:t>
            </a:fld>
            <a:endParaRPr kumimoji="1" lang="ja-JP" altLang="en-US"/>
          </a:p>
        </p:txBody>
      </p:sp>
    </p:spTree>
    <p:extLst>
      <p:ext uri="{BB962C8B-B14F-4D97-AF65-F5344CB8AC3E}">
        <p14:creationId xmlns:p14="http://schemas.microsoft.com/office/powerpoint/2010/main" val="168066078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wired.jp/2008/07/08/%e3%83%9e%e3%82%a4%e3%82%af%e3%83%ad%e6%b3%a2%e3%81%a7%e8%84%b3%e5%86%85%e3%81%ab%e9%9f%b3%e3%82%92%e7%99%ba%e7%94%9f%e3%81%95%e3%81%9b%e3%82%8b%e5%85%b5%e5%99%a8%e3%80%8emedusa%e3%80%8f%ef%bc%9a/" TargetMode="External"/><Relationship Id="rId3" Type="http://schemas.openxmlformats.org/officeDocument/2006/relationships/hyperlink" Target="http://wired.jp/2008/08/25/%e3%80%8c%e5%90%88%e6%88%90%e3%83%86%e3%83%ac%e3%83%91%e3%82%b7%e3%83%bc%e3%80%8d%e3%81%ae%e9%96%8b%e7%99%ba%ef%bc%9a%e6%80%9d%e8%80%83%e3%82%92%e3%82%b3%e3%83%b3%e3%83%94%e3%83%a5%e3%83%bc%e3%82%bf/" TargetMode="External"/><Relationship Id="rId7" Type="http://schemas.openxmlformats.org/officeDocument/2006/relationships/hyperlink" Target="http://www.wired.com/dangerroom/2008/08/the-dia-looks-i/"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wired.jp/2007/05/29/%e8%84%b3%e6%b3%a2%e5%88%a9%e7%94%a8%e3%81%ae%e3%80%8c%e3%82%b9%e3%82%bf%e3%83%bc%e3%83%bb%e3%82%a6%e3%82%a9%e3%83%bc%e3%82%ba%e5%8f%8c%e7%9c%bc%e9%8f%a1%e3%80%8d/" TargetMode="External"/><Relationship Id="rId5" Type="http://schemas.openxmlformats.org/officeDocument/2006/relationships/hyperlink" Target="http://wired.jp/2007/05/28/%e7%b1%b3%e5%9b%bd%e9%98%b2%e7%b7%8f%e7%9c%81%e3%80%81%e8%84%b3%e3%81%ae%e6%b4%bb%e5%8b%95%e3%81%ab%e5%8f%8d%e5%bf%9c%e3%81%99%e3%82%8b%e3%82%b7%e3%82%b9%e3%83%86%e3%83%a0%e3%82%92%e9%96%8b%e7%99%ba/" TargetMode="External"/><Relationship Id="rId4" Type="http://schemas.openxmlformats.org/officeDocument/2006/relationships/hyperlink" Target="http://wired.jp/2008/01/17/%e3%80%8c%e6%80%9d%e8%80%83%e3%81%a7%e5%88%b6%e5%be%a1%e3%81%95%e3%82%8c%e3%82%8b%e5%a4%96%e9%aa%a8%e6%a0%bc%e3%80%8d%ef%bc%9a%e8%84%b3%e6%b4%bb%e5%8b%95%e3%81%a7%e6%ad%a9%e8%a1%8c%e3%83%ad%e3%83%9c/"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wired.jp/2008/07/08/%e3%83%9e%e3%82%a4%e3%82%af%e3%83%ad%e6%b3%a2%e3%81%a7%e8%84%b3%e5%86%85%e3%81%ab%e9%9f%b3%e3%82%92%e7%99%ba%e7%94%9f%e3%81%95%e3%81%9b%e3%82%8b%e5%85%b5%e5%99%a8%e3%80%8emedusa%e3%80%8f%ef%bc%9a/" TargetMode="External"/><Relationship Id="rId3" Type="http://schemas.openxmlformats.org/officeDocument/2006/relationships/hyperlink" Target="http://wired.jp/2008/08/25/%e3%80%8c%e5%90%88%e6%88%90%e3%83%86%e3%83%ac%e3%83%91%e3%82%b7%e3%83%bc%e3%80%8d%e3%81%ae%e9%96%8b%e7%99%ba%ef%bc%9a%e6%80%9d%e8%80%83%e3%82%92%e3%82%b3%e3%83%b3%e3%83%94%e3%83%a5%e3%83%bc%e3%82%bf/" TargetMode="External"/><Relationship Id="rId7" Type="http://schemas.openxmlformats.org/officeDocument/2006/relationships/hyperlink" Target="http://www.wired.com/dangerroom/2008/08/the-dia-looks-i/" TargetMode="External"/><Relationship Id="rId2" Type="http://schemas.openxmlformats.org/officeDocument/2006/relationships/slide" Target="../slides/slide122.xml"/><Relationship Id="rId1" Type="http://schemas.openxmlformats.org/officeDocument/2006/relationships/notesMaster" Target="../notesMasters/notesMaster1.xml"/><Relationship Id="rId6" Type="http://schemas.openxmlformats.org/officeDocument/2006/relationships/hyperlink" Target="http://wired.jp/2007/05/29/%e8%84%b3%e6%b3%a2%e5%88%a9%e7%94%a8%e3%81%ae%e3%80%8c%e3%82%b9%e3%82%bf%e3%83%bc%e3%83%bb%e3%82%a6%e3%82%a9%e3%83%bc%e3%82%ba%e5%8f%8c%e7%9c%bc%e9%8f%a1%e3%80%8d/" TargetMode="External"/><Relationship Id="rId5" Type="http://schemas.openxmlformats.org/officeDocument/2006/relationships/hyperlink" Target="http://wired.jp/2007/05/28/%e7%b1%b3%e5%9b%bd%e9%98%b2%e7%b7%8f%e7%9c%81%e3%80%81%e8%84%b3%e3%81%ae%e6%b4%bb%e5%8b%95%e3%81%ab%e5%8f%8d%e5%bf%9c%e3%81%99%e3%82%8b%e3%82%b7%e3%82%b9%e3%83%86%e3%83%a0%e3%82%92%e9%96%8b%e7%99%ba/" TargetMode="External"/><Relationship Id="rId4" Type="http://schemas.openxmlformats.org/officeDocument/2006/relationships/hyperlink" Target="http://wired.jp/2008/01/17/%e3%80%8c%e6%80%9d%e8%80%83%e3%81%a7%e5%88%b6%e5%be%a1%e3%81%95%e3%82%8c%e3%82%8b%e5%a4%96%e9%aa%a8%e6%a0%bc%e3%80%8d%ef%bc%9a%e8%84%b3%e6%b4%bb%e5%8b%95%e3%81%a7%e6%ad%a9%e8%a1%8c%e3%83%ad%e3%83%9c/"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知能をアルゴリズムの形に蒸留し、人間の脳と比べることで、心の最も深く、そして最も永久的な謎であるいくつかについて、重要な知見が得られるだろう。例えば、創造性や夢の本質がわかるかもしれない。そしていつの日か、意識についてさえも。（デミス・ハサビス）</a:t>
            </a:r>
            <a:endParaRPr kumimoji="1" lang="ja-JP" altLang="en-US" dirty="0"/>
          </a:p>
        </p:txBody>
      </p:sp>
      <p:sp>
        <p:nvSpPr>
          <p:cNvPr id="4" name="スライド番号プレースホルダー 3"/>
          <p:cNvSpPr>
            <a:spLocks noGrp="1"/>
          </p:cNvSpPr>
          <p:nvPr>
            <p:ph type="sldNum" sz="quarter" idx="10"/>
          </p:nvPr>
        </p:nvSpPr>
        <p:spPr/>
        <p:txBody>
          <a:bodyPr/>
          <a:lstStyle/>
          <a:p>
            <a:fld id="{4CBCFE7F-FBA3-4A36-A9B2-EA41664485B8}" type="slidenum">
              <a:rPr kumimoji="1" lang="ja-JP" altLang="en-US" smtClean="0"/>
              <a:t>15</a:t>
            </a:fld>
            <a:endParaRPr kumimoji="1" lang="ja-JP" altLang="en-US"/>
          </a:p>
        </p:txBody>
      </p:sp>
    </p:spTree>
    <p:extLst>
      <p:ext uri="{BB962C8B-B14F-4D97-AF65-F5344CB8AC3E}">
        <p14:creationId xmlns:p14="http://schemas.microsoft.com/office/powerpoint/2010/main" val="3753139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r>
              <a:rPr lang="ja-JP" altLang="en-US" dirty="0"/>
              <a:t>「自然界の既製ロボットプラットフォーム」。シンガポールのナンヤン工科大学の研究者らは最新の論文で、昆虫をそう説明する </a:t>
            </a:r>
            <a:r>
              <a:rPr lang="en-US" altLang="ja-JP" dirty="0"/>
              <a:t>― </a:t>
            </a:r>
            <a:r>
              <a:rPr lang="ja-JP" altLang="en-US" dirty="0"/>
              <a:t>それは、人間が到達した「神の領域」を表わす理想的な省略表現だ。たとえそれに興味をひかれても、嫌悪感をもようしても。もちろんこれは、創造を支配する人間の力を誇示するだけではなく、昆虫学、神経科学から人工装具工学にいたる様々な分野にとって極めて重要な研究だ。</a:t>
            </a:r>
          </a:p>
          <a:p>
            <a:pPr eaLnBrk="1" hangingPunct="1">
              <a:spcBef>
                <a:spcPct val="0"/>
              </a:spcBef>
            </a:pPr>
            <a:r>
              <a:rPr lang="en-US" altLang="ja-JP" dirty="0"/>
              <a:t>Journal of the Royal Society Interface</a:t>
            </a:r>
            <a:r>
              <a:rPr lang="ja-JP" altLang="en-US" dirty="0"/>
              <a:t>で</a:t>
            </a:r>
            <a:r>
              <a:rPr lang="en-US" altLang="ja-JP" dirty="0"/>
              <a:t>3</a:t>
            </a:r>
            <a:r>
              <a:rPr lang="ja-JP" altLang="en-US" dirty="0"/>
              <a:t>月</a:t>
            </a:r>
            <a:r>
              <a:rPr lang="en-US" altLang="ja-JP" dirty="0"/>
              <a:t>30</a:t>
            </a:r>
            <a:r>
              <a:rPr lang="ja-JP" altLang="en-US" dirty="0"/>
              <a:t>日に発表されたその論文には、昆虫の神経系を制御するシステムについて記載されており、それはロボゴキブリの類のはるか上を行く、より学術的な取り組みだ。</a:t>
            </a:r>
          </a:p>
          <a:p>
            <a:pPr eaLnBrk="1" hangingPunct="1">
              <a:spcBef>
                <a:spcPct val="0"/>
              </a:spcBef>
            </a:pPr>
            <a:r>
              <a:rPr lang="ja-JP" altLang="en-US" dirty="0"/>
              <a:t>「筆者らの知る限り、この論文は生きている昆虫の運動を制御して、歩き方、歩幅、歩く速さをユーザーが調節できる最初の実践報告である」と要約に書かれている。</a:t>
            </a:r>
          </a:p>
          <a:p>
            <a:pPr eaLnBrk="1" hangingPunct="1">
              <a:spcBef>
                <a:spcPct val="0"/>
              </a:spcBef>
            </a:pPr>
            <a:r>
              <a:rPr lang="ja-JP" altLang="en-US" dirty="0"/>
              <a:t>これまでにも、ゴキブリやクモに運動を促したり、進行方向を操作する実験は行われていたが、高いレベルの制御方法を使用して、前方に歩く抑え難い衝動を誘発するものであり、足が自発的に動くように誘導する「博士の異常な愛常」スタイルではなかった。この最新研究は、ある程度限定された形ながら、後者の演示に成功した。</a:t>
            </a:r>
          </a:p>
          <a:p>
            <a:pPr eaLnBrk="1" hangingPunct="1">
              <a:spcBef>
                <a:spcPct val="0"/>
              </a:spcBef>
            </a:pPr>
            <a:endParaRPr lang="ja-JP" altLang="en-US" dirty="0"/>
          </a:p>
          <a:p>
            <a:pPr eaLnBrk="1" hangingPunct="1">
              <a:spcBef>
                <a:spcPct val="0"/>
              </a:spcBef>
            </a:pPr>
            <a:r>
              <a:rPr lang="en-US" altLang="ja-JP" dirty="0" err="1"/>
              <a:t>bugbot</a:t>
            </a:r>
            <a:r>
              <a:rPr lang="en-US" altLang="ja-JP" dirty="0"/>
              <a:t> illo1 </a:t>
            </a:r>
          </a:p>
          <a:p>
            <a:pPr eaLnBrk="1" hangingPunct="1">
              <a:spcBef>
                <a:spcPct val="0"/>
              </a:spcBef>
            </a:pPr>
            <a:r>
              <a:rPr lang="en-US" altLang="ja-JP" dirty="0"/>
              <a:t>The remote-controlled beetle takes a (carefully measured) step.</a:t>
            </a:r>
          </a:p>
          <a:p>
            <a:pPr eaLnBrk="1" hangingPunct="1">
              <a:spcBef>
                <a:spcPct val="0"/>
              </a:spcBef>
            </a:pPr>
            <a:endParaRPr lang="en-US" altLang="ja-JP" dirty="0"/>
          </a:p>
          <a:p>
            <a:pPr eaLnBrk="1" hangingPunct="1">
              <a:spcBef>
                <a:spcPct val="0"/>
              </a:spcBef>
            </a:pPr>
            <a:r>
              <a:rPr lang="ja-JP" altLang="en-US" dirty="0"/>
              <a:t>昆虫は、</a:t>
            </a:r>
            <a:r>
              <a:rPr lang="en-US" altLang="ja-JP" dirty="0" err="1"/>
              <a:t>Mecynorhina</a:t>
            </a:r>
            <a:r>
              <a:rPr lang="en-US" altLang="ja-JP" dirty="0"/>
              <a:t> </a:t>
            </a:r>
            <a:r>
              <a:rPr lang="en-US" altLang="ja-JP" dirty="0" err="1"/>
              <a:t>torquata</a:t>
            </a:r>
            <a:r>
              <a:rPr lang="ja-JP" altLang="en-US" dirty="0"/>
              <a:t>と呼ばれるハナムグリの一種で、その巨大な胴体はリード線の接続に有利だ（ショウジョウバエで試してみるといい）。チームはまず様々なタイプの動きに関わる筋肉と張力パターンを詳しく観察した。方法は、モーションキャプチャー技術および古き良き解剖による。次に、それらの筋肉に配線し、近くの（虫の上ではない）マイクロコンピュータで発生したパルス幅変調信号で刺激を与える。</a:t>
            </a:r>
          </a:p>
          <a:p>
            <a:pPr eaLnBrk="1" hangingPunct="1">
              <a:spcBef>
                <a:spcPct val="0"/>
              </a:spcBef>
            </a:pPr>
            <a:r>
              <a:rPr lang="ja-JP" altLang="en-US" dirty="0"/>
              <a:t>この実験では前方の</a:t>
            </a:r>
            <a:r>
              <a:rPr lang="en-US" altLang="ja-JP" dirty="0"/>
              <a:t>2</a:t>
            </a:r>
            <a:r>
              <a:rPr lang="ja-JP" altLang="en-US" dirty="0"/>
              <a:t>肢のみに配線しているため、移動の種類は制限されているが、研究者らは、</a:t>
            </a:r>
            <a:r>
              <a:rPr lang="en-US" altLang="ja-JP" dirty="0"/>
              <a:t>6</a:t>
            </a:r>
            <a:r>
              <a:rPr lang="ja-JP" altLang="en-US" dirty="0"/>
              <a:t>脚類が実際に</a:t>
            </a:r>
            <a:r>
              <a:rPr lang="en-US" altLang="ja-JP" dirty="0"/>
              <a:t>2</a:t>
            </a:r>
            <a:r>
              <a:rPr lang="ja-JP" altLang="en-US" dirty="0"/>
              <a:t>足歩行する場合もあることを指摘している。</a:t>
            </a:r>
          </a:p>
          <a:p>
            <a:pPr eaLnBrk="1" hangingPunct="1">
              <a:spcBef>
                <a:spcPct val="0"/>
              </a:spcBef>
            </a:pPr>
            <a:r>
              <a:rPr lang="ja-JP" altLang="en-US" dirty="0"/>
              <a:t>足の筋肉をプリセットされたリズムで刺激するプロセスは大きな成功を収め、実験結果は、昆虫の行動および解剖学分野の既知知識を発展させると共に、この技法が「昆虫・コンピュータのハイブリッドロボット」を創造する可能性を示した。</a:t>
            </a:r>
          </a:p>
          <a:p>
            <a:pPr eaLnBrk="1" hangingPunct="1">
              <a:spcBef>
                <a:spcPct val="0"/>
              </a:spcBef>
            </a:pPr>
            <a:endParaRPr lang="ja-JP" altLang="en-US" dirty="0"/>
          </a:p>
          <a:p>
            <a:pPr eaLnBrk="1" hangingPunct="1">
              <a:spcBef>
                <a:spcPct val="0"/>
              </a:spcBef>
            </a:pPr>
            <a:r>
              <a:rPr lang="ja-JP" altLang="en-US" dirty="0"/>
              <a:t>このようなキメラは、人工的に作られた同様のロボットと比べて、数々の利点を持ち、研究者らは楽しそうに列挙している </a:t>
            </a:r>
            <a:r>
              <a:rPr lang="en-US" altLang="ja-JP" dirty="0"/>
              <a:t>― 3D</a:t>
            </a:r>
            <a:r>
              <a:rPr lang="ja-JP" altLang="en-US" dirty="0"/>
              <a:t>プリントではなく昆虫の足を利用した研究や、動物自身からエネルギーの供給を受けるインプラントのハイブリッド化の研究のために予算申請書を書くペンの音が聞こえてきそうだ。たしかに薄気味悪い。しかし、同時に非常に興味深く、もう少しの努力で十分実用になる。ゴキブリに指向性マイクロフォンと追跡ユニットを装着して災害地を走り回れるようにして、閉じ込められた人間の声に向かうよう強制する研究が既に行われている。トンボに</a:t>
            </a:r>
            <a:r>
              <a:rPr lang="en-US" altLang="ja-JP" dirty="0"/>
              <a:t>100</a:t>
            </a:r>
            <a:r>
              <a:rPr lang="ja-JP" altLang="en-US" dirty="0"/>
              <a:t>ドルのサイバーバックパックを付けて神経系を制御できるなら、</a:t>
            </a:r>
            <a:r>
              <a:rPr lang="en-US" altLang="ja-JP" dirty="0"/>
              <a:t>1</a:t>
            </a:r>
            <a:r>
              <a:rPr lang="ja-JP" altLang="en-US" dirty="0"/>
              <a:t>万ドルのドローンを配備する必要はない。</a:t>
            </a:r>
          </a:p>
          <a:p>
            <a:pPr eaLnBrk="1" hangingPunct="1">
              <a:spcBef>
                <a:spcPct val="0"/>
              </a:spcBef>
            </a:pPr>
            <a:r>
              <a:rPr lang="ja-JP" altLang="en-US" dirty="0"/>
              <a:t>そのような可能性は十分な予算を持つ</a:t>
            </a:r>
            <a:r>
              <a:rPr lang="en-US" altLang="ja-JP" dirty="0"/>
              <a:t>DARPA</a:t>
            </a:r>
            <a:r>
              <a:rPr lang="ja-JP" altLang="en-US" dirty="0" err="1"/>
              <a:t>のような</a:t>
            </a:r>
            <a:r>
              <a:rPr lang="ja-JP" altLang="en-US" dirty="0"/>
              <a:t>機関にとって実に魅力的であり、彼らがこの種の方法を探究するための予算を申請していることはほぼ間違いない。</a:t>
            </a:r>
          </a:p>
          <a:p>
            <a:pPr eaLnBrk="1" hangingPunct="1">
              <a:spcBef>
                <a:spcPct val="0"/>
              </a:spcBef>
            </a:pPr>
            <a:r>
              <a:rPr lang="ja-JP" altLang="en-US" dirty="0"/>
              <a:t>ちなみに、</a:t>
            </a:r>
            <a:r>
              <a:rPr lang="en-US" altLang="ja-JP" dirty="0"/>
              <a:t>Feng Cao</a:t>
            </a:r>
            <a:r>
              <a:rPr lang="ja-JP" altLang="en-US" dirty="0" err="1"/>
              <a:t>、</a:t>
            </a:r>
            <a:r>
              <a:rPr lang="en-US" altLang="ja-JP" dirty="0"/>
              <a:t>Chao Zhang</a:t>
            </a:r>
            <a:r>
              <a:rPr lang="ja-JP" altLang="en-US" dirty="0" err="1"/>
              <a:t>、</a:t>
            </a:r>
            <a:r>
              <a:rPr lang="en-US" altLang="ja-JP" dirty="0" err="1"/>
              <a:t>Hao</a:t>
            </a:r>
            <a:r>
              <a:rPr lang="en-US" altLang="ja-JP" dirty="0"/>
              <a:t> Yu </a:t>
            </a:r>
            <a:r>
              <a:rPr lang="en-US" altLang="ja-JP" dirty="0" err="1"/>
              <a:t>Choo</a:t>
            </a:r>
            <a:r>
              <a:rPr lang="ja-JP" altLang="en-US" dirty="0" err="1"/>
              <a:t>、</a:t>
            </a:r>
            <a:r>
              <a:rPr lang="en-US" altLang="ja-JP" dirty="0" err="1"/>
              <a:t>Hirotaka</a:t>
            </a:r>
            <a:r>
              <a:rPr lang="en-US" altLang="ja-JP" dirty="0"/>
              <a:t> Sato</a:t>
            </a:r>
            <a:r>
              <a:rPr lang="ja-JP" altLang="en-US" dirty="0" err="1"/>
              <a:t>らに</a:t>
            </a:r>
            <a:r>
              <a:rPr lang="ja-JP" altLang="en-US" dirty="0"/>
              <a:t>よるこの論文は、技術的知識を持たない人にも非常にわかりやすく書かれている </a:t>
            </a:r>
            <a:r>
              <a:rPr lang="en-US" altLang="ja-JP" dirty="0"/>
              <a:t>― </a:t>
            </a:r>
            <a:r>
              <a:rPr lang="ja-JP" altLang="en-US" dirty="0"/>
              <a:t>是非読んでみて、驚きを味わってほしい。</a:t>
            </a:r>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60</a:t>
            </a:fld>
            <a:endParaRPr kumimoji="1" lang="ja-JP" altLang="en-US"/>
          </a:p>
        </p:txBody>
      </p:sp>
    </p:spTree>
    <p:extLst>
      <p:ext uri="{BB962C8B-B14F-4D97-AF65-F5344CB8AC3E}">
        <p14:creationId xmlns:p14="http://schemas.microsoft.com/office/powerpoint/2010/main" val="1504365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endParaRPr kumimoji="1" lang="en-US" altLang="ja-JP" dirty="0"/>
          </a:p>
          <a:p>
            <a:pPr eaLnBrk="1" hangingPunct="1">
              <a:spcBef>
                <a:spcPct val="0"/>
              </a:spcBef>
            </a:pPr>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62</a:t>
            </a:fld>
            <a:endParaRPr kumimoji="1" lang="ja-JP" altLang="en-US"/>
          </a:p>
        </p:txBody>
      </p:sp>
    </p:spTree>
    <p:extLst>
      <p:ext uri="{BB962C8B-B14F-4D97-AF65-F5344CB8AC3E}">
        <p14:creationId xmlns:p14="http://schemas.microsoft.com/office/powerpoint/2010/main" val="2878549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endParaRPr kumimoji="1" lang="en-US" altLang="ja-JP" dirty="0"/>
          </a:p>
          <a:p>
            <a:pPr eaLnBrk="1" hangingPunct="1">
              <a:spcBef>
                <a:spcPct val="0"/>
              </a:spcBef>
            </a:pPr>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68</a:t>
            </a:fld>
            <a:endParaRPr kumimoji="1" lang="ja-JP" altLang="en-US"/>
          </a:p>
        </p:txBody>
      </p:sp>
    </p:spTree>
    <p:extLst>
      <p:ext uri="{BB962C8B-B14F-4D97-AF65-F5344CB8AC3E}">
        <p14:creationId xmlns:p14="http://schemas.microsoft.com/office/powerpoint/2010/main" val="480461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endParaRPr kumimoji="1" lang="en-US" altLang="ja-JP" dirty="0"/>
          </a:p>
          <a:p>
            <a:pPr eaLnBrk="1" hangingPunct="1">
              <a:spcBef>
                <a:spcPct val="0"/>
              </a:spcBef>
            </a:pPr>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69</a:t>
            </a:fld>
            <a:endParaRPr kumimoji="1" lang="ja-JP" altLang="en-US"/>
          </a:p>
        </p:txBody>
      </p:sp>
    </p:spTree>
    <p:extLst>
      <p:ext uri="{BB962C8B-B14F-4D97-AF65-F5344CB8AC3E}">
        <p14:creationId xmlns:p14="http://schemas.microsoft.com/office/powerpoint/2010/main" val="2804115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t>Presenter</a:t>
            </a:r>
          </a:p>
          <a:p>
            <a:r>
              <a:t>2018-03-02 13:36:02</a:t>
            </a:r>
          </a:p>
          <a:p>
            <a:r>
              <a:t>--------------------------------------------</a:t>
            </a:r>
          </a:p>
          <a:p>
            <a:r>
              <a:t>NIH will be reopening the search for a BRAIN Initiative Director. For more information, please visit: https://www.braininitiative.nih.gov/ Drs. Ned Talley (NINDS) and Greg Farber (NIMH) support the Search Committee for the BRAIN Initiative Director</a:t>
            </a:r>
          </a:p>
        </p:txBody>
      </p:sp>
    </p:spTree>
    <p:extLst>
      <p:ext uri="{BB962C8B-B14F-4D97-AF65-F5344CB8AC3E}">
        <p14:creationId xmlns:p14="http://schemas.microsoft.com/office/powerpoint/2010/main" val="816260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t>Presenter</a:t>
            </a:r>
          </a:p>
          <a:p>
            <a:r>
              <a:t>2018-03-02 13:36:03</a:t>
            </a:r>
          </a:p>
          <a:p>
            <a:r>
              <a:t>--------------------------------------------</a:t>
            </a:r>
          </a:p>
          <a:p>
            <a:r>
              <a:t>Many of the 20 BRAIN funding opportunities for Fiscal Year 2018 are now open for applications. These opportunities include grants for new tools and imaging models, small business grants, fellowships, and clinical studies. For more information, please visit: https://www.braininitiative.nih.gov/</a:t>
            </a:r>
          </a:p>
        </p:txBody>
      </p:sp>
    </p:spTree>
    <p:extLst>
      <p:ext uri="{BB962C8B-B14F-4D97-AF65-F5344CB8AC3E}">
        <p14:creationId xmlns:p14="http://schemas.microsoft.com/office/powerpoint/2010/main" val="457382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dirty="0"/>
              <a:t>Presenter</a:t>
            </a:r>
          </a:p>
          <a:p>
            <a:r>
              <a:rPr dirty="0"/>
              <a:t>2018-03-02 13:36:03</a:t>
            </a:r>
          </a:p>
          <a:p>
            <a:r>
              <a:rPr dirty="0"/>
              <a:t>--------------------------------------------</a:t>
            </a:r>
          </a:p>
          <a:p>
            <a:r>
              <a:rPr dirty="0"/>
              <a:t>Recently, NIH has updated their definition of a clinical trial. The new definition states a clinical trials is a research study in which one or more human subjects are prospectively assigned to one or more interventions (which may include placebo or other control) to evaluate the effects of those interventions on health-related biomedical or behavioral outcomes. All clinical trial applications must be submitted to a funding opportunity that allows for clinical trials. For more information, please visit: https://www.braininitiative.nih.gov/</a:t>
            </a:r>
          </a:p>
        </p:txBody>
      </p:sp>
    </p:spTree>
    <p:extLst>
      <p:ext uri="{BB962C8B-B14F-4D97-AF65-F5344CB8AC3E}">
        <p14:creationId xmlns:p14="http://schemas.microsoft.com/office/powerpoint/2010/main" val="4272586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t>Presenter</a:t>
            </a:r>
          </a:p>
          <a:p>
            <a:r>
              <a:t>2018-03-02 13:36:03</a:t>
            </a:r>
          </a:p>
          <a:p>
            <a:r>
              <a:t>--------------------------------------------</a:t>
            </a:r>
          </a:p>
          <a:p>
            <a:r>
              <a:t>This slide details how to determine if a funding opportunity accepts clinical trials. For more information, please visit: https://www.braininitiative.nih.gov/ Mechanistic studies</a:t>
            </a:r>
          </a:p>
          <a:p>
            <a:r>
              <a:t>NIH describes mechanistic studies as  designed to understand a  biological or behavioral process,  the pathophysiology of a  disease, or the mechanism of  action of an intervention Not all  mechanistic studies are Clinical  Trials, but many are.</a:t>
            </a:r>
          </a:p>
          <a:p>
            <a:r>
              <a:t>The intervention must have the purpose  of causing a health-related  change that will be  measured—absent that, the  proposed research likely does  not meet the NIH definition of a  Clinical Trial.</a:t>
            </a:r>
          </a:p>
        </p:txBody>
      </p:sp>
    </p:spTree>
    <p:extLst>
      <p:ext uri="{BB962C8B-B14F-4D97-AF65-F5344CB8AC3E}">
        <p14:creationId xmlns:p14="http://schemas.microsoft.com/office/powerpoint/2010/main" val="4047393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t>Presenter</a:t>
            </a:r>
          </a:p>
          <a:p>
            <a:r>
              <a:t>2018-03-02 13:36:04</a:t>
            </a:r>
          </a:p>
          <a:p>
            <a:r>
              <a:t>--------------------------------------------</a:t>
            </a:r>
          </a:p>
          <a:p>
            <a:r>
              <a:t>A chart explaining the timeline of the BRAIN Cell Census Vision through Fiscal Year 2025. For more information, please visit: https://www.braininitiative.nih.gov/ Note there are arbitrary “units” on the Y axis to illustrate effort applied to a give phase.  Funding year is on the X axis.  </a:t>
            </a:r>
          </a:p>
          <a:p>
            <a:r>
              <a:t>Phase 1 = 3 year pilot grants to develop  and test approaches and  throughput for cell classification.  Model systems and human cell  types; variety of measures and  modalities; collaborations and  data sharing; managed as a  consortium. Phase 2 = Full scale  up for mouse cell census efforts;  Begin to scale up for human and  NHP work; Support a Data  Coordination Center</a:t>
            </a:r>
          </a:p>
          <a:p>
            <a:r>
              <a:t>Phase 3 = Will complete mouse census;  scale up human discovery</a:t>
            </a:r>
          </a:p>
        </p:txBody>
      </p:sp>
    </p:spTree>
    <p:extLst>
      <p:ext uri="{BB962C8B-B14F-4D97-AF65-F5344CB8AC3E}">
        <p14:creationId xmlns:p14="http://schemas.microsoft.com/office/powerpoint/2010/main" val="778374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t>Presenter</a:t>
            </a:r>
          </a:p>
          <a:p>
            <a:r>
              <a:t>2018-03-02 13:36:04</a:t>
            </a:r>
          </a:p>
          <a:p>
            <a:r>
              <a:t>--------------------------------------------</a:t>
            </a:r>
          </a:p>
          <a:p>
            <a:r>
              <a:t>The BRAIN Initiative Cell Census                                                       Network (BICCN) was launched in Fiscal Year 2017. 11 projects are funded under the network. These projects total to about $50 Million per year for the next 5 years. For more information, please visit: https://www.braininitiative.nih.gov/ Note:</a:t>
            </a:r>
          </a:p>
          <a:p>
            <a:r>
              <a:t>The BICCN will be managed as a   cooperativenetwork. The Program Officers  and Project Scientists will be  involved in monthly meetings,  subgroups will be organized,  experimental workflows and data  sharing will be closely monitored  and milestones evaluated. There  will be an External Scientific  Panel that will assist in  monitoring progress and making  recommendations.</a:t>
            </a:r>
          </a:p>
        </p:txBody>
      </p:sp>
    </p:spTree>
    <p:extLst>
      <p:ext uri="{BB962C8B-B14F-4D97-AF65-F5344CB8AC3E}">
        <p14:creationId xmlns:p14="http://schemas.microsoft.com/office/powerpoint/2010/main" val="193934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r>
              <a:rPr lang="ja-JP" altLang="en-US" dirty="0"/>
              <a:t>米国防総省の国防高等研究計画庁</a:t>
            </a:r>
            <a:r>
              <a:rPr lang="en-US" altLang="ja-JP" dirty="0"/>
              <a:t>(DARPA)</a:t>
            </a:r>
            <a:r>
              <a:rPr lang="ja-JP" altLang="en-US" dirty="0"/>
              <a:t>では、「神経信号を分析することによって、コミュニケーションを可能にする」研究が進められている。「テレパシー」を使って敵を命令に従わせる可能性も研究されている。</a:t>
            </a:r>
            <a:endParaRPr lang="en-US" altLang="ja-JP" dirty="0"/>
          </a:p>
          <a:p>
            <a:r>
              <a:rPr lang="ja-JP" altLang="en-US" dirty="0"/>
              <a:t>戦場無線も、軍用携帯情報端末</a:t>
            </a:r>
            <a:r>
              <a:rPr lang="en-US" altLang="ja-JP" dirty="0"/>
              <a:t>(PDA)</a:t>
            </a:r>
            <a:r>
              <a:rPr lang="ja-JP" altLang="en-US" dirty="0"/>
              <a:t>も、歩兵の手信号でさえ、もういらない。将来の兵士たちが連絡を取りたくなったときは、お互いの思考を読むようになるからだ。</a:t>
            </a:r>
          </a:p>
          <a:p>
            <a:r>
              <a:rPr lang="ja-JP" altLang="en-US" dirty="0"/>
              <a:t>少なくとも、米国防総省のマッド・サイエンス研究部門である国防高等研究計画庁</a:t>
            </a:r>
            <a:r>
              <a:rPr lang="en-US" altLang="ja-JP" dirty="0"/>
              <a:t>(DARPA)</a:t>
            </a:r>
            <a:r>
              <a:rPr lang="ja-JP" altLang="en-US" dirty="0"/>
              <a:t>の研究者たちは、そうなることを望んでいる。次の会計年度における</a:t>
            </a:r>
            <a:r>
              <a:rPr lang="en-US" altLang="ja-JP" dirty="0"/>
              <a:t>DARPA</a:t>
            </a:r>
            <a:r>
              <a:rPr lang="ja-JP" altLang="en-US" dirty="0"/>
              <a:t>の予算には、</a:t>
            </a:r>
            <a:r>
              <a:rPr lang="en-US" altLang="ja-JP" dirty="0"/>
              <a:t>『Silent Talk』(</a:t>
            </a:r>
            <a:r>
              <a:rPr lang="ja-JP" altLang="en-US" dirty="0"/>
              <a:t>無言の会話</a:t>
            </a:r>
            <a:r>
              <a:rPr lang="en-US" altLang="ja-JP" dirty="0"/>
              <a:t>)</a:t>
            </a:r>
            <a:r>
              <a:rPr lang="ja-JP" altLang="en-US" dirty="0"/>
              <a:t>と呼ばれるプログラムに着手するための</a:t>
            </a:r>
            <a:r>
              <a:rPr lang="en-US" altLang="ja-JP" dirty="0"/>
              <a:t>400</a:t>
            </a:r>
            <a:r>
              <a:rPr lang="ja-JP" altLang="en-US" dirty="0"/>
              <a:t>万ドルが含まれているのだ。</a:t>
            </a:r>
          </a:p>
          <a:p>
            <a:r>
              <a:rPr lang="ja-JP" altLang="en-US" dirty="0"/>
              <a:t>プログラムの目標は、「発声による会話を使わずに、神経信号を分析することによって、戦場での人から人へのコミュニケーションを可能にすること」だ。これ以外にも、米軍では昨年、コンピューターを仲介とするテレパシーの可能性を研究するために、カリフォルニア大学に</a:t>
            </a:r>
            <a:r>
              <a:rPr lang="en-US" altLang="ja-JP" dirty="0"/>
              <a:t>400</a:t>
            </a:r>
            <a:r>
              <a:rPr lang="ja-JP" altLang="en-US" dirty="0"/>
              <a:t>万ドルを</a:t>
            </a:r>
            <a:r>
              <a:rPr lang="ja-JP" altLang="en-US" dirty="0">
                <a:hlinkClick r:id="rId3"/>
              </a:rPr>
              <a:t>提供している</a:t>
            </a:r>
            <a:r>
              <a:rPr lang="en-US" altLang="ja-JP" dirty="0"/>
              <a:t>(</a:t>
            </a:r>
            <a:r>
              <a:rPr lang="ja-JP" altLang="en-US" dirty="0"/>
              <a:t>日本語版記事</a:t>
            </a:r>
            <a:r>
              <a:rPr lang="en-US" altLang="ja-JP" dirty="0"/>
              <a:t>)</a:t>
            </a:r>
            <a:r>
              <a:rPr lang="ja-JP" altLang="en-US" dirty="0" err="1"/>
              <a:t>。</a:t>
            </a:r>
            <a:endParaRPr lang="ja-JP" altLang="en-US" dirty="0"/>
          </a:p>
          <a:p>
            <a:r>
              <a:rPr lang="ja-JP" altLang="en-US" dirty="0"/>
              <a:t>会話は、声になる前に、それぞれの単語に固有の神経信号として思考の中に存在する。</a:t>
            </a:r>
            <a:r>
              <a:rPr lang="en-US" altLang="ja-JP" dirty="0"/>
              <a:t>DARPA</a:t>
            </a:r>
            <a:r>
              <a:rPr lang="ja-JP" altLang="en-US" dirty="0" err="1"/>
              <a:t>が開</a:t>
            </a:r>
            <a:r>
              <a:rPr lang="ja-JP" altLang="en-US" dirty="0"/>
              <a:t>発しようとしているのは、このような「会話前」の信号を検出し、分析した後、自分が意図する相手にその内容を伝達する技術だ。</a:t>
            </a:r>
          </a:p>
          <a:p>
            <a:r>
              <a:rPr lang="ja-JP" altLang="en-US" dirty="0"/>
              <a:t>今回のプロジェクトの主な目標は</a:t>
            </a:r>
            <a:r>
              <a:rPr lang="en-US" altLang="ja-JP" dirty="0"/>
              <a:t>3</a:t>
            </a:r>
            <a:r>
              <a:rPr lang="ja-JP" altLang="en-US" dirty="0"/>
              <a:t>つあるという。まず、人間の</a:t>
            </a:r>
            <a:r>
              <a:rPr lang="en-US" altLang="ja-JP" dirty="0"/>
              <a:t>EEG(</a:t>
            </a:r>
            <a:r>
              <a:rPr lang="ja-JP" altLang="en-US" dirty="0"/>
              <a:t>脳波計</a:t>
            </a:r>
            <a:r>
              <a:rPr lang="en-US" altLang="ja-JP" dirty="0"/>
              <a:t>)</a:t>
            </a:r>
            <a:r>
              <a:rPr lang="ja-JP" altLang="en-US" dirty="0"/>
              <a:t>のパターンを、その人の思考にある個々の単語に関連付ける。次に、これらのパターンが一般化できるものであるかどうか、つまりすべての人々が同様のパターンを持つかどうかを確認する。最後に、「信号を解読して限られた範囲に伝達するための、実用可能な試作前の段階に作り上げる」。</a:t>
            </a:r>
          </a:p>
          <a:p>
            <a:r>
              <a:rPr lang="ja-JP" altLang="en-US" dirty="0"/>
              <a:t>米軍では最近、思考を直接利用するためのいくつかの技術に資金を提供している。すでに、「テレパシー」を使ってロボットの手足を制御できる</a:t>
            </a:r>
            <a:r>
              <a:rPr lang="ja-JP" altLang="en-US" dirty="0">
                <a:hlinkClick r:id="rId3"/>
              </a:rPr>
              <a:t>サル</a:t>
            </a:r>
            <a:r>
              <a:rPr lang="en-US" altLang="ja-JP" dirty="0"/>
              <a:t>(</a:t>
            </a:r>
            <a:r>
              <a:rPr lang="ja-JP" altLang="en-US" dirty="0"/>
              <a:t>日本語版記事</a:t>
            </a:r>
            <a:r>
              <a:rPr lang="en-US" altLang="ja-JP" dirty="0"/>
              <a:t>)</a:t>
            </a:r>
            <a:r>
              <a:rPr lang="ja-JP" altLang="en-US" dirty="0" err="1"/>
              <a:t>が開</a:t>
            </a:r>
            <a:r>
              <a:rPr lang="ja-JP" altLang="en-US" dirty="0"/>
              <a:t>発されている。</a:t>
            </a:r>
            <a:r>
              <a:rPr lang="en-US" altLang="ja-JP" dirty="0"/>
              <a:t>[</a:t>
            </a:r>
            <a:r>
              <a:rPr lang="ja-JP" altLang="en-US" dirty="0"/>
              <a:t>デューク大学にいるサルの脳活動によって、京都の国際電気通信基礎技術研究所にある歩行ロボットを遠隔制御する共同研究についての日本語版記事は</a:t>
            </a:r>
            <a:r>
              <a:rPr lang="ja-JP" altLang="en-US" dirty="0">
                <a:hlinkClick r:id="rId4"/>
              </a:rPr>
              <a:t>こちら</a:t>
            </a:r>
            <a:r>
              <a:rPr lang="en-US" altLang="ja-JP" dirty="0"/>
              <a:t>]</a:t>
            </a:r>
          </a:p>
          <a:p>
            <a:r>
              <a:rPr lang="en-US" altLang="ja-JP" dirty="0"/>
              <a:t>[</a:t>
            </a:r>
            <a:r>
              <a:rPr lang="ja-JP" altLang="en-US" dirty="0"/>
              <a:t>さらに、機能的磁気共鳴映像法</a:t>
            </a:r>
            <a:r>
              <a:rPr lang="en-US" altLang="ja-JP" dirty="0"/>
              <a:t>(fMRI)</a:t>
            </a:r>
            <a:r>
              <a:rPr lang="ja-JP" altLang="en-US" dirty="0"/>
              <a:t>などを利用して脳を読み取り、人間の思考に</a:t>
            </a:r>
            <a:r>
              <a:rPr lang="ja-JP" altLang="en-US" dirty="0">
                <a:hlinkClick r:id="rId5"/>
              </a:rPr>
              <a:t>適応するコンピューター</a:t>
            </a:r>
            <a:r>
              <a:rPr lang="en-US" altLang="ja-JP" dirty="0"/>
              <a:t>(</a:t>
            </a:r>
            <a:r>
              <a:rPr lang="ja-JP" altLang="en-US" dirty="0"/>
              <a:t>日本語版記事</a:t>
            </a:r>
            <a:r>
              <a:rPr lang="en-US" altLang="ja-JP" dirty="0"/>
              <a:t>)</a:t>
            </a:r>
            <a:r>
              <a:rPr lang="ja-JP" altLang="en-US" dirty="0"/>
              <a:t>や、</a:t>
            </a:r>
            <a:r>
              <a:rPr lang="en-US" altLang="ja-JP" dirty="0"/>
              <a:t>]</a:t>
            </a:r>
            <a:r>
              <a:rPr lang="ja-JP" altLang="en-US" dirty="0">
                <a:hlinkClick r:id="rId6"/>
              </a:rPr>
              <a:t>思考察知機能付き双眼鏡</a:t>
            </a:r>
            <a:r>
              <a:rPr lang="en-US" altLang="ja-JP" dirty="0"/>
              <a:t>(</a:t>
            </a:r>
            <a:r>
              <a:rPr lang="ja-JP" altLang="en-US" dirty="0"/>
              <a:t>日本語版記事</a:t>
            </a:r>
            <a:r>
              <a:rPr lang="en-US" altLang="ja-JP" dirty="0"/>
              <a:t>)</a:t>
            </a:r>
            <a:r>
              <a:rPr lang="ja-JP" altLang="en-US" dirty="0"/>
              <a:t>などが研究されている。意識的な思考によって人間が対応するよりも速く、危険などを人間に知らせることができるという目論みだ。</a:t>
            </a:r>
          </a:p>
          <a:p>
            <a:r>
              <a:rPr lang="ja-JP" altLang="en-US" dirty="0"/>
              <a:t>テレパシーには、戦場で密かに会話すること以上のメリットも考えられる。米国学術研究会議と米国防情報局</a:t>
            </a:r>
            <a:r>
              <a:rPr lang="en-US" altLang="ja-JP" dirty="0"/>
              <a:t>(DIA)</a:t>
            </a:r>
            <a:r>
              <a:rPr lang="ja-JP" altLang="en-US" dirty="0"/>
              <a:t>は昨年、神経科学が「</a:t>
            </a:r>
            <a:r>
              <a:rPr lang="ja-JP" altLang="en-US" dirty="0">
                <a:hlinkClick r:id="rId7"/>
              </a:rPr>
              <a:t>敵をこちらの命令に従わせる</a:t>
            </a:r>
            <a:r>
              <a:rPr lang="ja-JP" altLang="en-US" dirty="0"/>
              <a:t>」目的にも有用である可能性があるとする報告書を発表した</a:t>
            </a:r>
            <a:r>
              <a:rPr lang="en-US" altLang="ja-JP" dirty="0"/>
              <a:t>[</a:t>
            </a:r>
            <a:r>
              <a:rPr lang="ja-JP" altLang="en-US" dirty="0"/>
              <a:t>敵の闘う動機を削ぐことや、敵をこちら側の命令に従わせる方法、恐怖や苦痛を感じなくする方法などを認知科学的に研究することを提案している。マイクロ波で脳内に音を発生させ、サブリミナルメッセージ伝達も可能とされる兵器</a:t>
            </a:r>
            <a:r>
              <a:rPr lang="en-US" altLang="ja-JP" dirty="0"/>
              <a:t>『MEDUSA』</a:t>
            </a:r>
            <a:r>
              <a:rPr lang="ja-JP" altLang="en-US" dirty="0"/>
              <a:t>についての日本語版記事は</a:t>
            </a:r>
            <a:r>
              <a:rPr lang="ja-JP" altLang="en-US" dirty="0">
                <a:hlinkClick r:id="rId8"/>
              </a:rPr>
              <a:t>こちら</a:t>
            </a:r>
            <a:r>
              <a:rPr lang="en-US" altLang="ja-JP" dirty="0"/>
              <a:t>]</a:t>
            </a:r>
          </a:p>
          <a:p>
            <a:r>
              <a:rPr lang="ja-JP" altLang="en-US" dirty="0"/>
              <a:t>ただし、こういった新技術が使われる当初には、遠隔地から伝達された上官の考えに従うことに対する不平不満を聞くことになるかもしれない。</a:t>
            </a:r>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29</a:t>
            </a:fld>
            <a:endParaRPr kumimoji="1" lang="ja-JP" altLang="en-US"/>
          </a:p>
        </p:txBody>
      </p:sp>
    </p:spTree>
    <p:extLst>
      <p:ext uri="{BB962C8B-B14F-4D97-AF65-F5344CB8AC3E}">
        <p14:creationId xmlns:p14="http://schemas.microsoft.com/office/powerpoint/2010/main" val="3385470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r>
              <a:rPr lang="ja-JP" altLang="en-US" dirty="0"/>
              <a:t>「自然界の既製ロボットプラットフォーム」。シンガポールのナンヤン工科大学の研究者らは最新の論文で、昆虫をそう説明する </a:t>
            </a:r>
            <a:r>
              <a:rPr lang="en-US" altLang="ja-JP" dirty="0"/>
              <a:t>― </a:t>
            </a:r>
            <a:r>
              <a:rPr lang="ja-JP" altLang="en-US" dirty="0"/>
              <a:t>それは、人間が到達した「神の領域」を表わす理想的な省略表現だ。たとえそれに興味をひかれても、嫌悪感をもようしても。もちろんこれは、創造を支配する人間の力を誇示するだけではなく、昆虫学、神経科学から人工装具工学にいたる様々な分野にとって極めて重要な研究だ。</a:t>
            </a:r>
          </a:p>
          <a:p>
            <a:pPr eaLnBrk="1" hangingPunct="1">
              <a:spcBef>
                <a:spcPct val="0"/>
              </a:spcBef>
            </a:pPr>
            <a:r>
              <a:rPr lang="en-US" altLang="ja-JP" dirty="0"/>
              <a:t>Journal of the Royal Society Interface</a:t>
            </a:r>
            <a:r>
              <a:rPr lang="ja-JP" altLang="en-US" dirty="0"/>
              <a:t>で</a:t>
            </a:r>
            <a:r>
              <a:rPr lang="en-US" altLang="ja-JP" dirty="0"/>
              <a:t>3</a:t>
            </a:r>
            <a:r>
              <a:rPr lang="ja-JP" altLang="en-US" dirty="0"/>
              <a:t>月</a:t>
            </a:r>
            <a:r>
              <a:rPr lang="en-US" altLang="ja-JP" dirty="0"/>
              <a:t>30</a:t>
            </a:r>
            <a:r>
              <a:rPr lang="ja-JP" altLang="en-US" dirty="0"/>
              <a:t>日に発表されたその論文には、昆虫の神経系を制御するシステムについて記載されており、それはロボゴキブリの類のはるか上を行く、より学術的な取り組みだ。</a:t>
            </a:r>
          </a:p>
          <a:p>
            <a:pPr eaLnBrk="1" hangingPunct="1">
              <a:spcBef>
                <a:spcPct val="0"/>
              </a:spcBef>
            </a:pPr>
            <a:r>
              <a:rPr lang="ja-JP" altLang="en-US" dirty="0"/>
              <a:t>「筆者らの知る限り、この論文は生きている昆虫の運動を制御して、歩き方、歩幅、歩く速さをユーザーが調節できる最初の実践報告である」と要約に書かれている。</a:t>
            </a:r>
          </a:p>
          <a:p>
            <a:pPr eaLnBrk="1" hangingPunct="1">
              <a:spcBef>
                <a:spcPct val="0"/>
              </a:spcBef>
            </a:pPr>
            <a:r>
              <a:rPr lang="ja-JP" altLang="en-US" dirty="0"/>
              <a:t>これまでにも、ゴキブリやクモに運動を促したり、進行方向を操作する実験は行われていたが、高いレベルの制御方法を使用して、前方に歩く抑え難い衝動を誘発するものであり、足が自発的に動くように誘導する「博士の異常な愛常」スタイルではなかった。この最新研究は、ある程度限定された形ながら、後者の演示に成功した。</a:t>
            </a:r>
          </a:p>
          <a:p>
            <a:pPr eaLnBrk="1" hangingPunct="1">
              <a:spcBef>
                <a:spcPct val="0"/>
              </a:spcBef>
            </a:pPr>
            <a:endParaRPr lang="ja-JP" altLang="en-US" dirty="0"/>
          </a:p>
          <a:p>
            <a:pPr eaLnBrk="1" hangingPunct="1">
              <a:spcBef>
                <a:spcPct val="0"/>
              </a:spcBef>
            </a:pPr>
            <a:r>
              <a:rPr lang="en-US" altLang="ja-JP" dirty="0" err="1"/>
              <a:t>bugbot</a:t>
            </a:r>
            <a:r>
              <a:rPr lang="en-US" altLang="ja-JP" dirty="0"/>
              <a:t> illo1 </a:t>
            </a:r>
          </a:p>
          <a:p>
            <a:pPr eaLnBrk="1" hangingPunct="1">
              <a:spcBef>
                <a:spcPct val="0"/>
              </a:spcBef>
            </a:pPr>
            <a:r>
              <a:rPr lang="en-US" altLang="ja-JP" dirty="0"/>
              <a:t>The remote-controlled beetle takes a (carefully measured) step.</a:t>
            </a:r>
          </a:p>
          <a:p>
            <a:pPr eaLnBrk="1" hangingPunct="1">
              <a:spcBef>
                <a:spcPct val="0"/>
              </a:spcBef>
            </a:pPr>
            <a:endParaRPr lang="en-US" altLang="ja-JP" dirty="0"/>
          </a:p>
          <a:p>
            <a:pPr eaLnBrk="1" hangingPunct="1">
              <a:spcBef>
                <a:spcPct val="0"/>
              </a:spcBef>
            </a:pPr>
            <a:r>
              <a:rPr lang="ja-JP" altLang="en-US" dirty="0"/>
              <a:t>昆虫は、</a:t>
            </a:r>
            <a:r>
              <a:rPr lang="en-US" altLang="ja-JP" dirty="0" err="1"/>
              <a:t>Mecynorhina</a:t>
            </a:r>
            <a:r>
              <a:rPr lang="en-US" altLang="ja-JP" dirty="0"/>
              <a:t> </a:t>
            </a:r>
            <a:r>
              <a:rPr lang="en-US" altLang="ja-JP" dirty="0" err="1"/>
              <a:t>torquata</a:t>
            </a:r>
            <a:r>
              <a:rPr lang="ja-JP" altLang="en-US" dirty="0"/>
              <a:t>と呼ばれるハナムグリの一種で、その巨大な胴体はリード線の接続に有利だ（ショウジョウバエで試してみるといい）。チームはまず様々なタイプの動きに関わる筋肉と張力パターンを詳しく観察した。方法は、モーションキャプチャー技術および古き良き解剖による。次に、それらの筋肉に配線し、近くの（虫の上ではない）マイクロコンピュータで発生したパルス幅変調信号で刺激を与える。</a:t>
            </a:r>
          </a:p>
          <a:p>
            <a:pPr eaLnBrk="1" hangingPunct="1">
              <a:spcBef>
                <a:spcPct val="0"/>
              </a:spcBef>
            </a:pPr>
            <a:r>
              <a:rPr lang="ja-JP" altLang="en-US" dirty="0"/>
              <a:t>この実験では前方の</a:t>
            </a:r>
            <a:r>
              <a:rPr lang="en-US" altLang="ja-JP" dirty="0"/>
              <a:t>2</a:t>
            </a:r>
            <a:r>
              <a:rPr lang="ja-JP" altLang="en-US" dirty="0"/>
              <a:t>肢のみに配線しているため、移動の種類は制限されているが、研究者らは、</a:t>
            </a:r>
            <a:r>
              <a:rPr lang="en-US" altLang="ja-JP" dirty="0"/>
              <a:t>6</a:t>
            </a:r>
            <a:r>
              <a:rPr lang="ja-JP" altLang="en-US" dirty="0"/>
              <a:t>脚類が実際に</a:t>
            </a:r>
            <a:r>
              <a:rPr lang="en-US" altLang="ja-JP" dirty="0"/>
              <a:t>2</a:t>
            </a:r>
            <a:r>
              <a:rPr lang="ja-JP" altLang="en-US" dirty="0"/>
              <a:t>足歩行する場合もあることを指摘している。</a:t>
            </a:r>
          </a:p>
          <a:p>
            <a:pPr eaLnBrk="1" hangingPunct="1">
              <a:spcBef>
                <a:spcPct val="0"/>
              </a:spcBef>
            </a:pPr>
            <a:r>
              <a:rPr lang="ja-JP" altLang="en-US" dirty="0"/>
              <a:t>足の筋肉をプリセットされたリズムで刺激するプロセスは大きな成功を収め、実験結果は、昆虫の行動および解剖学分野の既知知識を発展させると共に、この技法が「昆虫・コンピュータのハイブリッドロボット」を創造する可能性を示した。</a:t>
            </a:r>
          </a:p>
          <a:p>
            <a:pPr eaLnBrk="1" hangingPunct="1">
              <a:spcBef>
                <a:spcPct val="0"/>
              </a:spcBef>
            </a:pPr>
            <a:endParaRPr lang="ja-JP" altLang="en-US" dirty="0"/>
          </a:p>
          <a:p>
            <a:pPr eaLnBrk="1" hangingPunct="1">
              <a:spcBef>
                <a:spcPct val="0"/>
              </a:spcBef>
            </a:pPr>
            <a:r>
              <a:rPr lang="ja-JP" altLang="en-US" dirty="0"/>
              <a:t>このようなキメラは、人工的に作られた同様のロボットと比べて、数々の利点を持ち、研究者らは楽しそうに列挙している </a:t>
            </a:r>
            <a:r>
              <a:rPr lang="en-US" altLang="ja-JP" dirty="0"/>
              <a:t>― 3D</a:t>
            </a:r>
            <a:r>
              <a:rPr lang="ja-JP" altLang="en-US" dirty="0"/>
              <a:t>プリントではなく昆虫の足を利用した研究や、動物自身からエネルギーの供給を受けるインプラントのハイブリッド化の研究のために予算申請書を書くペンの音が聞こえてきそうだ。たしかに薄気味悪い。しかし、同時に非常に興味深く、もう少しの努力で十分実用になる。ゴキブリに指向性マイクロフォンと追跡ユニットを装着して災害地を走り回れるようにして、閉じ込められた人間の声に向かうよう強制する研究が既に行われている。トンボに</a:t>
            </a:r>
            <a:r>
              <a:rPr lang="en-US" altLang="ja-JP" dirty="0"/>
              <a:t>100</a:t>
            </a:r>
            <a:r>
              <a:rPr lang="ja-JP" altLang="en-US" dirty="0"/>
              <a:t>ドルのサイバーバックパックを付けて神経系を制御できるなら、</a:t>
            </a:r>
            <a:r>
              <a:rPr lang="en-US" altLang="ja-JP" dirty="0"/>
              <a:t>1</a:t>
            </a:r>
            <a:r>
              <a:rPr lang="ja-JP" altLang="en-US" dirty="0"/>
              <a:t>万ドルのドローンを配備する必要はない。</a:t>
            </a:r>
          </a:p>
          <a:p>
            <a:pPr eaLnBrk="1" hangingPunct="1">
              <a:spcBef>
                <a:spcPct val="0"/>
              </a:spcBef>
            </a:pPr>
            <a:r>
              <a:rPr lang="ja-JP" altLang="en-US" dirty="0"/>
              <a:t>そのような可能性は十分な予算を持つ</a:t>
            </a:r>
            <a:r>
              <a:rPr lang="en-US" altLang="ja-JP" dirty="0"/>
              <a:t>DARPA</a:t>
            </a:r>
            <a:r>
              <a:rPr lang="ja-JP" altLang="en-US" dirty="0" err="1"/>
              <a:t>のような</a:t>
            </a:r>
            <a:r>
              <a:rPr lang="ja-JP" altLang="en-US" dirty="0"/>
              <a:t>機関にとって実に魅力的であり、彼らがこの種の方法を探究するための予算を申請していることはほぼ間違いない。</a:t>
            </a:r>
          </a:p>
          <a:p>
            <a:pPr eaLnBrk="1" hangingPunct="1">
              <a:spcBef>
                <a:spcPct val="0"/>
              </a:spcBef>
            </a:pPr>
            <a:r>
              <a:rPr lang="ja-JP" altLang="en-US" dirty="0"/>
              <a:t>ちなみに、</a:t>
            </a:r>
            <a:r>
              <a:rPr lang="en-US" altLang="ja-JP" dirty="0"/>
              <a:t>Feng Cao</a:t>
            </a:r>
            <a:r>
              <a:rPr lang="ja-JP" altLang="en-US" dirty="0" err="1"/>
              <a:t>、</a:t>
            </a:r>
            <a:r>
              <a:rPr lang="en-US" altLang="ja-JP" dirty="0"/>
              <a:t>Chao Zhang</a:t>
            </a:r>
            <a:r>
              <a:rPr lang="ja-JP" altLang="en-US" dirty="0" err="1"/>
              <a:t>、</a:t>
            </a:r>
            <a:r>
              <a:rPr lang="en-US" altLang="ja-JP" dirty="0" err="1"/>
              <a:t>Hao</a:t>
            </a:r>
            <a:r>
              <a:rPr lang="en-US" altLang="ja-JP" dirty="0"/>
              <a:t> Yu </a:t>
            </a:r>
            <a:r>
              <a:rPr lang="en-US" altLang="ja-JP" dirty="0" err="1"/>
              <a:t>Choo</a:t>
            </a:r>
            <a:r>
              <a:rPr lang="ja-JP" altLang="en-US" dirty="0" err="1"/>
              <a:t>、</a:t>
            </a:r>
            <a:r>
              <a:rPr lang="en-US" altLang="ja-JP" dirty="0" err="1"/>
              <a:t>Hirotaka</a:t>
            </a:r>
            <a:r>
              <a:rPr lang="en-US" altLang="ja-JP" dirty="0"/>
              <a:t> Sato</a:t>
            </a:r>
            <a:r>
              <a:rPr lang="ja-JP" altLang="en-US" dirty="0" err="1"/>
              <a:t>らに</a:t>
            </a:r>
            <a:r>
              <a:rPr lang="ja-JP" altLang="en-US" dirty="0"/>
              <a:t>よるこの論文は、技術的知識を持たない人にも非常にわかりやすく書かれている </a:t>
            </a:r>
            <a:r>
              <a:rPr lang="en-US" altLang="ja-JP" dirty="0"/>
              <a:t>― </a:t>
            </a:r>
            <a:r>
              <a:rPr lang="ja-JP" altLang="en-US" dirty="0"/>
              <a:t>是非読んでみて、驚きを味わってほしい。</a:t>
            </a:r>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104</a:t>
            </a:fld>
            <a:endParaRPr kumimoji="1" lang="ja-JP" altLang="en-US"/>
          </a:p>
        </p:txBody>
      </p:sp>
    </p:spTree>
    <p:extLst>
      <p:ext uri="{BB962C8B-B14F-4D97-AF65-F5344CB8AC3E}">
        <p14:creationId xmlns:p14="http://schemas.microsoft.com/office/powerpoint/2010/main" val="2521403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305B7E3D-50A1-4C71-BAFE-F256C4DE6CFF}" type="slidenum">
              <a:rPr lang="en-US" altLang="ja-JP"/>
              <a:pPr/>
              <a:t>112</a:t>
            </a:fld>
            <a:endParaRPr lang="en-US" altLang="ja-JP"/>
          </a:p>
        </p:txBody>
      </p:sp>
      <p:sp>
        <p:nvSpPr>
          <p:cNvPr id="12290" name="Rectangle 1026"/>
          <p:cNvSpPr>
            <a:spLocks noGrp="1" noRot="1" noChangeAspect="1" noChangeArrowheads="1" noTextEdit="1"/>
          </p:cNvSpPr>
          <p:nvPr>
            <p:ph type="sldImg"/>
          </p:nvPr>
        </p:nvSpPr>
        <p:spPr>
          <a:ln/>
        </p:spPr>
      </p:sp>
      <p:sp>
        <p:nvSpPr>
          <p:cNvPr id="12291" name="Rectangle 1027"/>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74054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770D9BDE-15C4-4056-A372-02C8CFE7A513}" type="slidenum">
              <a:rPr lang="en-US" altLang="ja-JP"/>
              <a:pPr/>
              <a:t>113</a:t>
            </a:fld>
            <a:endParaRPr lang="en-US" altLang="ja-JP"/>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567070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00B92115-E8B1-4AE9-BAF0-10EE34EE742E}" type="slidenum">
              <a:rPr lang="en-US" altLang="ja-JP"/>
              <a:pPr/>
              <a:t>114</a:t>
            </a:fld>
            <a:endParaRPr lang="en-US" altLang="ja-JP"/>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3206352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B986D692-7BA5-4BA6-B01A-E1DBA56AFB0A}" type="slidenum">
              <a:rPr lang="en-US" altLang="ja-JP"/>
              <a:pPr/>
              <a:t>115</a:t>
            </a:fld>
            <a:endParaRPr lang="en-US" altLang="ja-JP"/>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ja-JP" altLang="ja-JP"/>
          </a:p>
        </p:txBody>
      </p:sp>
    </p:spTree>
    <p:extLst>
      <p:ext uri="{BB962C8B-B14F-4D97-AF65-F5344CB8AC3E}">
        <p14:creationId xmlns:p14="http://schemas.microsoft.com/office/powerpoint/2010/main" val="2632312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r>
              <a:rPr lang="ja-JP" altLang="en-US" dirty="0"/>
              <a:t>米国防総省の国防高等研究計画庁</a:t>
            </a:r>
            <a:r>
              <a:rPr lang="en-US" altLang="ja-JP" dirty="0"/>
              <a:t>(DARPA)</a:t>
            </a:r>
            <a:r>
              <a:rPr lang="ja-JP" altLang="en-US" dirty="0"/>
              <a:t>では、「神経信号を分析することによって、コミュニケーションを可能にする」研究が進められている。「テレパシー」を使って敵を命令に従わせる可能性も研究されている。</a:t>
            </a:r>
            <a:endParaRPr lang="en-US" altLang="ja-JP" dirty="0"/>
          </a:p>
          <a:p>
            <a:r>
              <a:rPr lang="ja-JP" altLang="en-US" dirty="0"/>
              <a:t>戦場無線も、軍用携帯情報端末</a:t>
            </a:r>
            <a:r>
              <a:rPr lang="en-US" altLang="ja-JP" dirty="0"/>
              <a:t>(PDA)</a:t>
            </a:r>
            <a:r>
              <a:rPr lang="ja-JP" altLang="en-US" dirty="0"/>
              <a:t>も、歩兵の手信号でさえ、もういらない。将来の兵士たちが連絡を取りたくなったときは、お互いの思考を読むようになるからだ。</a:t>
            </a:r>
          </a:p>
          <a:p>
            <a:r>
              <a:rPr lang="ja-JP" altLang="en-US" dirty="0"/>
              <a:t>少なくとも、米国防総省のマッド・サイエンス研究部門である国防高等研究計画庁</a:t>
            </a:r>
            <a:r>
              <a:rPr lang="en-US" altLang="ja-JP" dirty="0"/>
              <a:t>(DARPA)</a:t>
            </a:r>
            <a:r>
              <a:rPr lang="ja-JP" altLang="en-US" dirty="0"/>
              <a:t>の研究者たちは、そうなることを望んでいる。次の会計年度における</a:t>
            </a:r>
            <a:r>
              <a:rPr lang="en-US" altLang="ja-JP" dirty="0"/>
              <a:t>DARPA</a:t>
            </a:r>
            <a:r>
              <a:rPr lang="ja-JP" altLang="en-US" dirty="0"/>
              <a:t>の予算には、</a:t>
            </a:r>
            <a:r>
              <a:rPr lang="en-US" altLang="ja-JP" dirty="0"/>
              <a:t>『Silent Talk』(</a:t>
            </a:r>
            <a:r>
              <a:rPr lang="ja-JP" altLang="en-US" dirty="0"/>
              <a:t>無言の会話</a:t>
            </a:r>
            <a:r>
              <a:rPr lang="en-US" altLang="ja-JP" dirty="0"/>
              <a:t>)</a:t>
            </a:r>
            <a:r>
              <a:rPr lang="ja-JP" altLang="en-US" dirty="0"/>
              <a:t>と呼ばれるプログラムに着手するための</a:t>
            </a:r>
            <a:r>
              <a:rPr lang="en-US" altLang="ja-JP" dirty="0"/>
              <a:t>400</a:t>
            </a:r>
            <a:r>
              <a:rPr lang="ja-JP" altLang="en-US" dirty="0"/>
              <a:t>万ドルが含まれているのだ。</a:t>
            </a:r>
          </a:p>
          <a:p>
            <a:r>
              <a:rPr lang="ja-JP" altLang="en-US" dirty="0"/>
              <a:t>プログラムの目標は、「発声による会話を使わずに、神経信号を分析することによって、戦場での人から人へのコミュニケーションを可能にすること」だ。これ以外にも、米軍では昨年、コンピューターを仲介とするテレパシーの可能性を研究するために、カリフォルニア大学に</a:t>
            </a:r>
            <a:r>
              <a:rPr lang="en-US" altLang="ja-JP" dirty="0"/>
              <a:t>400</a:t>
            </a:r>
            <a:r>
              <a:rPr lang="ja-JP" altLang="en-US" dirty="0"/>
              <a:t>万ドルを</a:t>
            </a:r>
            <a:r>
              <a:rPr lang="ja-JP" altLang="en-US" dirty="0">
                <a:hlinkClick r:id="rId3"/>
              </a:rPr>
              <a:t>提供している</a:t>
            </a:r>
            <a:r>
              <a:rPr lang="en-US" altLang="ja-JP" dirty="0"/>
              <a:t>(</a:t>
            </a:r>
            <a:r>
              <a:rPr lang="ja-JP" altLang="en-US" dirty="0"/>
              <a:t>日本語版記事</a:t>
            </a:r>
            <a:r>
              <a:rPr lang="en-US" altLang="ja-JP" dirty="0"/>
              <a:t>)</a:t>
            </a:r>
            <a:r>
              <a:rPr lang="ja-JP" altLang="en-US" dirty="0" err="1"/>
              <a:t>。</a:t>
            </a:r>
            <a:endParaRPr lang="ja-JP" altLang="en-US" dirty="0"/>
          </a:p>
          <a:p>
            <a:r>
              <a:rPr lang="ja-JP" altLang="en-US" dirty="0"/>
              <a:t>会話は、声になる前に、それぞれの単語に固有の神経信号として思考の中に存在する。</a:t>
            </a:r>
            <a:r>
              <a:rPr lang="en-US" altLang="ja-JP" dirty="0"/>
              <a:t>DARPA</a:t>
            </a:r>
            <a:r>
              <a:rPr lang="ja-JP" altLang="en-US" dirty="0" err="1"/>
              <a:t>が開</a:t>
            </a:r>
            <a:r>
              <a:rPr lang="ja-JP" altLang="en-US" dirty="0"/>
              <a:t>発しようとしているのは、このような「会話前」の信号を検出し、分析した後、自分が意図する相手にその内容を伝達する技術だ。</a:t>
            </a:r>
          </a:p>
          <a:p>
            <a:r>
              <a:rPr lang="ja-JP" altLang="en-US" dirty="0"/>
              <a:t>今回のプロジェクトの主な目標は</a:t>
            </a:r>
            <a:r>
              <a:rPr lang="en-US" altLang="ja-JP" dirty="0"/>
              <a:t>3</a:t>
            </a:r>
            <a:r>
              <a:rPr lang="ja-JP" altLang="en-US" dirty="0"/>
              <a:t>つあるという。まず、人間の</a:t>
            </a:r>
            <a:r>
              <a:rPr lang="en-US" altLang="ja-JP" dirty="0"/>
              <a:t>EEG(</a:t>
            </a:r>
            <a:r>
              <a:rPr lang="ja-JP" altLang="en-US" dirty="0"/>
              <a:t>脳波計</a:t>
            </a:r>
            <a:r>
              <a:rPr lang="en-US" altLang="ja-JP" dirty="0"/>
              <a:t>)</a:t>
            </a:r>
            <a:r>
              <a:rPr lang="ja-JP" altLang="en-US" dirty="0"/>
              <a:t>のパターンを、その人の思考にある個々の単語に関連付ける。次に、これらのパターンが一般化できるものであるかどうか、つまりすべての人々が同様のパターンを持つかどうかを確認する。最後に、「信号を解読して限られた範囲に伝達するための、実用可能な試作前の段階に作り上げる」。</a:t>
            </a:r>
          </a:p>
          <a:p>
            <a:r>
              <a:rPr lang="ja-JP" altLang="en-US" dirty="0"/>
              <a:t>米軍では最近、思考を直接利用するためのいくつかの技術に資金を提供している。すでに、「テレパシー」を使ってロボットの手足を制御できる</a:t>
            </a:r>
            <a:r>
              <a:rPr lang="ja-JP" altLang="en-US" dirty="0">
                <a:hlinkClick r:id="rId3"/>
              </a:rPr>
              <a:t>サル</a:t>
            </a:r>
            <a:r>
              <a:rPr lang="en-US" altLang="ja-JP" dirty="0"/>
              <a:t>(</a:t>
            </a:r>
            <a:r>
              <a:rPr lang="ja-JP" altLang="en-US" dirty="0"/>
              <a:t>日本語版記事</a:t>
            </a:r>
            <a:r>
              <a:rPr lang="en-US" altLang="ja-JP" dirty="0"/>
              <a:t>)</a:t>
            </a:r>
            <a:r>
              <a:rPr lang="ja-JP" altLang="en-US" dirty="0" err="1"/>
              <a:t>が開</a:t>
            </a:r>
            <a:r>
              <a:rPr lang="ja-JP" altLang="en-US" dirty="0"/>
              <a:t>発されている。</a:t>
            </a:r>
            <a:r>
              <a:rPr lang="en-US" altLang="ja-JP" dirty="0"/>
              <a:t>[</a:t>
            </a:r>
            <a:r>
              <a:rPr lang="ja-JP" altLang="en-US" dirty="0"/>
              <a:t>デューク大学にいるサルの脳活動によって、京都の国際電気通信基礎技術研究所にある歩行ロボットを遠隔制御する共同研究についての日本語版記事は</a:t>
            </a:r>
            <a:r>
              <a:rPr lang="ja-JP" altLang="en-US" dirty="0">
                <a:hlinkClick r:id="rId4"/>
              </a:rPr>
              <a:t>こちら</a:t>
            </a:r>
            <a:r>
              <a:rPr lang="en-US" altLang="ja-JP" dirty="0"/>
              <a:t>]</a:t>
            </a:r>
          </a:p>
          <a:p>
            <a:r>
              <a:rPr lang="en-US" altLang="ja-JP" dirty="0"/>
              <a:t>[</a:t>
            </a:r>
            <a:r>
              <a:rPr lang="ja-JP" altLang="en-US" dirty="0"/>
              <a:t>さらに、機能的磁気共鳴映像法</a:t>
            </a:r>
            <a:r>
              <a:rPr lang="en-US" altLang="ja-JP" dirty="0"/>
              <a:t>(fMRI)</a:t>
            </a:r>
            <a:r>
              <a:rPr lang="ja-JP" altLang="en-US" dirty="0"/>
              <a:t>などを利用して脳を読み取り、人間の思考に</a:t>
            </a:r>
            <a:r>
              <a:rPr lang="ja-JP" altLang="en-US" dirty="0">
                <a:hlinkClick r:id="rId5"/>
              </a:rPr>
              <a:t>適応するコンピューター</a:t>
            </a:r>
            <a:r>
              <a:rPr lang="en-US" altLang="ja-JP" dirty="0"/>
              <a:t>(</a:t>
            </a:r>
            <a:r>
              <a:rPr lang="ja-JP" altLang="en-US" dirty="0"/>
              <a:t>日本語版記事</a:t>
            </a:r>
            <a:r>
              <a:rPr lang="en-US" altLang="ja-JP" dirty="0"/>
              <a:t>)</a:t>
            </a:r>
            <a:r>
              <a:rPr lang="ja-JP" altLang="en-US" dirty="0"/>
              <a:t>や、</a:t>
            </a:r>
            <a:r>
              <a:rPr lang="en-US" altLang="ja-JP" dirty="0"/>
              <a:t>]</a:t>
            </a:r>
            <a:r>
              <a:rPr lang="ja-JP" altLang="en-US" dirty="0">
                <a:hlinkClick r:id="rId6"/>
              </a:rPr>
              <a:t>思考察知機能付き双眼鏡</a:t>
            </a:r>
            <a:r>
              <a:rPr lang="en-US" altLang="ja-JP" dirty="0"/>
              <a:t>(</a:t>
            </a:r>
            <a:r>
              <a:rPr lang="ja-JP" altLang="en-US" dirty="0"/>
              <a:t>日本語版記事</a:t>
            </a:r>
            <a:r>
              <a:rPr lang="en-US" altLang="ja-JP" dirty="0"/>
              <a:t>)</a:t>
            </a:r>
            <a:r>
              <a:rPr lang="ja-JP" altLang="en-US" dirty="0"/>
              <a:t>などが研究されている。意識的な思考によって人間が対応するよりも速く、危険などを人間に知らせることができるという目論みだ。</a:t>
            </a:r>
          </a:p>
          <a:p>
            <a:r>
              <a:rPr lang="ja-JP" altLang="en-US" dirty="0"/>
              <a:t>テレパシーには、戦場で密かに会話すること以上のメリットも考えられる。米国学術研究会議と米国防情報局</a:t>
            </a:r>
            <a:r>
              <a:rPr lang="en-US" altLang="ja-JP" dirty="0"/>
              <a:t>(DIA)</a:t>
            </a:r>
            <a:r>
              <a:rPr lang="ja-JP" altLang="en-US" dirty="0"/>
              <a:t>は昨年、神経科学が「</a:t>
            </a:r>
            <a:r>
              <a:rPr lang="ja-JP" altLang="en-US" dirty="0">
                <a:hlinkClick r:id="rId7"/>
              </a:rPr>
              <a:t>敵をこちらの命令に従わせる</a:t>
            </a:r>
            <a:r>
              <a:rPr lang="ja-JP" altLang="en-US" dirty="0"/>
              <a:t>」目的にも有用である可能性があるとする報告書を発表した</a:t>
            </a:r>
            <a:r>
              <a:rPr lang="en-US" altLang="ja-JP" dirty="0"/>
              <a:t>[</a:t>
            </a:r>
            <a:r>
              <a:rPr lang="ja-JP" altLang="en-US" dirty="0"/>
              <a:t>敵の闘う動機を削ぐことや、敵をこちら側の命令に従わせる方法、恐怖や苦痛を感じなくする方法などを認知科学的に研究することを提案している。マイクロ波で脳内に音を発生させ、サブリミナルメッセージ伝達も可能とされる兵器</a:t>
            </a:r>
            <a:r>
              <a:rPr lang="en-US" altLang="ja-JP" dirty="0"/>
              <a:t>『MEDUSA』</a:t>
            </a:r>
            <a:r>
              <a:rPr lang="ja-JP" altLang="en-US" dirty="0"/>
              <a:t>についての日本語版記事は</a:t>
            </a:r>
            <a:r>
              <a:rPr lang="ja-JP" altLang="en-US" dirty="0">
                <a:hlinkClick r:id="rId8"/>
              </a:rPr>
              <a:t>こちら</a:t>
            </a:r>
            <a:r>
              <a:rPr lang="en-US" altLang="ja-JP" dirty="0"/>
              <a:t>]</a:t>
            </a:r>
          </a:p>
          <a:p>
            <a:r>
              <a:rPr lang="ja-JP" altLang="en-US" dirty="0"/>
              <a:t>ただし、こういった新技術が使われる当初には、遠隔地から伝達された上官の考えに従うことに対する不平不満を聞くことになるかもしれない。</a:t>
            </a:r>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122</a:t>
            </a:fld>
            <a:endParaRPr kumimoji="1" lang="ja-JP" altLang="en-US"/>
          </a:p>
        </p:txBody>
      </p:sp>
    </p:spTree>
    <p:extLst>
      <p:ext uri="{BB962C8B-B14F-4D97-AF65-F5344CB8AC3E}">
        <p14:creationId xmlns:p14="http://schemas.microsoft.com/office/powerpoint/2010/main" val="3723888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124</a:t>
            </a:fld>
            <a:endParaRPr kumimoji="1" lang="ja-JP" altLang="en-US"/>
          </a:p>
        </p:txBody>
      </p:sp>
    </p:spTree>
    <p:extLst>
      <p:ext uri="{BB962C8B-B14F-4D97-AF65-F5344CB8AC3E}">
        <p14:creationId xmlns:p14="http://schemas.microsoft.com/office/powerpoint/2010/main" val="3191716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r>
              <a:rPr lang="ja-JP" altLang="en-US" dirty="0"/>
              <a:t>「自然界の既製ロボットプラットフォーム」。シンガポールのナンヤン工科大学の研究者らは最新の論文で、昆虫をそう説明する </a:t>
            </a:r>
            <a:r>
              <a:rPr lang="en-US" altLang="ja-JP" dirty="0"/>
              <a:t>― </a:t>
            </a:r>
            <a:r>
              <a:rPr lang="ja-JP" altLang="en-US" dirty="0"/>
              <a:t>それは、人間が到達した「神の領域」を表わす理想的な省略表現だ。たとえそれに興味をひかれても、嫌悪感をもようしても。もちろんこれは、創造を支配する人間の力を誇示するだけではなく、昆虫学、神経科学から人工装具工学にいたる様々な分野にとって極めて重要な研究だ。</a:t>
            </a:r>
          </a:p>
          <a:p>
            <a:pPr eaLnBrk="1" hangingPunct="1">
              <a:spcBef>
                <a:spcPct val="0"/>
              </a:spcBef>
            </a:pPr>
            <a:r>
              <a:rPr lang="en-US" altLang="ja-JP" dirty="0"/>
              <a:t>Journal of the Royal Society Interface</a:t>
            </a:r>
            <a:r>
              <a:rPr lang="ja-JP" altLang="en-US" dirty="0"/>
              <a:t>で</a:t>
            </a:r>
            <a:r>
              <a:rPr lang="en-US" altLang="ja-JP" dirty="0"/>
              <a:t>3</a:t>
            </a:r>
            <a:r>
              <a:rPr lang="ja-JP" altLang="en-US" dirty="0"/>
              <a:t>月</a:t>
            </a:r>
            <a:r>
              <a:rPr lang="en-US" altLang="ja-JP" dirty="0"/>
              <a:t>30</a:t>
            </a:r>
            <a:r>
              <a:rPr lang="ja-JP" altLang="en-US" dirty="0"/>
              <a:t>日に発表されたその論文には、昆虫の神経系を制御するシステムについて記載されており、それはロボゴキブリの類のはるか上を行く、より学術的な取り組みだ。</a:t>
            </a:r>
          </a:p>
          <a:p>
            <a:pPr eaLnBrk="1" hangingPunct="1">
              <a:spcBef>
                <a:spcPct val="0"/>
              </a:spcBef>
            </a:pPr>
            <a:r>
              <a:rPr lang="ja-JP" altLang="en-US" dirty="0"/>
              <a:t>「筆者らの知る限り、この論文は生きている昆虫の運動を制御して、歩き方、歩幅、歩く速さをユーザーが調節できる最初の実践報告である」と要約に書かれている。</a:t>
            </a:r>
          </a:p>
          <a:p>
            <a:pPr eaLnBrk="1" hangingPunct="1">
              <a:spcBef>
                <a:spcPct val="0"/>
              </a:spcBef>
            </a:pPr>
            <a:r>
              <a:rPr lang="ja-JP" altLang="en-US" dirty="0"/>
              <a:t>これまでにも、ゴキブリやクモに運動を促したり、進行方向を操作する実験は行われていたが、高いレベルの制御方法を使用して、前方に歩く抑え難い衝動を誘発するものであり、足が自発的に動くように誘導する「博士の異常な愛常」スタイルではなかった。この最新研究は、ある程度限定された形ながら、後者の演示に成功した。</a:t>
            </a:r>
          </a:p>
          <a:p>
            <a:pPr eaLnBrk="1" hangingPunct="1">
              <a:spcBef>
                <a:spcPct val="0"/>
              </a:spcBef>
            </a:pPr>
            <a:endParaRPr lang="ja-JP" altLang="en-US" dirty="0"/>
          </a:p>
          <a:p>
            <a:pPr eaLnBrk="1" hangingPunct="1">
              <a:spcBef>
                <a:spcPct val="0"/>
              </a:spcBef>
            </a:pPr>
            <a:r>
              <a:rPr lang="en-US" altLang="ja-JP" dirty="0" err="1"/>
              <a:t>bugbot</a:t>
            </a:r>
            <a:r>
              <a:rPr lang="en-US" altLang="ja-JP" dirty="0"/>
              <a:t> illo1 </a:t>
            </a:r>
          </a:p>
          <a:p>
            <a:pPr eaLnBrk="1" hangingPunct="1">
              <a:spcBef>
                <a:spcPct val="0"/>
              </a:spcBef>
            </a:pPr>
            <a:r>
              <a:rPr lang="en-US" altLang="ja-JP" dirty="0"/>
              <a:t>The remote-controlled beetle takes a (carefully measured) step.</a:t>
            </a:r>
          </a:p>
          <a:p>
            <a:pPr eaLnBrk="1" hangingPunct="1">
              <a:spcBef>
                <a:spcPct val="0"/>
              </a:spcBef>
            </a:pPr>
            <a:endParaRPr lang="en-US" altLang="ja-JP" dirty="0"/>
          </a:p>
          <a:p>
            <a:pPr eaLnBrk="1" hangingPunct="1">
              <a:spcBef>
                <a:spcPct val="0"/>
              </a:spcBef>
            </a:pPr>
            <a:r>
              <a:rPr lang="ja-JP" altLang="en-US" dirty="0"/>
              <a:t>昆虫は、</a:t>
            </a:r>
            <a:r>
              <a:rPr lang="en-US" altLang="ja-JP" dirty="0" err="1"/>
              <a:t>Mecynorhina</a:t>
            </a:r>
            <a:r>
              <a:rPr lang="en-US" altLang="ja-JP" dirty="0"/>
              <a:t> </a:t>
            </a:r>
            <a:r>
              <a:rPr lang="en-US" altLang="ja-JP" dirty="0" err="1"/>
              <a:t>torquata</a:t>
            </a:r>
            <a:r>
              <a:rPr lang="ja-JP" altLang="en-US" dirty="0"/>
              <a:t>と呼ばれるハナムグリの一種で、その巨大な胴体はリード線の接続に有利だ（ショウジョウバエで試してみるといい）。チームはまず様々なタイプの動きに関わる筋肉と張力パターンを詳しく観察した。方法は、モーションキャプチャー技術および古き良き解剖による。次に、それらの筋肉に配線し、近くの（虫の上ではない）マイクロコンピュータで発生したパルス幅変調信号で刺激を与える。</a:t>
            </a:r>
          </a:p>
          <a:p>
            <a:pPr eaLnBrk="1" hangingPunct="1">
              <a:spcBef>
                <a:spcPct val="0"/>
              </a:spcBef>
            </a:pPr>
            <a:r>
              <a:rPr lang="ja-JP" altLang="en-US" dirty="0"/>
              <a:t>この実験では前方の</a:t>
            </a:r>
            <a:r>
              <a:rPr lang="en-US" altLang="ja-JP" dirty="0"/>
              <a:t>2</a:t>
            </a:r>
            <a:r>
              <a:rPr lang="ja-JP" altLang="en-US" dirty="0"/>
              <a:t>肢のみに配線しているため、移動の種類は制限されているが、研究者らは、</a:t>
            </a:r>
            <a:r>
              <a:rPr lang="en-US" altLang="ja-JP" dirty="0"/>
              <a:t>6</a:t>
            </a:r>
            <a:r>
              <a:rPr lang="ja-JP" altLang="en-US" dirty="0"/>
              <a:t>脚類が実際に</a:t>
            </a:r>
            <a:r>
              <a:rPr lang="en-US" altLang="ja-JP" dirty="0"/>
              <a:t>2</a:t>
            </a:r>
            <a:r>
              <a:rPr lang="ja-JP" altLang="en-US" dirty="0"/>
              <a:t>足歩行する場合もあることを指摘している。</a:t>
            </a:r>
          </a:p>
          <a:p>
            <a:pPr eaLnBrk="1" hangingPunct="1">
              <a:spcBef>
                <a:spcPct val="0"/>
              </a:spcBef>
            </a:pPr>
            <a:r>
              <a:rPr lang="ja-JP" altLang="en-US" dirty="0"/>
              <a:t>足の筋肉をプリセットされたリズムで刺激するプロセスは大きな成功を収め、実験結果は、昆虫の行動および解剖学分野の既知知識を発展させると共に、この技法が「昆虫・コンピュータのハイブリッドロボット」を創造する可能性を示した。</a:t>
            </a:r>
          </a:p>
          <a:p>
            <a:pPr eaLnBrk="1" hangingPunct="1">
              <a:spcBef>
                <a:spcPct val="0"/>
              </a:spcBef>
            </a:pPr>
            <a:endParaRPr lang="ja-JP" altLang="en-US" dirty="0"/>
          </a:p>
          <a:p>
            <a:pPr eaLnBrk="1" hangingPunct="1">
              <a:spcBef>
                <a:spcPct val="0"/>
              </a:spcBef>
            </a:pPr>
            <a:r>
              <a:rPr lang="ja-JP" altLang="en-US" dirty="0"/>
              <a:t>このようなキメラは、人工的に作られた同様のロボットと比べて、数々の利点を持ち、研究者らは楽しそうに列挙している </a:t>
            </a:r>
            <a:r>
              <a:rPr lang="en-US" altLang="ja-JP" dirty="0"/>
              <a:t>― 3D</a:t>
            </a:r>
            <a:r>
              <a:rPr lang="ja-JP" altLang="en-US" dirty="0"/>
              <a:t>プリントではなく昆虫の足を利用した研究や、動物自身からエネルギーの供給を受けるインプラントのハイブリッド化の研究のために予算申請書を書くペンの音が聞こえてきそうだ。たしかに薄気味悪い。しかし、同時に非常に興味深く、もう少しの努力で十分実用になる。ゴキブリに指向性マイクロフォンと追跡ユニットを装着して災害地を走り回れるようにして、閉じ込められた人間の声に向かうよう強制する研究が既に行われている。トンボに</a:t>
            </a:r>
            <a:r>
              <a:rPr lang="en-US" altLang="ja-JP" dirty="0"/>
              <a:t>100</a:t>
            </a:r>
            <a:r>
              <a:rPr lang="ja-JP" altLang="en-US" dirty="0"/>
              <a:t>ドルのサイバーバックパックを付けて神経系を制御できるなら、</a:t>
            </a:r>
            <a:r>
              <a:rPr lang="en-US" altLang="ja-JP" dirty="0"/>
              <a:t>1</a:t>
            </a:r>
            <a:r>
              <a:rPr lang="ja-JP" altLang="en-US" dirty="0"/>
              <a:t>万ドルのドローンを配備する必要はない。</a:t>
            </a:r>
          </a:p>
          <a:p>
            <a:pPr eaLnBrk="1" hangingPunct="1">
              <a:spcBef>
                <a:spcPct val="0"/>
              </a:spcBef>
            </a:pPr>
            <a:r>
              <a:rPr lang="ja-JP" altLang="en-US" dirty="0"/>
              <a:t>そのような可能性は十分な予算を持つ</a:t>
            </a:r>
            <a:r>
              <a:rPr lang="en-US" altLang="ja-JP" dirty="0"/>
              <a:t>DARPA</a:t>
            </a:r>
            <a:r>
              <a:rPr lang="ja-JP" altLang="en-US" dirty="0" err="1"/>
              <a:t>のような</a:t>
            </a:r>
            <a:r>
              <a:rPr lang="ja-JP" altLang="en-US" dirty="0"/>
              <a:t>機関にとって実に魅力的であり、彼らがこの種の方法を探究するための予算を申請していることはほぼ間違いない。</a:t>
            </a:r>
          </a:p>
          <a:p>
            <a:pPr eaLnBrk="1" hangingPunct="1">
              <a:spcBef>
                <a:spcPct val="0"/>
              </a:spcBef>
            </a:pPr>
            <a:r>
              <a:rPr lang="ja-JP" altLang="en-US" dirty="0"/>
              <a:t>ちなみに、</a:t>
            </a:r>
            <a:r>
              <a:rPr lang="en-US" altLang="ja-JP" dirty="0"/>
              <a:t>Feng Cao</a:t>
            </a:r>
            <a:r>
              <a:rPr lang="ja-JP" altLang="en-US" dirty="0" err="1"/>
              <a:t>、</a:t>
            </a:r>
            <a:r>
              <a:rPr lang="en-US" altLang="ja-JP" dirty="0"/>
              <a:t>Chao Zhang</a:t>
            </a:r>
            <a:r>
              <a:rPr lang="ja-JP" altLang="en-US" dirty="0" err="1"/>
              <a:t>、</a:t>
            </a:r>
            <a:r>
              <a:rPr lang="en-US" altLang="ja-JP" dirty="0" err="1"/>
              <a:t>Hao</a:t>
            </a:r>
            <a:r>
              <a:rPr lang="en-US" altLang="ja-JP" dirty="0"/>
              <a:t> Yu </a:t>
            </a:r>
            <a:r>
              <a:rPr lang="en-US" altLang="ja-JP" dirty="0" err="1"/>
              <a:t>Choo</a:t>
            </a:r>
            <a:r>
              <a:rPr lang="ja-JP" altLang="en-US" dirty="0" err="1"/>
              <a:t>、</a:t>
            </a:r>
            <a:r>
              <a:rPr lang="en-US" altLang="ja-JP" dirty="0" err="1"/>
              <a:t>Hirotaka</a:t>
            </a:r>
            <a:r>
              <a:rPr lang="en-US" altLang="ja-JP" dirty="0"/>
              <a:t> Sato</a:t>
            </a:r>
            <a:r>
              <a:rPr lang="ja-JP" altLang="en-US" dirty="0" err="1"/>
              <a:t>らに</a:t>
            </a:r>
            <a:r>
              <a:rPr lang="ja-JP" altLang="en-US" dirty="0"/>
              <a:t>よるこの論文は、技術的知識を持たない人にも非常にわかりやすく書かれている </a:t>
            </a:r>
            <a:r>
              <a:rPr lang="en-US" altLang="ja-JP" dirty="0"/>
              <a:t>― </a:t>
            </a:r>
            <a:r>
              <a:rPr lang="ja-JP" altLang="en-US" dirty="0"/>
              <a:t>是非読んでみて、驚きを味わってほしい。</a:t>
            </a:r>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125</a:t>
            </a:fld>
            <a:endParaRPr kumimoji="1" lang="ja-JP" altLang="en-US"/>
          </a:p>
        </p:txBody>
      </p:sp>
    </p:spTree>
    <p:extLst>
      <p:ext uri="{BB962C8B-B14F-4D97-AF65-F5344CB8AC3E}">
        <p14:creationId xmlns:p14="http://schemas.microsoft.com/office/powerpoint/2010/main" val="2675598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endParaRPr kumimoji="1" lang="en-US" altLang="ja-JP" dirty="0"/>
          </a:p>
          <a:p>
            <a:pPr eaLnBrk="1" hangingPunct="1">
              <a:spcBef>
                <a:spcPct val="0"/>
              </a:spcBef>
            </a:pPr>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127</a:t>
            </a:fld>
            <a:endParaRPr kumimoji="1" lang="ja-JP" altLang="en-US"/>
          </a:p>
        </p:txBody>
      </p:sp>
    </p:spTree>
    <p:extLst>
      <p:ext uri="{BB962C8B-B14F-4D97-AF65-F5344CB8AC3E}">
        <p14:creationId xmlns:p14="http://schemas.microsoft.com/office/powerpoint/2010/main" val="923075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CBCFE7F-FBA3-4A36-A9B2-EA41664485B8}" type="slidenum">
              <a:rPr kumimoji="1" lang="ja-JP" altLang="en-US" smtClean="0"/>
              <a:t>34</a:t>
            </a:fld>
            <a:endParaRPr kumimoji="1" lang="ja-JP" altLang="en-US"/>
          </a:p>
        </p:txBody>
      </p:sp>
    </p:spTree>
    <p:extLst>
      <p:ext uri="{BB962C8B-B14F-4D97-AF65-F5344CB8AC3E}">
        <p14:creationId xmlns:p14="http://schemas.microsoft.com/office/powerpoint/2010/main" val="2449913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CBCFE7F-FBA3-4A36-A9B2-EA41664485B8}" type="slidenum">
              <a:rPr kumimoji="1" lang="ja-JP" altLang="en-US" smtClean="0"/>
              <a:t>50</a:t>
            </a:fld>
            <a:endParaRPr kumimoji="1" lang="ja-JP" altLang="en-US"/>
          </a:p>
        </p:txBody>
      </p:sp>
    </p:spTree>
    <p:extLst>
      <p:ext uri="{BB962C8B-B14F-4D97-AF65-F5344CB8AC3E}">
        <p14:creationId xmlns:p14="http://schemas.microsoft.com/office/powerpoint/2010/main" val="2547500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CBCFE7F-FBA3-4A36-A9B2-EA41664485B8}" type="slidenum">
              <a:rPr kumimoji="1" lang="ja-JP" altLang="en-US" smtClean="0"/>
              <a:t>54</a:t>
            </a:fld>
            <a:endParaRPr kumimoji="1" lang="ja-JP" altLang="en-US"/>
          </a:p>
        </p:txBody>
      </p:sp>
    </p:spTree>
    <p:extLst>
      <p:ext uri="{BB962C8B-B14F-4D97-AF65-F5344CB8AC3E}">
        <p14:creationId xmlns:p14="http://schemas.microsoft.com/office/powerpoint/2010/main" val="3672035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CBCFE7F-FBA3-4A36-A9B2-EA41664485B8}" type="slidenum">
              <a:rPr kumimoji="1" lang="ja-JP" altLang="en-US" smtClean="0"/>
              <a:t>55</a:t>
            </a:fld>
            <a:endParaRPr kumimoji="1" lang="ja-JP" altLang="en-US"/>
          </a:p>
        </p:txBody>
      </p:sp>
    </p:spTree>
    <p:extLst>
      <p:ext uri="{BB962C8B-B14F-4D97-AF65-F5344CB8AC3E}">
        <p14:creationId xmlns:p14="http://schemas.microsoft.com/office/powerpoint/2010/main" val="2955664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CBCFE7F-FBA3-4A36-A9B2-EA41664485B8}" type="slidenum">
              <a:rPr kumimoji="1" lang="ja-JP" altLang="en-US" smtClean="0"/>
              <a:t>56</a:t>
            </a:fld>
            <a:endParaRPr kumimoji="1" lang="ja-JP" altLang="en-US"/>
          </a:p>
        </p:txBody>
      </p:sp>
    </p:spTree>
    <p:extLst>
      <p:ext uri="{BB962C8B-B14F-4D97-AF65-F5344CB8AC3E}">
        <p14:creationId xmlns:p14="http://schemas.microsoft.com/office/powerpoint/2010/main" val="3930474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CBCFE7F-FBA3-4A36-A9B2-EA41664485B8}" type="slidenum">
              <a:rPr kumimoji="1" lang="ja-JP" altLang="en-US" smtClean="0"/>
              <a:t>57</a:t>
            </a:fld>
            <a:endParaRPr kumimoji="1" lang="ja-JP" altLang="en-US"/>
          </a:p>
        </p:txBody>
      </p:sp>
    </p:spTree>
    <p:extLst>
      <p:ext uri="{BB962C8B-B14F-4D97-AF65-F5344CB8AC3E}">
        <p14:creationId xmlns:p14="http://schemas.microsoft.com/office/powerpoint/2010/main" val="2455265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59</a:t>
            </a:fld>
            <a:endParaRPr kumimoji="1" lang="ja-JP" altLang="en-US"/>
          </a:p>
        </p:txBody>
      </p:sp>
    </p:spTree>
    <p:extLst>
      <p:ext uri="{BB962C8B-B14F-4D97-AF65-F5344CB8AC3E}">
        <p14:creationId xmlns:p14="http://schemas.microsoft.com/office/powerpoint/2010/main" val="2250332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166600FA-632A-45CD-8268-5B379F147B43}"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682A5FB-82F0-47E3-8B0E-0BEDA5B2776C}" type="slidenum">
              <a:rPr kumimoji="1" lang="ja-JP" altLang="en-US" smtClean="0"/>
              <a:t>‹#›</a:t>
            </a:fld>
            <a:endParaRPr kumimoji="1" lang="ja-JP" altLang="en-US"/>
          </a:p>
        </p:txBody>
      </p:sp>
    </p:spTree>
    <p:extLst>
      <p:ext uri="{BB962C8B-B14F-4D97-AF65-F5344CB8AC3E}">
        <p14:creationId xmlns:p14="http://schemas.microsoft.com/office/powerpoint/2010/main" val="2067163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166600FA-632A-45CD-8268-5B379F147B43}"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682A5FB-82F0-47E3-8B0E-0BEDA5B2776C}" type="slidenum">
              <a:rPr kumimoji="1" lang="ja-JP" altLang="en-US" smtClean="0"/>
              <a:t>‹#›</a:t>
            </a:fld>
            <a:endParaRPr kumimoji="1" lang="ja-JP" altLang="en-US"/>
          </a:p>
        </p:txBody>
      </p:sp>
    </p:spTree>
    <p:extLst>
      <p:ext uri="{BB962C8B-B14F-4D97-AF65-F5344CB8AC3E}">
        <p14:creationId xmlns:p14="http://schemas.microsoft.com/office/powerpoint/2010/main" val="3879066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bg>
      <p:bgPr>
        <a:gradFill rotWithShape="0">
          <a:gsLst>
            <a:gs pos="0">
              <a:schemeClr val="bg1"/>
            </a:gs>
            <a:gs pos="100000">
              <a:srgbClr val="D9D9D9"/>
            </a:gs>
          </a:gsLst>
          <a:lin ang="4440000"/>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91413" y="1419032"/>
            <a:ext cx="11499452" cy="4753168"/>
          </a:xfrm>
          <a:prstGeom prst="rect">
            <a:avLst/>
          </a:prstGeom>
        </p:spPr>
        <p:txBody>
          <a:bodyPr/>
          <a:lstStyle>
            <a:lvl1pPr marL="254000" indent="-254000">
              <a:buClr>
                <a:srgbClr val="005395"/>
              </a:buClr>
              <a:buSzPct val="135000"/>
              <a:defRPr sz="2800"/>
            </a:lvl1pPr>
            <a:lvl2pPr marL="574675" indent="-234950">
              <a:buClr>
                <a:srgbClr val="005395"/>
              </a:buClr>
              <a:buSzPct val="80000"/>
              <a:buFont typeface="Arial Unicode MS"/>
              <a:buChar char="■"/>
              <a:defRPr sz="2400"/>
            </a:lvl2pPr>
            <a:lvl3pPr marL="912813" indent="-230188">
              <a:buClr>
                <a:srgbClr val="005395"/>
              </a:buClr>
              <a:buSzPct val="80000"/>
              <a:buFont typeface="Arial Unicode MS"/>
              <a:buChar char="■"/>
              <a:defRPr sz="2000"/>
            </a:lvl3pPr>
            <a:lvl4pPr marL="1257300" indent="-228600">
              <a:buClr>
                <a:srgbClr val="005395"/>
              </a:buClr>
              <a:buSzPct val="80000"/>
              <a:buFont typeface="Arial Unicode MS"/>
              <a:buChar char="■"/>
              <a:defRPr sz="1800"/>
            </a:lvl4pPr>
            <a:lvl5pPr marL="1603375" indent="-231775">
              <a:buClr>
                <a:srgbClr val="005395"/>
              </a:buClr>
              <a:buSzPct val="80000"/>
              <a:buFont typeface="Arial Unicode MS"/>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Placeholder 1"/>
          <p:cNvSpPr>
            <a:spLocks noGrp="1"/>
          </p:cNvSpPr>
          <p:nvPr>
            <p:ph type="title"/>
          </p:nvPr>
        </p:nvSpPr>
        <p:spPr bwMode="auto">
          <a:xfrm>
            <a:off x="393701" y="290513"/>
            <a:ext cx="9008216"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lvl1pPr>
          </a:lstStyle>
          <a:p>
            <a:pPr lvl="0"/>
            <a:r>
              <a:rPr lang="en-US"/>
              <a:t>Click to edit Master title style</a:t>
            </a:r>
          </a:p>
        </p:txBody>
      </p:sp>
      <p:sp>
        <p:nvSpPr>
          <p:cNvPr id="4" name="Slide Number Placeholder 3"/>
          <p:cNvSpPr>
            <a:spLocks noGrp="1"/>
          </p:cNvSpPr>
          <p:nvPr>
            <p:ph type="sldNum" sz="quarter" idx="10"/>
          </p:nvPr>
        </p:nvSpPr>
        <p:spPr/>
        <p:txBody>
          <a:bodyPr/>
          <a:lstStyle>
            <a:lvl1pPr>
              <a:defRPr/>
            </a:lvl1pPr>
          </a:lstStyle>
          <a:p>
            <a:fld id="{5560EC79-7903-4166-85A8-C8A2E7FDBECC}" type="slidenum">
              <a:rPr lang="en-US" altLang="ja-JP"/>
              <a:pPr/>
              <a:t>‹#›</a:t>
            </a:fld>
            <a:endParaRPr lang="en-US" altLang="ja-JP"/>
          </a:p>
        </p:txBody>
      </p:sp>
    </p:spTree>
    <p:extLst>
      <p:ext uri="{BB962C8B-B14F-4D97-AF65-F5344CB8AC3E}">
        <p14:creationId xmlns:p14="http://schemas.microsoft.com/office/powerpoint/2010/main" val="3386362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902207" y="2679192"/>
            <a:ext cx="5096256" cy="34472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193536" y="2679192"/>
            <a:ext cx="5096256" cy="34472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5"/>
          </p:nvPr>
        </p:nvSpPr>
        <p:spPr>
          <a:xfrm>
            <a:off x="6885518" y="6249989"/>
            <a:ext cx="5048249"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A2FE6275-A61A-4691-924F-CACC08456BC9}" type="datetimeFigureOut">
              <a:rPr lang="en-US"/>
              <a:pPr>
                <a:defRPr/>
              </a:pPr>
              <a:t>7/12/2023</a:t>
            </a:fld>
            <a:endParaRPr lang="en-US"/>
          </a:p>
        </p:txBody>
      </p:sp>
      <p:sp>
        <p:nvSpPr>
          <p:cNvPr id="6" name="Footer Placeholder 5"/>
          <p:cNvSpPr>
            <a:spLocks noGrp="1"/>
          </p:cNvSpPr>
          <p:nvPr>
            <p:ph type="ftr" sz="quarter" idx="16"/>
          </p:nvPr>
        </p:nvSpPr>
        <p:spPr>
          <a:xfrm>
            <a:off x="258233" y="6249989"/>
            <a:ext cx="5048251"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en-US"/>
          </a:p>
        </p:txBody>
      </p:sp>
      <p:sp>
        <p:nvSpPr>
          <p:cNvPr id="7" name="Slide Number Placeholder 6"/>
          <p:cNvSpPr>
            <a:spLocks noGrp="1"/>
          </p:cNvSpPr>
          <p:nvPr>
            <p:ph type="sldNum" sz="quarter" idx="17"/>
          </p:nvPr>
        </p:nvSpPr>
        <p:spPr/>
        <p:txBody>
          <a:bodyPr/>
          <a:lstStyle>
            <a:lvl1pPr>
              <a:defRPr/>
            </a:lvl1pPr>
          </a:lstStyle>
          <a:p>
            <a:fld id="{27690E11-BC76-4506-AB10-D25B96069A8C}" type="slidenum">
              <a:rPr lang="en-US" altLang="ja-JP"/>
              <a:pPr/>
              <a:t>‹#›</a:t>
            </a:fld>
            <a:endParaRPr lang="en-US" altLang="ja-JP"/>
          </a:p>
        </p:txBody>
      </p:sp>
    </p:spTree>
    <p:extLst>
      <p:ext uri="{BB962C8B-B14F-4D97-AF65-F5344CB8AC3E}">
        <p14:creationId xmlns:p14="http://schemas.microsoft.com/office/powerpoint/2010/main" val="3461197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1"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031734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600FA-632A-45CD-8268-5B379F147B43}" type="datetimeFigureOut">
              <a:rPr kumimoji="1" lang="ja-JP" altLang="en-US" smtClean="0"/>
              <a:t>2023/7/12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82A5FB-82F0-47E3-8B0E-0BEDA5B2776C}" type="slidenum">
              <a:rPr kumimoji="1" lang="ja-JP" altLang="en-US" smtClean="0"/>
              <a:t>‹#›</a:t>
            </a:fld>
            <a:endParaRPr kumimoji="1" lang="ja-JP" altLang="en-US"/>
          </a:p>
        </p:txBody>
      </p:sp>
    </p:spTree>
    <p:extLst>
      <p:ext uri="{BB962C8B-B14F-4D97-AF65-F5344CB8AC3E}">
        <p14:creationId xmlns:p14="http://schemas.microsoft.com/office/powerpoint/2010/main" val="542370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6" r:id="rId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00.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300.jpe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hyperlink" Target="http://outlook.wustl.edu/2013/jun/human-connectome-project" TargetMode="External"/><Relationship Id="rId1" Type="http://schemas.openxmlformats.org/officeDocument/2006/relationships/slideLayout" Target="../slideLayouts/slideLayout1.xml"/><Relationship Id="rId6" Type="http://schemas.openxmlformats.org/officeDocument/2006/relationships/hyperlink" Target="http://www.nature.com/scientificamerican/journal/v306/n6/pdf/scientificamerican0612-50.pdf" TargetMode="External"/><Relationship Id="rId5" Type="http://schemas.openxmlformats.org/officeDocument/2006/relationships/image" Target="../media/image97.png"/><Relationship Id="rId4" Type="http://schemas.openxmlformats.org/officeDocument/2006/relationships/image" Target="../media/image96.png"/></Relationships>
</file>

<file path=ppt/slides/_rels/slide10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94.jpg"/><Relationship Id="rId5" Type="http://schemas.openxmlformats.org/officeDocument/2006/relationships/image" Target="../media/image93.jpeg"/><Relationship Id="rId4" Type="http://schemas.openxmlformats.org/officeDocument/2006/relationships/hyperlink" Target="https://tctechcrunch2011.files.wordpress.com/2016/03/bugbot-illo1.jpg"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301.jpeg"/><Relationship Id="rId2" Type="http://schemas.openxmlformats.org/officeDocument/2006/relationships/hyperlink" Target="http://commonpost.info/?attachment_id=71967" TargetMode="External"/><Relationship Id="rId1" Type="http://schemas.openxmlformats.org/officeDocument/2006/relationships/slideLayout" Target="../slideLayouts/slideLayout1.xml"/><Relationship Id="rId4" Type="http://schemas.openxmlformats.org/officeDocument/2006/relationships/image" Target="../media/image302.jpeg"/></Relationships>
</file>

<file path=ppt/slides/_rels/slide106.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304.jp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305.jp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307.jpeg"/><Relationship Id="rId2" Type="http://schemas.openxmlformats.org/officeDocument/2006/relationships/image" Target="../media/image306.jpg"/><Relationship Id="rId1" Type="http://schemas.openxmlformats.org/officeDocument/2006/relationships/slideLayout" Target="../slideLayouts/slideLayout1.xml"/><Relationship Id="rId4" Type="http://schemas.openxmlformats.org/officeDocument/2006/relationships/image" Target="../media/image308.jpe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110.xml.rels><?xml version="1.0" encoding="UTF-8" standalone="yes"?>
<Relationships xmlns="http://schemas.openxmlformats.org/package/2006/relationships"><Relationship Id="rId3" Type="http://schemas.openxmlformats.org/officeDocument/2006/relationships/image" Target="../media/image310.jpg"/><Relationship Id="rId2" Type="http://schemas.openxmlformats.org/officeDocument/2006/relationships/image" Target="../media/image309.jp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1.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gif"/></Relationships>
</file>

<file path=ppt/slides/_rels/slide112.xml.rels><?xml version="1.0" encoding="UTF-8" standalone="yes"?>
<Relationships xmlns="http://schemas.openxmlformats.org/package/2006/relationships"><Relationship Id="rId3" Type="http://schemas.openxmlformats.org/officeDocument/2006/relationships/image" Target="../media/image316.wm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114.xml.rels><?xml version="1.0" encoding="UTF-8" standalone="yes"?>
<Relationships xmlns="http://schemas.openxmlformats.org/package/2006/relationships"><Relationship Id="rId8" Type="http://schemas.openxmlformats.org/officeDocument/2006/relationships/image" Target="../media/image322.jpeg"/><Relationship Id="rId13" Type="http://schemas.openxmlformats.org/officeDocument/2006/relationships/image" Target="../media/image327.jpeg"/><Relationship Id="rId18" Type="http://schemas.openxmlformats.org/officeDocument/2006/relationships/image" Target="../media/image332.jpeg"/><Relationship Id="rId3" Type="http://schemas.openxmlformats.org/officeDocument/2006/relationships/image" Target="../media/image317.jpeg"/><Relationship Id="rId21" Type="http://schemas.openxmlformats.org/officeDocument/2006/relationships/image" Target="../media/image335.jpeg"/><Relationship Id="rId7" Type="http://schemas.openxmlformats.org/officeDocument/2006/relationships/image" Target="../media/image321.jpeg"/><Relationship Id="rId12" Type="http://schemas.openxmlformats.org/officeDocument/2006/relationships/image" Target="../media/image326.jpeg"/><Relationship Id="rId17" Type="http://schemas.openxmlformats.org/officeDocument/2006/relationships/image" Target="../media/image331.jpeg"/><Relationship Id="rId2" Type="http://schemas.openxmlformats.org/officeDocument/2006/relationships/notesSlide" Target="../notesSlides/notesSlide23.xml"/><Relationship Id="rId16" Type="http://schemas.openxmlformats.org/officeDocument/2006/relationships/image" Target="../media/image330.jpeg"/><Relationship Id="rId20" Type="http://schemas.openxmlformats.org/officeDocument/2006/relationships/image" Target="../media/image334.jpeg"/><Relationship Id="rId1" Type="http://schemas.openxmlformats.org/officeDocument/2006/relationships/slideLayout" Target="../slideLayouts/slideLayout1.xml"/><Relationship Id="rId6" Type="http://schemas.openxmlformats.org/officeDocument/2006/relationships/image" Target="../media/image320.jpeg"/><Relationship Id="rId11" Type="http://schemas.openxmlformats.org/officeDocument/2006/relationships/image" Target="../media/image325.jpeg"/><Relationship Id="rId5" Type="http://schemas.openxmlformats.org/officeDocument/2006/relationships/image" Target="../media/image319.jpeg"/><Relationship Id="rId15" Type="http://schemas.openxmlformats.org/officeDocument/2006/relationships/image" Target="../media/image329.jpeg"/><Relationship Id="rId10" Type="http://schemas.openxmlformats.org/officeDocument/2006/relationships/image" Target="../media/image324.jpeg"/><Relationship Id="rId19" Type="http://schemas.openxmlformats.org/officeDocument/2006/relationships/image" Target="../media/image333.jpeg"/><Relationship Id="rId4" Type="http://schemas.openxmlformats.org/officeDocument/2006/relationships/image" Target="../media/image318.jpeg"/><Relationship Id="rId9" Type="http://schemas.openxmlformats.org/officeDocument/2006/relationships/image" Target="../media/image323.jpeg"/><Relationship Id="rId14" Type="http://schemas.openxmlformats.org/officeDocument/2006/relationships/image" Target="../media/image328.jpeg"/><Relationship Id="rId22" Type="http://schemas.openxmlformats.org/officeDocument/2006/relationships/image" Target="../media/image336.jpeg"/></Relationships>
</file>

<file path=ppt/slides/_rels/slide115.xml.rels><?xml version="1.0" encoding="UTF-8" standalone="yes"?>
<Relationships xmlns="http://schemas.openxmlformats.org/package/2006/relationships"><Relationship Id="rId8" Type="http://schemas.openxmlformats.org/officeDocument/2006/relationships/image" Target="../media/image330.jpeg"/><Relationship Id="rId3" Type="http://schemas.openxmlformats.org/officeDocument/2006/relationships/image" Target="../media/image336.jpeg"/><Relationship Id="rId7" Type="http://schemas.openxmlformats.org/officeDocument/2006/relationships/image" Target="../media/image331.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33.jpeg"/><Relationship Id="rId11" Type="http://schemas.openxmlformats.org/officeDocument/2006/relationships/image" Target="../media/image338.png"/><Relationship Id="rId5" Type="http://schemas.openxmlformats.org/officeDocument/2006/relationships/image" Target="../media/image334.jpeg"/><Relationship Id="rId10" Type="http://schemas.openxmlformats.org/officeDocument/2006/relationships/image" Target="../media/image337.png"/><Relationship Id="rId4" Type="http://schemas.openxmlformats.org/officeDocument/2006/relationships/image" Target="../media/image335.jpeg"/><Relationship Id="rId9" Type="http://schemas.openxmlformats.org/officeDocument/2006/relationships/image" Target="../media/image329.jpeg"/></Relationships>
</file>

<file path=ppt/slides/_rels/slide11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343.jpg"/><Relationship Id="rId2" Type="http://schemas.openxmlformats.org/officeDocument/2006/relationships/image" Target="../media/image342.jpg"/><Relationship Id="rId1" Type="http://schemas.openxmlformats.org/officeDocument/2006/relationships/slideLayout" Target="../slideLayouts/slideLayout1.xml"/><Relationship Id="rId4" Type="http://schemas.openxmlformats.org/officeDocument/2006/relationships/image" Target="../media/image344.jpeg"/></Relationships>
</file>

<file path=ppt/slides/_rels/slide119.xml.rels><?xml version="1.0" encoding="UTF-8" standalone="yes"?>
<Relationships xmlns="http://schemas.openxmlformats.org/package/2006/relationships"><Relationship Id="rId3" Type="http://schemas.openxmlformats.org/officeDocument/2006/relationships/image" Target="../media/image346.png"/><Relationship Id="rId7" Type="http://schemas.openxmlformats.org/officeDocument/2006/relationships/image" Target="../media/image348.png"/><Relationship Id="rId2" Type="http://schemas.openxmlformats.org/officeDocument/2006/relationships/image" Target="../media/image345.png"/><Relationship Id="rId1" Type="http://schemas.openxmlformats.org/officeDocument/2006/relationships/slideLayout" Target="../slideLayouts/slideLayout1.xml"/><Relationship Id="rId6" Type="http://schemas.openxmlformats.org/officeDocument/2006/relationships/image" Target="../media/image347.png"/><Relationship Id="rId5" Type="http://schemas.openxmlformats.org/officeDocument/2006/relationships/hyperlink" Target="http://weblab.t.u-tokyo.ac.jp/" TargetMode="External"/><Relationship Id="rId4" Type="http://schemas.openxmlformats.org/officeDocument/2006/relationships/hyperlink" Target="http://miyake.bpe.es.osaka-u.ac.jp/ban_da_ji_chu_gong_san_zhai_yan_jiu_shi/Home.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0.jpg"/><Relationship Id="rId4" Type="http://schemas.openxmlformats.org/officeDocument/2006/relationships/image" Target="../media/image29.jpg"/></Relationships>
</file>

<file path=ppt/slides/_rels/slide120.xml.rels><?xml version="1.0" encoding="UTF-8" standalone="yes"?>
<Relationships xmlns="http://schemas.openxmlformats.org/package/2006/relationships"><Relationship Id="rId3" Type="http://schemas.openxmlformats.org/officeDocument/2006/relationships/image" Target="../media/image344.jpeg"/><Relationship Id="rId2" Type="http://schemas.openxmlformats.org/officeDocument/2006/relationships/image" Target="../media/image349.jp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344.jpeg"/><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22.xml.rels><?xml version="1.0" encoding="UTF-8" standalone="yes"?>
<Relationships xmlns="http://schemas.openxmlformats.org/package/2006/relationships"><Relationship Id="rId3" Type="http://schemas.openxmlformats.org/officeDocument/2006/relationships/image" Target="../media/image344.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8.jpeg"/><Relationship Id="rId4" Type="http://schemas.openxmlformats.org/officeDocument/2006/relationships/image" Target="../media/image57.jpeg"/></Relationships>
</file>

<file path=ppt/slides/_rels/slide12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344.jpe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44.jpeg"/><Relationship Id="rId4" Type="http://schemas.openxmlformats.org/officeDocument/2006/relationships/image" Target="../media/image91.jpg"/></Relationships>
</file>

<file path=ppt/slides/_rels/slide125.xml.rels><?xml version="1.0" encoding="UTF-8" standalone="yes"?>
<Relationships xmlns="http://schemas.openxmlformats.org/package/2006/relationships"><Relationship Id="rId3" Type="http://schemas.openxmlformats.org/officeDocument/2006/relationships/image" Target="../media/image344.jpeg"/><Relationship Id="rId7" Type="http://schemas.openxmlformats.org/officeDocument/2006/relationships/image" Target="../media/image94.jp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93.jpeg"/><Relationship Id="rId5" Type="http://schemas.openxmlformats.org/officeDocument/2006/relationships/hyperlink" Target="https://tctechcrunch2011.files.wordpress.com/2016/03/bugbot-illo1.jpg" TargetMode="External"/><Relationship Id="rId4" Type="http://schemas.openxmlformats.org/officeDocument/2006/relationships/image" Target="../media/image92.jpeg"/></Relationships>
</file>

<file path=ppt/slides/_rels/slide12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hyperlink" Target="http://outlook.wustl.edu/2013/jun/human-connectome-project" TargetMode="External"/><Relationship Id="rId7" Type="http://schemas.openxmlformats.org/officeDocument/2006/relationships/hyperlink" Target="http://www.nature.com/scientificamerican/journal/v306/n6/pdf/scientificamerican0612-50.pdf" TargetMode="External"/><Relationship Id="rId2" Type="http://schemas.openxmlformats.org/officeDocument/2006/relationships/image" Target="../media/image344.jpeg"/><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12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344.jpeg"/><Relationship Id="rId7"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jpeg"/><Relationship Id="rId4" Type="http://schemas.openxmlformats.org/officeDocument/2006/relationships/image" Target="../media/image99.png"/></Relationships>
</file>

<file path=ppt/slides/_rels/slide128.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wmf"/><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9.jpeg"/><Relationship Id="rId5" Type="http://schemas.openxmlformats.org/officeDocument/2006/relationships/image" Target="../media/image33.png"/><Relationship Id="rId10" Type="http://schemas.openxmlformats.org/officeDocument/2006/relationships/image" Target="../media/image38.jpeg"/><Relationship Id="rId4" Type="http://schemas.openxmlformats.org/officeDocument/2006/relationships/image" Target="../media/image32.png"/><Relationship Id="rId9" Type="http://schemas.openxmlformats.org/officeDocument/2006/relationships/image" Target="../media/image37.png"/></Relationships>
</file>

<file path=ppt/slides/_rels/slide130.xml.rels><?xml version="1.0" encoding="UTF-8" standalone="yes"?>
<Relationships xmlns="http://schemas.openxmlformats.org/package/2006/relationships"><Relationship Id="rId3" Type="http://schemas.openxmlformats.org/officeDocument/2006/relationships/image" Target="../media/image351.jpg"/><Relationship Id="rId2" Type="http://schemas.openxmlformats.org/officeDocument/2006/relationships/image" Target="../media/image350.jp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353.gif"/><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www.frontiersin.org/articles/10.3389/fncom.2016.00094/full"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3.jpg"/><Relationship Id="rId5" Type="http://schemas.openxmlformats.org/officeDocument/2006/relationships/image" Target="../media/image42.png"/><Relationship Id="rId4" Type="http://schemas.openxmlformats.org/officeDocument/2006/relationships/hyperlink" Target="http://web.mit.edu/amarbles/www/index.htm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1.xml"/><Relationship Id="rId5" Type="http://schemas.openxmlformats.org/officeDocument/2006/relationships/image" Target="../media/image48.emf"/><Relationship Id="rId4" Type="http://schemas.openxmlformats.org/officeDocument/2006/relationships/image" Target="../media/image47.emf"/></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54.wmf"/><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jpe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0.jpeg"/><Relationship Id="rId1" Type="http://schemas.openxmlformats.org/officeDocument/2006/relationships/slideLayout" Target="../slideLayouts/slideLayout1.xml"/><Relationship Id="rId5" Type="http://schemas.openxmlformats.org/officeDocument/2006/relationships/image" Target="../media/image61.jpeg"/><Relationship Id="rId4" Type="http://schemas.openxmlformats.org/officeDocument/2006/relationships/image" Target="../media/image4.jpeg"/></Relationships>
</file>

<file path=ppt/slides/_rels/slide3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4.jpeg"/><Relationship Id="rId4" Type="http://schemas.openxmlformats.org/officeDocument/2006/relationships/image" Target="../media/image63.jpe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5.jp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36.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8.jp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3" Type="http://schemas.openxmlformats.org/officeDocument/2006/relationships/hyperlink" Target="http://www.ibm.com/smarterplanet/us/en/business_analytics/article/cognitive_computing.html" TargetMode="External"/><Relationship Id="rId7" Type="http://schemas.openxmlformats.org/officeDocument/2006/relationships/image" Target="../media/image85.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4.jpeg"/><Relationship Id="rId5" Type="http://schemas.openxmlformats.org/officeDocument/2006/relationships/hyperlink" Target="http://venturebeat.com/2011/08/17/ibm-cognitive-computing-chips/" TargetMode="External"/><Relationship Id="rId4" Type="http://schemas.openxmlformats.org/officeDocument/2006/relationships/hyperlink" Target="http://www.kurzweilai.net/"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www.whitehouse.gov/the-press-office/2015/01/30/fact-sheet-president-obama-s-precision-medicine-initiative"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www.darpa.mil/program/our-research/darpa-and-the-brain-initiative"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ec.europa.eu/research/participants/data/ref/h2020/wp/2016_2017/main/h2020-wp1617-infrastructures_en.pdf"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europa.eu/rapid/press-release_IP-16-1408_en.htm"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1.jp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4.jpg"/><Relationship Id="rId5" Type="http://schemas.openxmlformats.org/officeDocument/2006/relationships/image" Target="../media/image93.jpeg"/><Relationship Id="rId4" Type="http://schemas.openxmlformats.org/officeDocument/2006/relationships/hyperlink" Target="https://tctechcrunch2011.files.wordpress.com/2016/03/bugbot-illo1.jpg"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hyperlink" Target="http://outlook.wustl.edu/2013/jun/human-connectome-project" TargetMode="External"/><Relationship Id="rId1" Type="http://schemas.openxmlformats.org/officeDocument/2006/relationships/slideLayout" Target="../slideLayouts/slideLayout1.xml"/><Relationship Id="rId6" Type="http://schemas.openxmlformats.org/officeDocument/2006/relationships/hyperlink" Target="http://www.nature.com/scientificamerican/journal/v306/n6/pdf/scientificamerican0612-50.pdf" TargetMode="External"/><Relationship Id="rId5" Type="http://schemas.openxmlformats.org/officeDocument/2006/relationships/image" Target="../media/image97.png"/><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101.png"/><Relationship Id="rId4" Type="http://schemas.openxmlformats.org/officeDocument/2006/relationships/image" Target="../media/image100.jpeg"/></Relationships>
</file>

<file path=ppt/slides/_rels/slide63.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07.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2.png"/><Relationship Id="rId4" Type="http://schemas.openxmlformats.org/officeDocument/2006/relationships/image" Target="../media/image111.png"/></Relationships>
</file>

<file path=ppt/slides/_rels/slide7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jpg"/><Relationship Id="rId18" Type="http://schemas.openxmlformats.org/officeDocument/2006/relationships/image" Target="../media/image128.jpg"/><Relationship Id="rId3" Type="http://schemas.openxmlformats.org/officeDocument/2006/relationships/image" Target="../media/image3.png"/><Relationship Id="rId21" Type="http://schemas.openxmlformats.org/officeDocument/2006/relationships/image" Target="../media/image131.png"/><Relationship Id="rId7" Type="http://schemas.openxmlformats.org/officeDocument/2006/relationships/image" Target="../media/image117.jpg"/><Relationship Id="rId12" Type="http://schemas.openxmlformats.org/officeDocument/2006/relationships/image" Target="../media/image122.png"/><Relationship Id="rId17" Type="http://schemas.openxmlformats.org/officeDocument/2006/relationships/image" Target="../media/image127.png"/><Relationship Id="rId2" Type="http://schemas.openxmlformats.org/officeDocument/2006/relationships/image" Target="../media/image113.jpg"/><Relationship Id="rId16" Type="http://schemas.openxmlformats.org/officeDocument/2006/relationships/image" Target="../media/image126.png"/><Relationship Id="rId20" Type="http://schemas.openxmlformats.org/officeDocument/2006/relationships/image" Target="../media/image130.png"/><Relationship Id="rId1" Type="http://schemas.openxmlformats.org/officeDocument/2006/relationships/slideLayout" Target="../slideLayouts/slideLayout1.xml"/><Relationship Id="rId6" Type="http://schemas.openxmlformats.org/officeDocument/2006/relationships/image" Target="../media/image116.jpg"/><Relationship Id="rId11" Type="http://schemas.openxmlformats.org/officeDocument/2006/relationships/image" Target="../media/image121.jpg"/><Relationship Id="rId5" Type="http://schemas.openxmlformats.org/officeDocument/2006/relationships/image" Target="../media/image115.jpg"/><Relationship Id="rId15" Type="http://schemas.openxmlformats.org/officeDocument/2006/relationships/image" Target="../media/image125.jpg"/><Relationship Id="rId10" Type="http://schemas.openxmlformats.org/officeDocument/2006/relationships/image" Target="../media/image120.png"/><Relationship Id="rId19" Type="http://schemas.openxmlformats.org/officeDocument/2006/relationships/image" Target="../media/image129.jpg"/><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24.png"/></Relationships>
</file>

<file path=ppt/slides/_rels/slide75.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4.jpg"/><Relationship Id="rId5" Type="http://schemas.openxmlformats.org/officeDocument/2006/relationships/image" Target="../media/image133.jpg"/><Relationship Id="rId4" Type="http://schemas.openxmlformats.org/officeDocument/2006/relationships/image" Target="../media/image132.png"/></Relationships>
</file>

<file path=ppt/slides/_rels/slide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18" Type="http://schemas.openxmlformats.org/officeDocument/2006/relationships/image" Target="../media/image149.png"/><Relationship Id="rId3" Type="http://schemas.openxmlformats.org/officeDocument/2006/relationships/image" Target="../media/image113.jpg"/><Relationship Id="rId7" Type="http://schemas.openxmlformats.org/officeDocument/2006/relationships/image" Target="../media/image138.png"/><Relationship Id="rId12" Type="http://schemas.openxmlformats.org/officeDocument/2006/relationships/image" Target="../media/image143.png"/><Relationship Id="rId17" Type="http://schemas.openxmlformats.org/officeDocument/2006/relationships/image" Target="../media/image148.png"/><Relationship Id="rId2" Type="http://schemas.openxmlformats.org/officeDocument/2006/relationships/image" Target="../media/image3.png"/><Relationship Id="rId16" Type="http://schemas.openxmlformats.org/officeDocument/2006/relationships/image" Target="../media/image147.png"/><Relationship Id="rId1" Type="http://schemas.openxmlformats.org/officeDocument/2006/relationships/slideLayout" Target="../slideLayouts/slideLayout1.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5" Type="http://schemas.openxmlformats.org/officeDocument/2006/relationships/image" Target="../media/image146.png"/><Relationship Id="rId10" Type="http://schemas.openxmlformats.org/officeDocument/2006/relationships/image" Target="../media/image141.png"/><Relationship Id="rId4" Type="http://schemas.openxmlformats.org/officeDocument/2006/relationships/image" Target="../media/image135.jpg"/><Relationship Id="rId9" Type="http://schemas.openxmlformats.org/officeDocument/2006/relationships/image" Target="../media/image140.png"/><Relationship Id="rId14" Type="http://schemas.openxmlformats.org/officeDocument/2006/relationships/image" Target="../media/image145.png"/></Relationships>
</file>

<file path=ppt/slides/_rels/slide78.xml.rels><?xml version="1.0" encoding="UTF-8" standalone="yes"?>
<Relationships xmlns="http://schemas.openxmlformats.org/package/2006/relationships"><Relationship Id="rId3" Type="http://schemas.openxmlformats.org/officeDocument/2006/relationships/image" Target="../media/image113.jpg"/><Relationship Id="rId7" Type="http://schemas.openxmlformats.org/officeDocument/2006/relationships/hyperlink" Target="http://www.braininitiative.nih.gov/"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jpg"/><Relationship Id="rId4" Type="http://schemas.openxmlformats.org/officeDocument/2006/relationships/image" Target="../media/image150.png"/></Relationships>
</file>

<file path=ppt/slides/_rels/slide79.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13.jp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8.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jpeg"/><Relationship Id="rId12"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grants.nih.gov/policy/clinical-trials.htm" TargetMode="External"/><Relationship Id="rId5" Type="http://schemas.openxmlformats.org/officeDocument/2006/relationships/image" Target="../media/image163.png"/><Relationship Id="rId4" Type="http://schemas.openxmlformats.org/officeDocument/2006/relationships/image" Target="../media/image162.png"/></Relationships>
</file>

<file path=ppt/slides/_rels/slide82.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png"/><Relationship Id="rId18" Type="http://schemas.openxmlformats.org/officeDocument/2006/relationships/image" Target="../media/image178.png"/><Relationship Id="rId26" Type="http://schemas.openxmlformats.org/officeDocument/2006/relationships/image" Target="../media/image186.png"/><Relationship Id="rId3" Type="http://schemas.openxmlformats.org/officeDocument/2006/relationships/image" Target="../media/image113.jpg"/><Relationship Id="rId21" Type="http://schemas.openxmlformats.org/officeDocument/2006/relationships/image" Target="../media/image181.png"/><Relationship Id="rId7" Type="http://schemas.openxmlformats.org/officeDocument/2006/relationships/image" Target="../media/image167.png"/><Relationship Id="rId12" Type="http://schemas.openxmlformats.org/officeDocument/2006/relationships/image" Target="../media/image172.png"/><Relationship Id="rId17" Type="http://schemas.openxmlformats.org/officeDocument/2006/relationships/image" Target="../media/image177.png"/><Relationship Id="rId25" Type="http://schemas.openxmlformats.org/officeDocument/2006/relationships/image" Target="../media/image185.png"/><Relationship Id="rId2" Type="http://schemas.openxmlformats.org/officeDocument/2006/relationships/notesSlide" Target="../notesSlides/notesSlide18.xml"/><Relationship Id="rId16" Type="http://schemas.openxmlformats.org/officeDocument/2006/relationships/image" Target="../media/image176.png"/><Relationship Id="rId20" Type="http://schemas.openxmlformats.org/officeDocument/2006/relationships/image" Target="../media/image180.png"/><Relationship Id="rId29"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66.png"/><Relationship Id="rId11" Type="http://schemas.openxmlformats.org/officeDocument/2006/relationships/image" Target="../media/image171.png"/><Relationship Id="rId24" Type="http://schemas.openxmlformats.org/officeDocument/2006/relationships/image" Target="../media/image184.png"/><Relationship Id="rId5" Type="http://schemas.openxmlformats.org/officeDocument/2006/relationships/image" Target="../media/image165.png"/><Relationship Id="rId15" Type="http://schemas.openxmlformats.org/officeDocument/2006/relationships/image" Target="../media/image175.png"/><Relationship Id="rId23" Type="http://schemas.openxmlformats.org/officeDocument/2006/relationships/image" Target="../media/image183.png"/><Relationship Id="rId28" Type="http://schemas.openxmlformats.org/officeDocument/2006/relationships/image" Target="../media/image188.png"/><Relationship Id="rId10" Type="http://schemas.openxmlformats.org/officeDocument/2006/relationships/image" Target="../media/image170.png"/><Relationship Id="rId19" Type="http://schemas.openxmlformats.org/officeDocument/2006/relationships/image" Target="../media/image179.png"/><Relationship Id="rId4" Type="http://schemas.openxmlformats.org/officeDocument/2006/relationships/image" Target="../media/image164.jpg"/><Relationship Id="rId9" Type="http://schemas.openxmlformats.org/officeDocument/2006/relationships/image" Target="../media/image169.png"/><Relationship Id="rId14" Type="http://schemas.openxmlformats.org/officeDocument/2006/relationships/image" Target="../media/image174.png"/><Relationship Id="rId22" Type="http://schemas.openxmlformats.org/officeDocument/2006/relationships/image" Target="../media/image182.png"/><Relationship Id="rId27" Type="http://schemas.openxmlformats.org/officeDocument/2006/relationships/image" Target="../media/image187.png"/></Relationships>
</file>

<file path=ppt/slides/_rels/slide83.xml.rels><?xml version="1.0" encoding="UTF-8" standalone="yes"?>
<Relationships xmlns="http://schemas.openxmlformats.org/package/2006/relationships"><Relationship Id="rId13" Type="http://schemas.openxmlformats.org/officeDocument/2006/relationships/image" Target="../media/image199.png"/><Relationship Id="rId18" Type="http://schemas.openxmlformats.org/officeDocument/2006/relationships/image" Target="../media/image204.png"/><Relationship Id="rId26" Type="http://schemas.openxmlformats.org/officeDocument/2006/relationships/image" Target="../media/image212.png"/><Relationship Id="rId21" Type="http://schemas.openxmlformats.org/officeDocument/2006/relationships/image" Target="../media/image207.png"/><Relationship Id="rId34" Type="http://schemas.openxmlformats.org/officeDocument/2006/relationships/image" Target="../media/image220.png"/><Relationship Id="rId7" Type="http://schemas.openxmlformats.org/officeDocument/2006/relationships/image" Target="../media/image193.png"/><Relationship Id="rId12" Type="http://schemas.openxmlformats.org/officeDocument/2006/relationships/image" Target="../media/image198.png"/><Relationship Id="rId17" Type="http://schemas.openxmlformats.org/officeDocument/2006/relationships/image" Target="../media/image203.png"/><Relationship Id="rId25" Type="http://schemas.openxmlformats.org/officeDocument/2006/relationships/image" Target="../media/image211.png"/><Relationship Id="rId33" Type="http://schemas.openxmlformats.org/officeDocument/2006/relationships/image" Target="../media/image219.png"/><Relationship Id="rId38" Type="http://schemas.openxmlformats.org/officeDocument/2006/relationships/image" Target="../media/image224.png"/><Relationship Id="rId2" Type="http://schemas.openxmlformats.org/officeDocument/2006/relationships/notesSlide" Target="../notesSlides/notesSlide19.xml"/><Relationship Id="rId16" Type="http://schemas.openxmlformats.org/officeDocument/2006/relationships/image" Target="../media/image202.png"/><Relationship Id="rId20" Type="http://schemas.openxmlformats.org/officeDocument/2006/relationships/image" Target="../media/image206.png"/><Relationship Id="rId29"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192.png"/><Relationship Id="rId11" Type="http://schemas.openxmlformats.org/officeDocument/2006/relationships/image" Target="../media/image197.png"/><Relationship Id="rId24" Type="http://schemas.openxmlformats.org/officeDocument/2006/relationships/image" Target="../media/image210.png"/><Relationship Id="rId32" Type="http://schemas.openxmlformats.org/officeDocument/2006/relationships/image" Target="../media/image218.png"/><Relationship Id="rId37" Type="http://schemas.openxmlformats.org/officeDocument/2006/relationships/image" Target="../media/image223.png"/><Relationship Id="rId5" Type="http://schemas.openxmlformats.org/officeDocument/2006/relationships/image" Target="../media/image191.png"/><Relationship Id="rId15" Type="http://schemas.openxmlformats.org/officeDocument/2006/relationships/image" Target="../media/image201.png"/><Relationship Id="rId23" Type="http://schemas.openxmlformats.org/officeDocument/2006/relationships/image" Target="../media/image209.png"/><Relationship Id="rId28" Type="http://schemas.openxmlformats.org/officeDocument/2006/relationships/image" Target="../media/image214.png"/><Relationship Id="rId36" Type="http://schemas.openxmlformats.org/officeDocument/2006/relationships/image" Target="../media/image222.png"/><Relationship Id="rId10" Type="http://schemas.openxmlformats.org/officeDocument/2006/relationships/image" Target="../media/image196.png"/><Relationship Id="rId19" Type="http://schemas.openxmlformats.org/officeDocument/2006/relationships/image" Target="../media/image205.png"/><Relationship Id="rId31" Type="http://schemas.openxmlformats.org/officeDocument/2006/relationships/image" Target="../media/image217.png"/><Relationship Id="rId4" Type="http://schemas.openxmlformats.org/officeDocument/2006/relationships/image" Target="../media/image190.png"/><Relationship Id="rId9" Type="http://schemas.openxmlformats.org/officeDocument/2006/relationships/image" Target="../media/image195.png"/><Relationship Id="rId14" Type="http://schemas.openxmlformats.org/officeDocument/2006/relationships/image" Target="../media/image200.png"/><Relationship Id="rId22" Type="http://schemas.openxmlformats.org/officeDocument/2006/relationships/image" Target="../media/image208.png"/><Relationship Id="rId27" Type="http://schemas.openxmlformats.org/officeDocument/2006/relationships/image" Target="../media/image213.png"/><Relationship Id="rId30" Type="http://schemas.openxmlformats.org/officeDocument/2006/relationships/image" Target="../media/image216.png"/><Relationship Id="rId35" Type="http://schemas.openxmlformats.org/officeDocument/2006/relationships/image" Target="../media/image221.png"/><Relationship Id="rId8" Type="http://schemas.openxmlformats.org/officeDocument/2006/relationships/image" Target="../media/image194.png"/><Relationship Id="rId3" Type="http://schemas.openxmlformats.org/officeDocument/2006/relationships/image" Target="../media/image113.jpg"/></Relationships>
</file>

<file path=ppt/slides/_rels/slide84.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35.jpg"/><Relationship Id="rId3" Type="http://schemas.openxmlformats.org/officeDocument/2006/relationships/image" Target="../media/image225.png"/><Relationship Id="rId7" Type="http://schemas.openxmlformats.org/officeDocument/2006/relationships/image" Target="../media/image229.png"/><Relationship Id="rId12" Type="http://schemas.openxmlformats.org/officeDocument/2006/relationships/image" Target="../media/image234.jpg"/><Relationship Id="rId2" Type="http://schemas.openxmlformats.org/officeDocument/2006/relationships/image" Target="../media/image74.jpg"/><Relationship Id="rId1" Type="http://schemas.openxmlformats.org/officeDocument/2006/relationships/slideLayout" Target="../slideLayouts/slideLayout3.xml"/><Relationship Id="rId6" Type="http://schemas.openxmlformats.org/officeDocument/2006/relationships/image" Target="../media/image228.png"/><Relationship Id="rId11" Type="http://schemas.openxmlformats.org/officeDocument/2006/relationships/image" Target="../media/image233.png"/><Relationship Id="rId5" Type="http://schemas.openxmlformats.org/officeDocument/2006/relationships/image" Target="../media/image227.png"/><Relationship Id="rId10" Type="http://schemas.openxmlformats.org/officeDocument/2006/relationships/image" Target="../media/image232.png"/><Relationship Id="rId4" Type="http://schemas.openxmlformats.org/officeDocument/2006/relationships/image" Target="../media/image226.png"/><Relationship Id="rId9" Type="http://schemas.openxmlformats.org/officeDocument/2006/relationships/image" Target="../media/image231.png"/></Relationships>
</file>

<file path=ppt/slides/_rels/slide8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74.jpg"/><Relationship Id="rId1" Type="http://schemas.openxmlformats.org/officeDocument/2006/relationships/slideLayout" Target="../slideLayouts/slideLayout3.xml"/><Relationship Id="rId5" Type="http://schemas.openxmlformats.org/officeDocument/2006/relationships/image" Target="../media/image238.png"/><Relationship Id="rId4" Type="http://schemas.openxmlformats.org/officeDocument/2006/relationships/image" Target="../media/image237.png"/></Relationships>
</file>

<file path=ppt/slides/_rels/slide86.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239.png"/><Relationship Id="rId7" Type="http://schemas.openxmlformats.org/officeDocument/2006/relationships/image" Target="../media/image243.png"/><Relationship Id="rId2" Type="http://schemas.openxmlformats.org/officeDocument/2006/relationships/image" Target="../media/image74.jpg"/><Relationship Id="rId1" Type="http://schemas.openxmlformats.org/officeDocument/2006/relationships/slideLayout" Target="../slideLayouts/slideLayout3.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 Id="rId9" Type="http://schemas.openxmlformats.org/officeDocument/2006/relationships/image" Target="../media/image245.png"/></Relationships>
</file>

<file path=ppt/slides/_rels/slide87.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246.jpg"/><Relationship Id="rId2" Type="http://schemas.openxmlformats.org/officeDocument/2006/relationships/image" Target="../media/image74.jp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74.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image" Target="../media/image248.jpg"/><Relationship Id="rId2" Type="http://schemas.openxmlformats.org/officeDocument/2006/relationships/image" Target="../media/image74.jpg"/><Relationship Id="rId1" Type="http://schemas.openxmlformats.org/officeDocument/2006/relationships/slideLayout" Target="../slideLayouts/slideLayout3.xml"/><Relationship Id="rId6" Type="http://schemas.openxmlformats.org/officeDocument/2006/relationships/image" Target="../media/image251.jpg"/><Relationship Id="rId5" Type="http://schemas.openxmlformats.org/officeDocument/2006/relationships/image" Target="../media/image250.jpg"/><Relationship Id="rId4" Type="http://schemas.openxmlformats.org/officeDocument/2006/relationships/image" Target="../media/image249.jpg"/></Relationships>
</file>

<file path=ppt/slides/_rels/slide91.xml.rels><?xml version="1.0" encoding="UTF-8" standalone="yes"?>
<Relationships xmlns="http://schemas.openxmlformats.org/package/2006/relationships"><Relationship Id="rId3" Type="http://schemas.openxmlformats.org/officeDocument/2006/relationships/image" Target="../media/image252.jpg"/><Relationship Id="rId2" Type="http://schemas.openxmlformats.org/officeDocument/2006/relationships/image" Target="../media/image74.jp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png"/><Relationship Id="rId18" Type="http://schemas.openxmlformats.org/officeDocument/2006/relationships/image" Target="../media/image268.png"/><Relationship Id="rId3" Type="http://schemas.openxmlformats.org/officeDocument/2006/relationships/image" Target="../media/image253.png"/><Relationship Id="rId7" Type="http://schemas.openxmlformats.org/officeDocument/2006/relationships/image" Target="../media/image257.png"/><Relationship Id="rId12" Type="http://schemas.openxmlformats.org/officeDocument/2006/relationships/image" Target="../media/image262.png"/><Relationship Id="rId17" Type="http://schemas.openxmlformats.org/officeDocument/2006/relationships/image" Target="../media/image267.png"/><Relationship Id="rId2" Type="http://schemas.openxmlformats.org/officeDocument/2006/relationships/image" Target="../media/image74.jpg"/><Relationship Id="rId16" Type="http://schemas.openxmlformats.org/officeDocument/2006/relationships/image" Target="../media/image266.png"/><Relationship Id="rId20" Type="http://schemas.openxmlformats.org/officeDocument/2006/relationships/image" Target="../media/image270.png"/><Relationship Id="rId1" Type="http://schemas.openxmlformats.org/officeDocument/2006/relationships/slideLayout" Target="../slideLayouts/slideLayout3.xml"/><Relationship Id="rId6" Type="http://schemas.openxmlformats.org/officeDocument/2006/relationships/image" Target="../media/image256.png"/><Relationship Id="rId11" Type="http://schemas.openxmlformats.org/officeDocument/2006/relationships/image" Target="../media/image261.png"/><Relationship Id="rId5" Type="http://schemas.openxmlformats.org/officeDocument/2006/relationships/image" Target="../media/image255.png"/><Relationship Id="rId15" Type="http://schemas.openxmlformats.org/officeDocument/2006/relationships/image" Target="../media/image265.png"/><Relationship Id="rId10" Type="http://schemas.openxmlformats.org/officeDocument/2006/relationships/image" Target="../media/image260.png"/><Relationship Id="rId19" Type="http://schemas.openxmlformats.org/officeDocument/2006/relationships/image" Target="../media/image269.png"/><Relationship Id="rId4" Type="http://schemas.openxmlformats.org/officeDocument/2006/relationships/image" Target="../media/image254.png"/><Relationship Id="rId9" Type="http://schemas.openxmlformats.org/officeDocument/2006/relationships/image" Target="../media/image259.png"/><Relationship Id="rId14" Type="http://schemas.openxmlformats.org/officeDocument/2006/relationships/image" Target="../media/image264.png"/></Relationships>
</file>

<file path=ppt/slides/_rels/slide93.xml.rels><?xml version="1.0" encoding="UTF-8" standalone="yes"?>
<Relationships xmlns="http://schemas.openxmlformats.org/package/2006/relationships"><Relationship Id="rId8" Type="http://schemas.openxmlformats.org/officeDocument/2006/relationships/image" Target="../media/image276.jpg"/><Relationship Id="rId13" Type="http://schemas.openxmlformats.org/officeDocument/2006/relationships/image" Target="../media/image281.png"/><Relationship Id="rId3" Type="http://schemas.openxmlformats.org/officeDocument/2006/relationships/image" Target="../media/image271.png"/><Relationship Id="rId7" Type="http://schemas.openxmlformats.org/officeDocument/2006/relationships/image" Target="../media/image275.png"/><Relationship Id="rId12" Type="http://schemas.openxmlformats.org/officeDocument/2006/relationships/image" Target="../media/image280.jpg"/><Relationship Id="rId2" Type="http://schemas.openxmlformats.org/officeDocument/2006/relationships/image" Target="../media/image74.jpg"/><Relationship Id="rId1" Type="http://schemas.openxmlformats.org/officeDocument/2006/relationships/slideLayout" Target="../slideLayouts/slideLayout5.xml"/><Relationship Id="rId6" Type="http://schemas.openxmlformats.org/officeDocument/2006/relationships/image" Target="../media/image274.png"/><Relationship Id="rId11" Type="http://schemas.openxmlformats.org/officeDocument/2006/relationships/image" Target="../media/image279.png"/><Relationship Id="rId5" Type="http://schemas.openxmlformats.org/officeDocument/2006/relationships/image" Target="../media/image273.png"/><Relationship Id="rId15" Type="http://schemas.openxmlformats.org/officeDocument/2006/relationships/image" Target="../media/image283.jpg"/><Relationship Id="rId10" Type="http://schemas.openxmlformats.org/officeDocument/2006/relationships/image" Target="../media/image278.jpg"/><Relationship Id="rId4" Type="http://schemas.openxmlformats.org/officeDocument/2006/relationships/image" Target="../media/image272.png"/><Relationship Id="rId9" Type="http://schemas.openxmlformats.org/officeDocument/2006/relationships/image" Target="../media/image277.png"/><Relationship Id="rId14" Type="http://schemas.openxmlformats.org/officeDocument/2006/relationships/image" Target="../media/image282.jpg"/></Relationships>
</file>

<file path=ppt/slides/_rels/slide94.xml.rels><?xml version="1.0" encoding="UTF-8" standalone="yes"?>
<Relationships xmlns="http://schemas.openxmlformats.org/package/2006/relationships"><Relationship Id="rId8" Type="http://schemas.openxmlformats.org/officeDocument/2006/relationships/image" Target="../media/image289.png"/><Relationship Id="rId13" Type="http://schemas.openxmlformats.org/officeDocument/2006/relationships/hyperlink" Target="http://www.braininitative.org/" TargetMode="External"/><Relationship Id="rId3" Type="http://schemas.openxmlformats.org/officeDocument/2006/relationships/image" Target="../media/image284.png"/><Relationship Id="rId7" Type="http://schemas.openxmlformats.org/officeDocument/2006/relationships/image" Target="../media/image288.jpg"/><Relationship Id="rId12" Type="http://schemas.openxmlformats.org/officeDocument/2006/relationships/image" Target="../media/image293.png"/><Relationship Id="rId2" Type="http://schemas.openxmlformats.org/officeDocument/2006/relationships/image" Target="../media/image74.jpg"/><Relationship Id="rId1" Type="http://schemas.openxmlformats.org/officeDocument/2006/relationships/slideLayout" Target="../slideLayouts/slideLayout4.xml"/><Relationship Id="rId6" Type="http://schemas.openxmlformats.org/officeDocument/2006/relationships/image" Target="../media/image287.png"/><Relationship Id="rId11" Type="http://schemas.openxmlformats.org/officeDocument/2006/relationships/image" Target="../media/image292.jpg"/><Relationship Id="rId5" Type="http://schemas.openxmlformats.org/officeDocument/2006/relationships/image" Target="../media/image286.png"/><Relationship Id="rId10" Type="http://schemas.openxmlformats.org/officeDocument/2006/relationships/image" Target="../media/image291.jpg"/><Relationship Id="rId4" Type="http://schemas.openxmlformats.org/officeDocument/2006/relationships/image" Target="../media/image285.jpg"/><Relationship Id="rId9" Type="http://schemas.openxmlformats.org/officeDocument/2006/relationships/image" Target="../media/image290.jpg"/></Relationships>
</file>

<file path=ppt/slides/_rels/slide95.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294.jpg"/><Relationship Id="rId2" Type="http://schemas.openxmlformats.org/officeDocument/2006/relationships/image" Target="../media/image74.jpg"/><Relationship Id="rId1" Type="http://schemas.openxmlformats.org/officeDocument/2006/relationships/slideLayout" Target="../slideLayouts/slideLayout3.xml"/><Relationship Id="rId5" Type="http://schemas.openxmlformats.org/officeDocument/2006/relationships/image" Target="../media/image296.jpg"/><Relationship Id="rId4" Type="http://schemas.openxmlformats.org/officeDocument/2006/relationships/image" Target="../media/image295.jpg"/></Relationships>
</file>

<file path=ppt/slides/_rels/slide98.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74.jp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27.jpeg"/><Relationship Id="rId4" Type="http://schemas.openxmlformats.org/officeDocument/2006/relationships/image" Target="../media/image10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3025341"/>
            <a:ext cx="12191999" cy="3154710"/>
          </a:xfrm>
          <a:prstGeom prst="rect">
            <a:avLst/>
          </a:prstGeom>
          <a:noFill/>
        </p:spPr>
        <p:txBody>
          <a:bodyPr wrap="square" rtlCol="0">
            <a:spAutoFit/>
          </a:bodyPr>
          <a:lstStyle/>
          <a:p>
            <a:pPr algn="ctr"/>
            <a:r>
              <a:rPr lang="en-US" altLang="ja-JP" sz="19900" b="1" dirty="0" err="1">
                <a:latin typeface="GungsuhChe" panose="02030609000101010101" pitchFamily="49" charset="-127"/>
                <a:ea typeface="GungsuhChe" panose="02030609000101010101" pitchFamily="49" charset="-127"/>
              </a:rPr>
              <a:t>BrainTech</a:t>
            </a:r>
            <a:endParaRPr kumimoji="1" lang="ja-JP" altLang="en-US" sz="19900" b="1" dirty="0">
              <a:latin typeface="GungsuhChe" panose="02030609000101010101" pitchFamily="49" charset="-127"/>
              <a:ea typeface="GungsuhChe" panose="02030609000101010101" pitchFamily="49" charset="-127"/>
            </a:endParaRPr>
          </a:p>
        </p:txBody>
      </p:sp>
      <p:sp>
        <p:nvSpPr>
          <p:cNvPr id="2" name="テキスト ボックス 1"/>
          <p:cNvSpPr txBox="1"/>
          <p:nvPr/>
        </p:nvSpPr>
        <p:spPr>
          <a:xfrm>
            <a:off x="2956764" y="3118191"/>
            <a:ext cx="6249018" cy="646331"/>
          </a:xfrm>
          <a:prstGeom prst="rect">
            <a:avLst/>
          </a:prstGeom>
          <a:noFill/>
        </p:spPr>
        <p:txBody>
          <a:bodyPr wrap="square" rtlCol="0">
            <a:spAutoFit/>
          </a:bodyPr>
          <a:lstStyle/>
          <a:p>
            <a:pPr algn="ctr"/>
            <a:r>
              <a:rPr kumimoji="1" lang="ja-JP" altLang="en-US" sz="3600" dirty="0">
                <a:latin typeface="游ゴシック" panose="020B0400000000000000" pitchFamily="50" charset="-128"/>
                <a:ea typeface="游ゴシック" panose="020B0400000000000000" pitchFamily="50" charset="-128"/>
              </a:rPr>
              <a:t>脳科学</a:t>
            </a:r>
            <a:r>
              <a:rPr kumimoji="1" lang="en-US" altLang="ja-JP" sz="3600" dirty="0">
                <a:latin typeface="游ゴシック" panose="020B0400000000000000" pitchFamily="50" charset="-128"/>
                <a:ea typeface="游ゴシック" panose="020B0400000000000000" pitchFamily="50" charset="-128"/>
              </a:rPr>
              <a:t>×ICT</a:t>
            </a:r>
            <a:r>
              <a:rPr kumimoji="1" lang="ja-JP" altLang="en-US" sz="3600" dirty="0">
                <a:latin typeface="游ゴシック" panose="020B0400000000000000" pitchFamily="50" charset="-128"/>
                <a:ea typeface="游ゴシック" panose="020B0400000000000000" pitchFamily="50" charset="-128"/>
              </a:rPr>
              <a:t>＝脳情報科学</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9842" y="318225"/>
            <a:ext cx="3062861" cy="2799966"/>
          </a:xfrm>
          <a:prstGeom prst="rect">
            <a:avLst/>
          </a:prstGeom>
        </p:spPr>
      </p:pic>
      <p:sp>
        <p:nvSpPr>
          <p:cNvPr id="6" name="正方形/長方形 5"/>
          <p:cNvSpPr/>
          <p:nvPr/>
        </p:nvSpPr>
        <p:spPr>
          <a:xfrm>
            <a:off x="4759438" y="179725"/>
            <a:ext cx="2643672" cy="253916"/>
          </a:xfrm>
          <a:prstGeom prst="rect">
            <a:avLst/>
          </a:prstGeom>
        </p:spPr>
        <p:txBody>
          <a:bodyPr wrap="none">
            <a:spAutoFit/>
          </a:bodyPr>
          <a:lstStyle/>
          <a:p>
            <a:pPr algn="ctr"/>
            <a:r>
              <a:rPr lang="ja-JP" altLang="en-US" sz="1050" dirty="0">
                <a:latin typeface="游ゴシック" panose="020B0400000000000000" pitchFamily="50" charset="-128"/>
                <a:ea typeface="游ゴシック" panose="020B0400000000000000" pitchFamily="50" charset="-128"/>
              </a:rPr>
              <a:t>（出典）</a:t>
            </a:r>
            <a:r>
              <a:rPr lang="en-US" altLang="ja-JP" sz="1050" dirty="0">
                <a:latin typeface="游ゴシック" panose="020B0400000000000000" pitchFamily="50" charset="-128"/>
                <a:ea typeface="游ゴシック" panose="020B0400000000000000" pitchFamily="50" charset="-128"/>
              </a:rPr>
              <a:t>http://www.braininitiative.org/</a:t>
            </a:r>
            <a:endParaRPr lang="ja-JP" altLang="en-US" sz="105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189701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err="1">
                <a:latin typeface="GungsuhChe" panose="02030609000101010101" pitchFamily="49" charset="-127"/>
                <a:ea typeface="GungsuhChe" panose="02030609000101010101" pitchFamily="49" charset="-127"/>
              </a:rPr>
              <a:t>Demis</a:t>
            </a:r>
            <a:r>
              <a:rPr lang="ja-JP" altLang="en-US" sz="6000" b="1" dirty="0">
                <a:latin typeface="GungsuhChe" panose="02030609000101010101" pitchFamily="49" charset="-127"/>
                <a:ea typeface="GungsuhChe" panose="02030609000101010101" pitchFamily="49" charset="-127"/>
              </a:rPr>
              <a:t> </a:t>
            </a:r>
            <a:r>
              <a:rPr lang="en-US" altLang="ja-JP" sz="6000" b="1" dirty="0" err="1">
                <a:latin typeface="GungsuhChe" panose="02030609000101010101" pitchFamily="49" charset="-127"/>
                <a:ea typeface="GungsuhChe" panose="02030609000101010101" pitchFamily="49" charset="-127"/>
              </a:rPr>
              <a:t>Hassabis</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3" name="テキスト ボックス 12"/>
          <p:cNvSpPr txBox="1"/>
          <p:nvPr/>
        </p:nvSpPr>
        <p:spPr>
          <a:xfrm>
            <a:off x="2863273" y="871215"/>
            <a:ext cx="6410036" cy="307777"/>
          </a:xfrm>
          <a:prstGeom prst="rect">
            <a:avLst/>
          </a:prstGeom>
          <a:noFill/>
        </p:spPr>
        <p:txBody>
          <a:bodyPr wrap="square" rtlCol="0">
            <a:spAutoFit/>
          </a:bodyPr>
          <a:lstStyle/>
          <a:p>
            <a:pPr algn="ctr"/>
            <a:r>
              <a:rPr kumimoji="1" lang="en-US" altLang="ja-JP" sz="1400" dirty="0" err="1">
                <a:latin typeface="+mn-ea"/>
              </a:rPr>
              <a:t>DeepMind</a:t>
            </a:r>
            <a:r>
              <a:rPr lang="ja-JP" altLang="en-US" sz="1400" dirty="0">
                <a:latin typeface="+mn-ea"/>
              </a:rPr>
              <a:t>創業者／</a:t>
            </a:r>
            <a:r>
              <a:rPr kumimoji="1" lang="en-US" altLang="ja-JP" sz="1400" dirty="0" err="1">
                <a:latin typeface="+mn-ea"/>
              </a:rPr>
              <a:t>AlphaGo</a:t>
            </a:r>
            <a:r>
              <a:rPr kumimoji="1" lang="ja-JP" altLang="en-US" sz="1400" dirty="0">
                <a:latin typeface="+mn-ea"/>
              </a:rPr>
              <a:t>開発</a:t>
            </a:r>
            <a:r>
              <a:rPr lang="ja-JP" altLang="en-US" sz="1400" dirty="0">
                <a:latin typeface="+mn-ea"/>
              </a:rPr>
              <a:t>者、現在は</a:t>
            </a:r>
            <a:r>
              <a:rPr lang="en-US" altLang="ja-JP" sz="1400" dirty="0">
                <a:latin typeface="+mn-ea"/>
              </a:rPr>
              <a:t>Google </a:t>
            </a:r>
            <a:r>
              <a:rPr lang="en-US" altLang="ja-JP" sz="1400" dirty="0" err="1">
                <a:latin typeface="+mn-ea"/>
              </a:rPr>
              <a:t>DeepMind</a:t>
            </a:r>
            <a:r>
              <a:rPr lang="en-US" altLang="ja-JP" sz="1400" dirty="0">
                <a:latin typeface="+mn-ea"/>
              </a:rPr>
              <a:t> CEO</a:t>
            </a:r>
            <a:endParaRPr kumimoji="1" lang="ja-JP" altLang="en-US" sz="1400" dirty="0">
              <a:latin typeface="+mn-ea"/>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639" y="2279474"/>
            <a:ext cx="2793651" cy="3530159"/>
          </a:xfrm>
          <a:prstGeom prst="rect">
            <a:avLst/>
          </a:prstGeom>
        </p:spPr>
      </p:pic>
      <p:sp>
        <p:nvSpPr>
          <p:cNvPr id="5" name="正方形/長方形 4"/>
          <p:cNvSpPr/>
          <p:nvPr/>
        </p:nvSpPr>
        <p:spPr>
          <a:xfrm>
            <a:off x="903094" y="1910142"/>
            <a:ext cx="2496196" cy="369332"/>
          </a:xfrm>
          <a:prstGeom prst="rect">
            <a:avLst/>
          </a:prstGeom>
        </p:spPr>
        <p:txBody>
          <a:bodyPr wrap="none">
            <a:spAutoFit/>
          </a:bodyPr>
          <a:lstStyle/>
          <a:p>
            <a:r>
              <a:rPr lang="en-US" altLang="ja-JP" dirty="0">
                <a:latin typeface="+mn-ea"/>
              </a:rPr>
              <a:t>Syndicate (video game)</a:t>
            </a:r>
            <a:endParaRPr lang="ja-JP" altLang="en-US" dirty="0">
              <a:latin typeface="+mn-ea"/>
            </a:endParaRPr>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6745" y="2279474"/>
            <a:ext cx="3437702" cy="2578277"/>
          </a:xfrm>
          <a:prstGeom prst="rect">
            <a:avLst/>
          </a:prstGeom>
        </p:spPr>
      </p:pic>
      <p:sp>
        <p:nvSpPr>
          <p:cNvPr id="8" name="正方形/長方形 7"/>
          <p:cNvSpPr/>
          <p:nvPr/>
        </p:nvSpPr>
        <p:spPr>
          <a:xfrm>
            <a:off x="4653208" y="1931479"/>
            <a:ext cx="1524776" cy="369332"/>
          </a:xfrm>
          <a:prstGeom prst="rect">
            <a:avLst/>
          </a:prstGeom>
        </p:spPr>
        <p:txBody>
          <a:bodyPr wrap="none">
            <a:spAutoFit/>
          </a:bodyPr>
          <a:lstStyle/>
          <a:p>
            <a:r>
              <a:rPr lang="en-US" altLang="ja-JP" dirty="0">
                <a:latin typeface="+mn-ea"/>
              </a:rPr>
              <a:t>Theme PARK</a:t>
            </a:r>
            <a:endParaRPr lang="ja-JP" altLang="en-US" dirty="0">
              <a:latin typeface="+mn-ea"/>
            </a:endParaRPr>
          </a:p>
        </p:txBody>
      </p:sp>
      <p:sp>
        <p:nvSpPr>
          <p:cNvPr id="9" name="正方形/長方形 8"/>
          <p:cNvSpPr/>
          <p:nvPr/>
        </p:nvSpPr>
        <p:spPr>
          <a:xfrm>
            <a:off x="3710413" y="4882580"/>
            <a:ext cx="3437702" cy="923330"/>
          </a:xfrm>
          <a:prstGeom prst="rect">
            <a:avLst/>
          </a:prstGeom>
        </p:spPr>
        <p:txBody>
          <a:bodyPr wrap="square">
            <a:spAutoFit/>
          </a:bodyPr>
          <a:lstStyle/>
          <a:p>
            <a:r>
              <a:rPr lang="ja-JP" altLang="en-US" dirty="0">
                <a:latin typeface="+mn-ea"/>
              </a:rPr>
              <a:t>ハサビスは、</a:t>
            </a:r>
            <a:r>
              <a:rPr lang="en-US" altLang="ja-JP" dirty="0">
                <a:latin typeface="+mn-ea"/>
              </a:rPr>
              <a:t>16</a:t>
            </a:r>
            <a:r>
              <a:rPr lang="ja-JP" altLang="en-US" dirty="0">
                <a:latin typeface="+mn-ea"/>
              </a:rPr>
              <a:t>歳で箱庭ゲーム「テーマパーク」のデザインとリードプログラマとして活躍。</a:t>
            </a:r>
          </a:p>
        </p:txBody>
      </p:sp>
      <p:sp>
        <p:nvSpPr>
          <p:cNvPr id="7" name="AutoShape 2" descr="「evil genius」の画像検索結果"/>
          <p:cNvSpPr>
            <a:spLocks noChangeAspect="1" noChangeArrowheads="1"/>
          </p:cNvSpPr>
          <p:nvPr/>
        </p:nvSpPr>
        <p:spPr bwMode="auto">
          <a:xfrm>
            <a:off x="-31750" y="-136525"/>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2671" y="2186379"/>
            <a:ext cx="2764465" cy="2764465"/>
          </a:xfrm>
          <a:prstGeom prst="rect">
            <a:avLst/>
          </a:prstGeom>
        </p:spPr>
      </p:pic>
      <p:pic>
        <p:nvPicPr>
          <p:cNvPr id="11" name="図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64798" y="2186379"/>
            <a:ext cx="2095500" cy="2990850"/>
          </a:xfrm>
          <a:prstGeom prst="rect">
            <a:avLst/>
          </a:prstGeom>
        </p:spPr>
      </p:pic>
      <p:sp>
        <p:nvSpPr>
          <p:cNvPr id="12" name="正方形/長方形 11"/>
          <p:cNvSpPr/>
          <p:nvPr/>
        </p:nvSpPr>
        <p:spPr>
          <a:xfrm>
            <a:off x="9864798" y="1744570"/>
            <a:ext cx="2084225" cy="523220"/>
          </a:xfrm>
          <a:prstGeom prst="rect">
            <a:avLst/>
          </a:prstGeom>
        </p:spPr>
        <p:txBody>
          <a:bodyPr wrap="none">
            <a:spAutoFit/>
          </a:bodyPr>
          <a:lstStyle/>
          <a:p>
            <a:r>
              <a:rPr lang="en-US" altLang="ja-JP" sz="1400" dirty="0">
                <a:latin typeface="+mn-ea"/>
              </a:rPr>
              <a:t>Republic: The Revolution</a:t>
            </a:r>
          </a:p>
          <a:p>
            <a:pPr algn="ctr"/>
            <a:r>
              <a:rPr lang="ja-JP" altLang="en-US" sz="1400" dirty="0">
                <a:latin typeface="+mn-ea"/>
              </a:rPr>
              <a:t>（</a:t>
            </a:r>
            <a:r>
              <a:rPr lang="en-US" altLang="ja-JP" sz="1400" dirty="0">
                <a:latin typeface="+mn-ea"/>
              </a:rPr>
              <a:t>2003</a:t>
            </a:r>
            <a:r>
              <a:rPr lang="ja-JP" altLang="en-US" sz="1400" dirty="0">
                <a:latin typeface="+mn-ea"/>
              </a:rPr>
              <a:t>年）</a:t>
            </a:r>
          </a:p>
        </p:txBody>
      </p:sp>
      <p:sp>
        <p:nvSpPr>
          <p:cNvPr id="14" name="正方形/長方形 13"/>
          <p:cNvSpPr/>
          <p:nvPr/>
        </p:nvSpPr>
        <p:spPr>
          <a:xfrm>
            <a:off x="7952220" y="1744570"/>
            <a:ext cx="1233030" cy="523220"/>
          </a:xfrm>
          <a:prstGeom prst="rect">
            <a:avLst/>
          </a:prstGeom>
        </p:spPr>
        <p:txBody>
          <a:bodyPr wrap="none">
            <a:spAutoFit/>
          </a:bodyPr>
          <a:lstStyle/>
          <a:p>
            <a:pPr algn="ctr"/>
            <a:r>
              <a:rPr lang="en-US" altLang="ja-JP" sz="1400" dirty="0">
                <a:latin typeface="+mn-ea"/>
              </a:rPr>
              <a:t>EVIL GENIUS</a:t>
            </a:r>
          </a:p>
          <a:p>
            <a:pPr algn="ctr"/>
            <a:r>
              <a:rPr lang="ja-JP" altLang="en-US" sz="1400" dirty="0">
                <a:latin typeface="+mn-ea"/>
              </a:rPr>
              <a:t>（</a:t>
            </a:r>
            <a:r>
              <a:rPr lang="en-US" altLang="ja-JP" sz="1400" dirty="0">
                <a:latin typeface="+mn-ea"/>
              </a:rPr>
              <a:t>2004</a:t>
            </a:r>
            <a:r>
              <a:rPr lang="ja-JP" altLang="en-US" sz="1400" dirty="0">
                <a:latin typeface="+mn-ea"/>
              </a:rPr>
              <a:t>年）</a:t>
            </a:r>
          </a:p>
        </p:txBody>
      </p:sp>
      <p:sp>
        <p:nvSpPr>
          <p:cNvPr id="15" name="正方形/長方形 14"/>
          <p:cNvSpPr/>
          <p:nvPr/>
        </p:nvSpPr>
        <p:spPr>
          <a:xfrm>
            <a:off x="7650018" y="5298079"/>
            <a:ext cx="4299005" cy="646331"/>
          </a:xfrm>
          <a:prstGeom prst="rect">
            <a:avLst/>
          </a:prstGeom>
        </p:spPr>
        <p:txBody>
          <a:bodyPr wrap="square">
            <a:spAutoFit/>
          </a:bodyPr>
          <a:lstStyle/>
          <a:p>
            <a:r>
              <a:rPr lang="ja-JP" altLang="en-US" dirty="0">
                <a:latin typeface="+mn-ea"/>
              </a:rPr>
              <a:t>ハサビスは、</a:t>
            </a:r>
            <a:r>
              <a:rPr lang="en-US" altLang="ja-JP" dirty="0">
                <a:latin typeface="+mn-ea"/>
              </a:rPr>
              <a:t>1998</a:t>
            </a:r>
            <a:r>
              <a:rPr lang="ja-JP" altLang="en-US" dirty="0">
                <a:latin typeface="+mn-ea"/>
              </a:rPr>
              <a:t>年に</a:t>
            </a:r>
            <a:r>
              <a:rPr lang="en-US" altLang="ja-JP" b="1" u="sng" dirty="0">
                <a:latin typeface="+mn-ea"/>
              </a:rPr>
              <a:t>Elixir Studios</a:t>
            </a:r>
            <a:r>
              <a:rPr lang="ja-JP" altLang="en-US" dirty="0">
                <a:latin typeface="+mn-ea"/>
              </a:rPr>
              <a:t>を起業しゲーム開発事業を展開。</a:t>
            </a:r>
          </a:p>
        </p:txBody>
      </p:sp>
    </p:spTree>
    <p:extLst>
      <p:ext uri="{BB962C8B-B14F-4D97-AF65-F5344CB8AC3E}">
        <p14:creationId xmlns:p14="http://schemas.microsoft.com/office/powerpoint/2010/main" val="32729333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4219" y="1129465"/>
            <a:ext cx="5931601" cy="4448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80841" y="1278610"/>
            <a:ext cx="3209187" cy="471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3"/>
          <p:cNvSpPr>
            <a:spLocks noChangeArrowheads="1"/>
          </p:cNvSpPr>
          <p:nvPr/>
        </p:nvSpPr>
        <p:spPr bwMode="auto">
          <a:xfrm>
            <a:off x="7581290" y="5962981"/>
            <a:ext cx="28082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400">
                <a:solidFill>
                  <a:srgbClr val="000000"/>
                </a:solidFill>
                <a:latin typeface="Arial" panose="020B0604020202020204" pitchFamily="34" charset="0"/>
              </a:rPr>
              <a:t>SynTouch BioTac G. Loeb, USC</a:t>
            </a:r>
          </a:p>
        </p:txBody>
      </p:sp>
      <p:sp>
        <p:nvSpPr>
          <p:cNvPr id="5" name="正方形/長方形 1"/>
          <p:cNvSpPr>
            <a:spLocks noChangeArrowheads="1"/>
          </p:cNvSpPr>
          <p:nvPr/>
        </p:nvSpPr>
        <p:spPr bwMode="auto">
          <a:xfrm>
            <a:off x="1648046" y="578182"/>
            <a:ext cx="9144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2400">
                <a:latin typeface="Meiryo UI" panose="020B0604030504040204" pitchFamily="50" charset="-128"/>
                <a:ea typeface="Meiryo UI" panose="020B0604030504040204" pitchFamily="50" charset="-128"/>
              </a:rPr>
              <a:t>上肢切断患者の触覚復元プログラムで開発されたマシン</a:t>
            </a:r>
            <a:endParaRPr lang="ja-JP" altLang="en-US" sz="2400"/>
          </a:p>
        </p:txBody>
      </p:sp>
      <p:sp>
        <p:nvSpPr>
          <p:cNvPr id="6" name="テキスト ボックス 3"/>
          <p:cNvSpPr txBox="1">
            <a:spLocks noChangeArrowheads="1"/>
          </p:cNvSpPr>
          <p:nvPr/>
        </p:nvSpPr>
        <p:spPr bwMode="auto">
          <a:xfrm>
            <a:off x="520995" y="5667488"/>
            <a:ext cx="61444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800" dirty="0">
                <a:latin typeface="Meiryo UI" panose="020B0604030504040204" pitchFamily="50" charset="-128"/>
                <a:ea typeface="Meiryo UI" panose="020B0604030504040204" pitchFamily="50" charset="-128"/>
              </a:rPr>
              <a:t>触覚復元プログラムで開発されたマシンは、既に</a:t>
            </a:r>
            <a:r>
              <a:rPr lang="en-US" altLang="ja-JP" sz="1800" dirty="0">
                <a:latin typeface="Meiryo UI" panose="020B0604030504040204" pitchFamily="50" charset="-128"/>
                <a:ea typeface="Meiryo UI" panose="020B0604030504040204" pitchFamily="50" charset="-128"/>
              </a:rPr>
              <a:t>FDA</a:t>
            </a:r>
            <a:r>
              <a:rPr lang="ja-JP" altLang="en-US" sz="1800" dirty="0">
                <a:latin typeface="Meiryo UI" panose="020B0604030504040204" pitchFamily="50" charset="-128"/>
                <a:ea typeface="Meiryo UI" panose="020B0604030504040204" pitchFamily="50" charset="-128"/>
              </a:rPr>
              <a:t>の認証を受けている。このプログラムは８年で実用化にまで至った成功事例。</a:t>
            </a:r>
          </a:p>
        </p:txBody>
      </p:sp>
    </p:spTree>
    <p:extLst>
      <p:ext uri="{BB962C8B-B14F-4D97-AF65-F5344CB8AC3E}">
        <p14:creationId xmlns:p14="http://schemas.microsoft.com/office/powerpoint/2010/main" val="15643017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9003" y="1513990"/>
            <a:ext cx="8240178" cy="4206617"/>
          </a:xfrm>
          <a:prstGeom prst="rect">
            <a:avLst/>
          </a:prstGeom>
        </p:spPr>
      </p:pic>
      <p:sp>
        <p:nvSpPr>
          <p:cNvPr id="15" name="正方形/長方形 14"/>
          <p:cNvSpPr/>
          <p:nvPr/>
        </p:nvSpPr>
        <p:spPr>
          <a:xfrm>
            <a:off x="1053371" y="682993"/>
            <a:ext cx="10180686" cy="830997"/>
          </a:xfrm>
          <a:prstGeom prst="rect">
            <a:avLst/>
          </a:prstGeom>
        </p:spPr>
        <p:txBody>
          <a:bodyPr wrap="square">
            <a:spAutoFit/>
          </a:bodyPr>
          <a:lstStyle/>
          <a:p>
            <a:pPr>
              <a:spcAft>
                <a:spcPts val="0"/>
              </a:spcAft>
            </a:pPr>
            <a:r>
              <a:rPr lang="ja-JP" altLang="ja-JP" sz="1600" kern="100" dirty="0">
                <a:latin typeface="Meiryo UI" panose="020B0604030504040204" pitchFamily="50" charset="-128"/>
                <a:ea typeface="Meiryo UI" panose="020B0604030504040204" pitchFamily="50" charset="-128"/>
                <a:cs typeface="Courier New" panose="02070309020205020404" pitchFamily="49" charset="0"/>
              </a:rPr>
              <a:t>神経可塑性訓練</a:t>
            </a:r>
            <a:r>
              <a:rPr lang="en-US" altLang="ja-JP" sz="1600" kern="100" dirty="0">
                <a:latin typeface="Meiryo UI" panose="020B0604030504040204" pitchFamily="50" charset="-128"/>
                <a:ea typeface="Meiryo UI" panose="020B0604030504040204" pitchFamily="50" charset="-128"/>
                <a:cs typeface="Courier New" panose="02070309020205020404" pitchFamily="49" charset="0"/>
              </a:rPr>
              <a:t>(</a:t>
            </a:r>
            <a:r>
              <a:rPr lang="en-US" altLang="ja-JP" sz="1600" kern="100" dirty="0" err="1">
                <a:latin typeface="Meiryo UI" panose="020B0604030504040204" pitchFamily="50" charset="-128"/>
                <a:ea typeface="Meiryo UI" panose="020B0604030504040204" pitchFamily="50" charset="-128"/>
                <a:cs typeface="Courier New" panose="02070309020205020404" pitchFamily="49" charset="0"/>
              </a:rPr>
              <a:t>TNT:Targeted</a:t>
            </a:r>
            <a:r>
              <a:rPr lang="en-US" altLang="ja-JP" sz="1600" kern="100" dirty="0">
                <a:latin typeface="Meiryo UI" panose="020B0604030504040204" pitchFamily="50" charset="-128"/>
                <a:ea typeface="Meiryo UI" panose="020B0604030504040204" pitchFamily="50" charset="-128"/>
                <a:cs typeface="Courier New" panose="02070309020205020404" pitchFamily="49" charset="0"/>
              </a:rPr>
              <a:t> Neuroplasticity Training)</a:t>
            </a:r>
            <a:r>
              <a:rPr lang="ja-JP" altLang="ja-JP" sz="1600" kern="100" dirty="0">
                <a:latin typeface="Meiryo UI" panose="020B0604030504040204" pitchFamily="50" charset="-128"/>
                <a:ea typeface="Meiryo UI" panose="020B0604030504040204" pitchFamily="50" charset="-128"/>
                <a:cs typeface="Courier New" panose="02070309020205020404" pitchFamily="49" charset="0"/>
              </a:rPr>
              <a:t>は、</a:t>
            </a:r>
            <a:r>
              <a:rPr lang="ja-JP" altLang="ja-JP" sz="1600" b="1" u="sng" kern="100" dirty="0">
                <a:latin typeface="Meiryo UI" panose="020B0604030504040204" pitchFamily="50" charset="-128"/>
                <a:ea typeface="Meiryo UI" panose="020B0604030504040204" pitchFamily="50" charset="-128"/>
                <a:cs typeface="Courier New" panose="02070309020205020404" pitchFamily="49" charset="0"/>
              </a:rPr>
              <a:t>脳の中で神経細胞の接続を次々に促進し、強めうる末梢神経の正確な活性化を通して、特定の種類の学習、すなわち、認識スキルの訓練のペース</a:t>
            </a:r>
            <a:r>
              <a:rPr lang="en-US" altLang="ja-JP" sz="1600" b="1" u="sng" kern="100" dirty="0">
                <a:latin typeface="Meiryo UI" panose="020B0604030504040204" pitchFamily="50" charset="-128"/>
                <a:ea typeface="Meiryo UI" panose="020B0604030504040204" pitchFamily="50" charset="-128"/>
                <a:cs typeface="Courier New" panose="02070309020205020404" pitchFamily="49" charset="0"/>
              </a:rPr>
              <a:t>(</a:t>
            </a:r>
            <a:r>
              <a:rPr lang="ja-JP" altLang="ja-JP" sz="1600" b="1" u="sng" kern="100" dirty="0">
                <a:latin typeface="Meiryo UI" panose="020B0604030504040204" pitchFamily="50" charset="-128"/>
                <a:ea typeface="Meiryo UI" panose="020B0604030504040204" pitchFamily="50" charset="-128"/>
                <a:cs typeface="Courier New" panose="02070309020205020404" pitchFamily="49" charset="0"/>
              </a:rPr>
              <a:t>速度</a:t>
            </a:r>
            <a:r>
              <a:rPr lang="en-US" altLang="ja-JP" sz="1600" b="1" u="sng" kern="100" dirty="0">
                <a:latin typeface="Meiryo UI" panose="020B0604030504040204" pitchFamily="50" charset="-128"/>
                <a:ea typeface="Meiryo UI" panose="020B0604030504040204" pitchFamily="50" charset="-128"/>
                <a:cs typeface="Courier New" panose="02070309020205020404" pitchFamily="49" charset="0"/>
              </a:rPr>
              <a:t>)</a:t>
            </a:r>
            <a:r>
              <a:rPr lang="ja-JP" altLang="ja-JP" sz="1600" b="1" u="sng" kern="100" dirty="0">
                <a:latin typeface="Meiryo UI" panose="020B0604030504040204" pitchFamily="50" charset="-128"/>
                <a:ea typeface="Meiryo UI" panose="020B0604030504040204" pitchFamily="50" charset="-128"/>
                <a:cs typeface="Courier New" panose="02070309020205020404" pitchFamily="49" charset="0"/>
              </a:rPr>
              <a:t>と有効性を前進させる</a:t>
            </a:r>
            <a:r>
              <a:rPr lang="ja-JP" altLang="ja-JP" sz="1600" kern="100" dirty="0">
                <a:latin typeface="Meiryo UI" panose="020B0604030504040204" pitchFamily="50" charset="-128"/>
                <a:ea typeface="Meiryo UI" panose="020B0604030504040204" pitchFamily="50" charset="-128"/>
                <a:cs typeface="Courier New" panose="02070309020205020404" pitchFamily="49" charset="0"/>
              </a:rPr>
              <a:t>ことを探し求めている。</a:t>
            </a:r>
            <a:endParaRPr lang="ja-JP" altLang="ja-JP" sz="1600" kern="100" dirty="0">
              <a:effectLst/>
              <a:latin typeface="Meiryo UI" panose="020B0604030504040204" pitchFamily="50" charset="-128"/>
              <a:ea typeface="Meiryo UI" panose="020B0604030504040204" pitchFamily="50" charset="-128"/>
              <a:cs typeface="Courier New" panose="02070309020205020404" pitchFamily="49" charset="0"/>
            </a:endParaRPr>
          </a:p>
        </p:txBody>
      </p:sp>
      <p:sp>
        <p:nvSpPr>
          <p:cNvPr id="16" name="正方形/長方形 15"/>
          <p:cNvSpPr/>
          <p:nvPr/>
        </p:nvSpPr>
        <p:spPr>
          <a:xfrm>
            <a:off x="645438" y="5873589"/>
            <a:ext cx="10996551" cy="830997"/>
          </a:xfrm>
          <a:prstGeom prst="rect">
            <a:avLst/>
          </a:prstGeom>
        </p:spPr>
        <p:txBody>
          <a:bodyPr wrap="square">
            <a:spAutoFit/>
          </a:bodyPr>
          <a:lstStyle/>
          <a:p>
            <a:pPr>
              <a:spcAft>
                <a:spcPts val="0"/>
              </a:spcAft>
            </a:pPr>
            <a:r>
              <a:rPr lang="en-US" altLang="ja-JP" sz="1600" kern="100" dirty="0">
                <a:latin typeface="Meiryo UI" panose="020B0604030504040204" pitchFamily="50" charset="-128"/>
                <a:ea typeface="Meiryo UI" panose="020B0604030504040204" pitchFamily="50" charset="-128"/>
                <a:cs typeface="Courier New" panose="02070309020205020404" pitchFamily="49" charset="0"/>
              </a:rPr>
              <a:t>TNT</a:t>
            </a:r>
            <a:r>
              <a:rPr lang="ja-JP" altLang="ja-JP" sz="1600" kern="100" dirty="0">
                <a:latin typeface="Meiryo UI" panose="020B0604030504040204" pitchFamily="50" charset="-128"/>
                <a:ea typeface="Meiryo UI" panose="020B0604030504040204" pitchFamily="50" charset="-128"/>
                <a:cs typeface="Courier New" panose="02070309020205020404" pitchFamily="49" charset="0"/>
              </a:rPr>
              <a:t>は、結果を改善しながら、国防総省の広範な訓練の養生法のコストと期間を削減する目標</a:t>
            </a:r>
            <a:r>
              <a:rPr lang="ja-JP" altLang="en-US" sz="1600" kern="100" dirty="0">
                <a:latin typeface="Meiryo UI" panose="020B0604030504040204" pitchFamily="50" charset="-128"/>
                <a:ea typeface="Meiryo UI" panose="020B0604030504040204" pitchFamily="50" charset="-128"/>
                <a:cs typeface="Courier New" panose="02070309020205020404" pitchFamily="49" charset="0"/>
              </a:rPr>
              <a:t>であり、</a:t>
            </a:r>
            <a:r>
              <a:rPr lang="ja-JP" altLang="ja-JP" sz="1600" kern="100" dirty="0">
                <a:latin typeface="Meiryo UI" panose="020B0604030504040204" pitchFamily="50" charset="-128"/>
                <a:ea typeface="Meiryo UI" panose="020B0604030504040204" pitchFamily="50" charset="-128"/>
                <a:cs typeface="Courier New" panose="02070309020205020404" pitchFamily="49" charset="0"/>
              </a:rPr>
              <a:t>広範囲の認識スキルの学習を強めるための、プラットフォーム技術の開発を追求する。もし、</a:t>
            </a:r>
            <a:r>
              <a:rPr lang="en-US" altLang="ja-JP" sz="1600" b="1" u="sng" kern="100" dirty="0">
                <a:latin typeface="Meiryo UI" panose="020B0604030504040204" pitchFamily="50" charset="-128"/>
                <a:ea typeface="Meiryo UI" panose="020B0604030504040204" pitchFamily="50" charset="-128"/>
                <a:cs typeface="Courier New" panose="02070309020205020404" pitchFamily="49" charset="0"/>
              </a:rPr>
              <a:t>TNT</a:t>
            </a:r>
            <a:r>
              <a:rPr lang="ja-JP" altLang="en-US" sz="1600" b="1" u="sng" kern="100" dirty="0">
                <a:latin typeface="Meiryo UI" panose="020B0604030504040204" pitchFamily="50" charset="-128"/>
                <a:ea typeface="Meiryo UI" panose="020B0604030504040204" pitchFamily="50" charset="-128"/>
                <a:cs typeface="Courier New" panose="02070309020205020404" pitchFamily="49" charset="0"/>
              </a:rPr>
              <a:t>が成功するならば</a:t>
            </a:r>
            <a:r>
              <a:rPr lang="ja-JP" altLang="ja-JP" sz="1600" b="1" u="sng" kern="100" dirty="0">
                <a:latin typeface="Meiryo UI" panose="020B0604030504040204" pitchFamily="50" charset="-128"/>
                <a:ea typeface="Meiryo UI" panose="020B0604030504040204" pitchFamily="50" charset="-128"/>
                <a:cs typeface="Courier New" panose="02070309020205020404" pitchFamily="49" charset="0"/>
              </a:rPr>
              <a:t>、外国語の専門家、諜報分析</a:t>
            </a:r>
            <a:r>
              <a:rPr lang="ja-JP" altLang="en-US" sz="1600" b="1" u="sng" kern="100" dirty="0">
                <a:latin typeface="Meiryo UI" panose="020B0604030504040204" pitchFamily="50" charset="-128"/>
                <a:ea typeface="Meiryo UI" panose="020B0604030504040204" pitchFamily="50" charset="-128"/>
                <a:cs typeface="Courier New" panose="02070309020205020404" pitchFamily="49" charset="0"/>
              </a:rPr>
              <a:t>官</a:t>
            </a:r>
            <a:r>
              <a:rPr lang="ja-JP" altLang="ja-JP" sz="1600" b="1" u="sng" kern="100" dirty="0">
                <a:latin typeface="Meiryo UI" panose="020B0604030504040204" pitchFamily="50" charset="-128"/>
                <a:ea typeface="Meiryo UI" panose="020B0604030504040204" pitchFamily="50" charset="-128"/>
                <a:cs typeface="Courier New" panose="02070309020205020404" pitchFamily="49" charset="0"/>
              </a:rPr>
              <a:t>、暗号解読</a:t>
            </a:r>
            <a:r>
              <a:rPr lang="ja-JP" altLang="en-US" sz="1600" b="1" u="sng" kern="100" dirty="0">
                <a:latin typeface="Meiryo UI" panose="020B0604030504040204" pitchFamily="50" charset="-128"/>
                <a:ea typeface="Meiryo UI" panose="020B0604030504040204" pitchFamily="50" charset="-128"/>
                <a:cs typeface="Courier New" panose="02070309020205020404" pitchFamily="49" charset="0"/>
              </a:rPr>
              <a:t>官</a:t>
            </a:r>
            <a:r>
              <a:rPr lang="ja-JP" altLang="ja-JP" sz="1600" b="1" u="sng" kern="100" dirty="0">
                <a:latin typeface="Meiryo UI" panose="020B0604030504040204" pitchFamily="50" charset="-128"/>
                <a:ea typeface="Meiryo UI" panose="020B0604030504040204" pitchFamily="50" charset="-128"/>
                <a:cs typeface="Courier New" panose="02070309020205020404" pitchFamily="49" charset="0"/>
              </a:rPr>
              <a:t>等を訓練するために必要な学習を加速化し、その時間を削減しうる</a:t>
            </a:r>
            <a:r>
              <a:rPr lang="ja-JP" altLang="ja-JP" sz="1600" kern="100" dirty="0">
                <a:latin typeface="Meiryo UI" panose="020B0604030504040204" pitchFamily="50" charset="-128"/>
                <a:ea typeface="Meiryo UI" panose="020B0604030504040204" pitchFamily="50" charset="-128"/>
                <a:cs typeface="Courier New" panose="02070309020205020404" pitchFamily="49" charset="0"/>
              </a:rPr>
              <a:t>だろう。</a:t>
            </a:r>
          </a:p>
        </p:txBody>
      </p:sp>
    </p:spTree>
    <p:extLst>
      <p:ext uri="{BB962C8B-B14F-4D97-AF65-F5344CB8AC3E}">
        <p14:creationId xmlns:p14="http://schemas.microsoft.com/office/powerpoint/2010/main" val="24610698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bwMode="auto">
          <a:xfrm>
            <a:off x="9401175" y="6281738"/>
            <a:ext cx="801687" cy="242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MS PGothic" panose="020B0600070205080204" pitchFamily="50" charset="-128"/>
              </a:defRPr>
            </a:lvl1pPr>
            <a:lvl2pPr marL="742950" indent="-285750">
              <a:defRPr kumimoji="1">
                <a:solidFill>
                  <a:schemeClr val="tx1"/>
                </a:solidFill>
                <a:latin typeface="Calibri" panose="020F0502020204030204" pitchFamily="34" charset="0"/>
                <a:ea typeface="MS PGothic" panose="020B0600070205080204" pitchFamily="50" charset="-128"/>
              </a:defRPr>
            </a:lvl2pPr>
            <a:lvl3pPr marL="1143000" indent="-228600">
              <a:defRPr kumimoji="1">
                <a:solidFill>
                  <a:schemeClr val="tx1"/>
                </a:solidFill>
                <a:latin typeface="Calibri" panose="020F0502020204030204" pitchFamily="34" charset="0"/>
                <a:ea typeface="MS PGothic" panose="020B0600070205080204" pitchFamily="50" charset="-128"/>
              </a:defRPr>
            </a:lvl3pPr>
            <a:lvl4pPr marL="1600200" indent="-228600">
              <a:defRPr kumimoji="1">
                <a:solidFill>
                  <a:schemeClr val="tx1"/>
                </a:solidFill>
                <a:latin typeface="Calibri" panose="020F0502020204030204" pitchFamily="34" charset="0"/>
                <a:ea typeface="MS PGothic" panose="020B0600070205080204" pitchFamily="50" charset="-128"/>
              </a:defRPr>
            </a:lvl4pPr>
            <a:lvl5pPr marL="2057400" indent="-228600">
              <a:defRPr kumimoji="1">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9pPr>
          </a:lstStyle>
          <a:p>
            <a:r>
              <a:rPr lang="sv-SE" altLang="ja-JP" sz="1400">
                <a:solidFill>
                  <a:schemeClr val="tx2"/>
                </a:solidFill>
              </a:rPr>
              <a:t>p. </a:t>
            </a:r>
            <a:fld id="{D1EFE0FA-E91C-4E82-9BDC-6E862368EB60}" type="slidenum">
              <a:rPr lang="sv-SE" altLang="ja-JP" sz="1400">
                <a:solidFill>
                  <a:schemeClr val="tx2"/>
                </a:solidFill>
              </a:rPr>
              <a:pPr/>
              <a:t>102</a:t>
            </a:fld>
            <a:endParaRPr lang="sv-SE" altLang="ja-JP" sz="1400">
              <a:solidFill>
                <a:schemeClr val="tx2"/>
              </a:solidFill>
            </a:endParaRPr>
          </a:p>
        </p:txBody>
      </p:sp>
      <p:sp>
        <p:nvSpPr>
          <p:cNvPr id="6" name="TextBox 11268"/>
          <p:cNvSpPr txBox="1">
            <a:spLocks noChangeArrowheads="1"/>
          </p:cNvSpPr>
          <p:nvPr/>
        </p:nvSpPr>
        <p:spPr bwMode="auto">
          <a:xfrm>
            <a:off x="1695450" y="3573463"/>
            <a:ext cx="68421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MS PGothic" panose="020B0600070205080204" pitchFamily="50" charset="-128"/>
              </a:defRPr>
            </a:lvl1pPr>
            <a:lvl2pPr marL="742950" indent="-285750">
              <a:defRPr kumimoji="1">
                <a:solidFill>
                  <a:schemeClr val="tx1"/>
                </a:solidFill>
                <a:latin typeface="Calibri" panose="020F0502020204030204" pitchFamily="34" charset="0"/>
                <a:ea typeface="MS PGothic" panose="020B0600070205080204" pitchFamily="50" charset="-128"/>
              </a:defRPr>
            </a:lvl2pPr>
            <a:lvl3pPr marL="1143000" indent="-228600">
              <a:defRPr kumimoji="1">
                <a:solidFill>
                  <a:schemeClr val="tx1"/>
                </a:solidFill>
                <a:latin typeface="Calibri" panose="020F0502020204030204" pitchFamily="34" charset="0"/>
                <a:ea typeface="MS PGothic" panose="020B0600070205080204" pitchFamily="50" charset="-128"/>
              </a:defRPr>
            </a:lvl3pPr>
            <a:lvl4pPr marL="1600200" indent="-228600">
              <a:defRPr kumimoji="1">
                <a:solidFill>
                  <a:schemeClr val="tx1"/>
                </a:solidFill>
                <a:latin typeface="Calibri" panose="020F0502020204030204" pitchFamily="34" charset="0"/>
                <a:ea typeface="MS PGothic" panose="020B0600070205080204" pitchFamily="50" charset="-128"/>
              </a:defRPr>
            </a:lvl4pPr>
            <a:lvl5pPr marL="2057400" indent="-228600">
              <a:defRPr kumimoji="1">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9pPr>
          </a:lstStyle>
          <a:p>
            <a:pPr eaLnBrk="1" hangingPunct="1"/>
            <a:r>
              <a:rPr lang="en-US" altLang="ja-JP" sz="1600" dirty="0"/>
              <a:t>Human </a:t>
            </a:r>
            <a:r>
              <a:rPr lang="en-US" altLang="ja-JP" sz="1600" dirty="0" err="1"/>
              <a:t>connectome</a:t>
            </a:r>
            <a:r>
              <a:rPr lang="en-US" altLang="ja-JP" sz="1600" dirty="0"/>
              <a:t> </a:t>
            </a:r>
          </a:p>
          <a:p>
            <a:pPr eaLnBrk="1" hangingPunct="1"/>
            <a:r>
              <a:rPr lang="en-US" altLang="ja-JP" sz="1400" dirty="0">
                <a:hlinkClick r:id="rId2"/>
              </a:rPr>
              <a:t>http://outlook.wustl.edu/2013/jun/human-connectome-project</a:t>
            </a:r>
            <a:r>
              <a:rPr lang="en-US" altLang="ja-JP" sz="1400" dirty="0"/>
              <a:t> </a:t>
            </a:r>
          </a:p>
        </p:txBody>
      </p:sp>
      <p:pic>
        <p:nvPicPr>
          <p:cNvPr id="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05455" y="4173537"/>
            <a:ext cx="3638145" cy="218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64780" y="884378"/>
            <a:ext cx="3479373" cy="276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75852" y="884379"/>
            <a:ext cx="2048385" cy="276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8"/>
          <p:cNvSpPr>
            <a:spLocks noChangeArrowheads="1"/>
          </p:cNvSpPr>
          <p:nvPr/>
        </p:nvSpPr>
        <p:spPr bwMode="auto">
          <a:xfrm>
            <a:off x="1695450" y="6335713"/>
            <a:ext cx="56149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MS PGothic" panose="020B0600070205080204" pitchFamily="50" charset="-128"/>
              </a:defRPr>
            </a:lvl1pPr>
            <a:lvl2pPr marL="742950" indent="-285750">
              <a:defRPr kumimoji="1">
                <a:solidFill>
                  <a:schemeClr val="tx1"/>
                </a:solidFill>
                <a:latin typeface="Calibri" panose="020F0502020204030204" pitchFamily="34" charset="0"/>
                <a:ea typeface="MS PGothic" panose="020B0600070205080204" pitchFamily="50" charset="-128"/>
              </a:defRPr>
            </a:lvl2pPr>
            <a:lvl3pPr marL="1143000" indent="-228600">
              <a:defRPr kumimoji="1">
                <a:solidFill>
                  <a:schemeClr val="tx1"/>
                </a:solidFill>
                <a:latin typeface="Calibri" panose="020F0502020204030204" pitchFamily="34" charset="0"/>
                <a:ea typeface="MS PGothic" panose="020B0600070205080204" pitchFamily="50" charset="-128"/>
              </a:defRPr>
            </a:lvl3pPr>
            <a:lvl4pPr marL="1600200" indent="-228600">
              <a:defRPr kumimoji="1">
                <a:solidFill>
                  <a:schemeClr val="tx1"/>
                </a:solidFill>
                <a:latin typeface="Calibri" panose="020F0502020204030204" pitchFamily="34" charset="0"/>
                <a:ea typeface="MS PGothic" panose="020B0600070205080204" pitchFamily="50" charset="-128"/>
              </a:defRPr>
            </a:lvl4pPr>
            <a:lvl5pPr marL="2057400" indent="-228600">
              <a:defRPr kumimoji="1">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9pPr>
          </a:lstStyle>
          <a:p>
            <a:pPr eaLnBrk="1" hangingPunct="1"/>
            <a:r>
              <a:rPr lang="en-US" altLang="ja-JP" sz="1400">
                <a:hlinkClick r:id="rId6"/>
              </a:rPr>
              <a:t>http://www.nature.com/scientificamerican/journal/v306/n6/pdf/scientificamerican0612-50.pdf</a:t>
            </a:r>
            <a:r>
              <a:rPr lang="en-US" altLang="ja-JP" sz="1400"/>
              <a:t> The Human Brain Project</a:t>
            </a:r>
          </a:p>
        </p:txBody>
      </p:sp>
      <p:pic>
        <p:nvPicPr>
          <p:cNvPr id="11"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29633" y="528259"/>
            <a:ext cx="2943168" cy="6157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
          <p:cNvSpPr>
            <a:spLocks noChangeArrowheads="1"/>
          </p:cNvSpPr>
          <p:nvPr/>
        </p:nvSpPr>
        <p:spPr bwMode="auto">
          <a:xfrm>
            <a:off x="7149971" y="6635605"/>
            <a:ext cx="49514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MS PGothic" panose="020B0600070205080204" pitchFamily="50" charset="-128"/>
              </a:defRPr>
            </a:lvl1pPr>
            <a:lvl2pPr marL="742950" indent="-285750">
              <a:defRPr kumimoji="1">
                <a:solidFill>
                  <a:schemeClr val="tx1"/>
                </a:solidFill>
                <a:latin typeface="Calibri" panose="020F0502020204030204" pitchFamily="34" charset="0"/>
                <a:ea typeface="MS PGothic" panose="020B0600070205080204" pitchFamily="50" charset="-128"/>
              </a:defRPr>
            </a:lvl2pPr>
            <a:lvl3pPr marL="1143000" indent="-228600">
              <a:defRPr kumimoji="1">
                <a:solidFill>
                  <a:schemeClr val="tx1"/>
                </a:solidFill>
                <a:latin typeface="Calibri" panose="020F0502020204030204" pitchFamily="34" charset="0"/>
                <a:ea typeface="MS PGothic" panose="020B0600070205080204" pitchFamily="50" charset="-128"/>
              </a:defRPr>
            </a:lvl3pPr>
            <a:lvl4pPr marL="1600200" indent="-228600">
              <a:defRPr kumimoji="1">
                <a:solidFill>
                  <a:schemeClr val="tx1"/>
                </a:solidFill>
                <a:latin typeface="Calibri" panose="020F0502020204030204" pitchFamily="34" charset="0"/>
                <a:ea typeface="MS PGothic" panose="020B0600070205080204" pitchFamily="50" charset="-128"/>
              </a:defRPr>
            </a:lvl4pPr>
            <a:lvl5pPr marL="2057400" indent="-228600">
              <a:defRPr kumimoji="1">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9pPr>
          </a:lstStyle>
          <a:p>
            <a:pPr eaLnBrk="1" hangingPunct="1"/>
            <a:r>
              <a:rPr lang="en-US" altLang="ja-JP" sz="1100" dirty="0"/>
              <a:t>Henry </a:t>
            </a:r>
            <a:r>
              <a:rPr lang="en-US" altLang="ja-JP" sz="1100" dirty="0" err="1"/>
              <a:t>Markram</a:t>
            </a:r>
            <a:r>
              <a:rPr lang="en-US" altLang="ja-JP" sz="1100" dirty="0"/>
              <a:t> (2012) The Human Brain Project, S</a:t>
            </a:r>
            <a:r>
              <a:rPr lang="en-US" altLang="ja-JP" sz="1100" i="1" dirty="0"/>
              <a:t>cientific American </a:t>
            </a:r>
            <a:r>
              <a:rPr lang="en-US" altLang="ja-JP" sz="1100" b="1" dirty="0"/>
              <a:t>306</a:t>
            </a:r>
            <a:r>
              <a:rPr lang="en-US" altLang="ja-JP" sz="1100" dirty="0"/>
              <a:t>, 50 – 55  </a:t>
            </a:r>
          </a:p>
        </p:txBody>
      </p:sp>
      <p:sp>
        <p:nvSpPr>
          <p:cNvPr id="13" name="TextBox 2"/>
          <p:cNvSpPr txBox="1">
            <a:spLocks noChangeArrowheads="1"/>
          </p:cNvSpPr>
          <p:nvPr/>
        </p:nvSpPr>
        <p:spPr bwMode="auto">
          <a:xfrm>
            <a:off x="4081519" y="3384837"/>
            <a:ext cx="3025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MS PGothic" panose="020B0600070205080204" pitchFamily="50" charset="-128"/>
              </a:defRPr>
            </a:lvl1pPr>
            <a:lvl2pPr marL="742950" indent="-285750">
              <a:defRPr kumimoji="1">
                <a:solidFill>
                  <a:schemeClr val="tx1"/>
                </a:solidFill>
                <a:latin typeface="Calibri" panose="020F0502020204030204" pitchFamily="34" charset="0"/>
                <a:ea typeface="MS PGothic" panose="020B0600070205080204" pitchFamily="50" charset="-128"/>
              </a:defRPr>
            </a:lvl2pPr>
            <a:lvl3pPr marL="1143000" indent="-228600">
              <a:defRPr kumimoji="1">
                <a:solidFill>
                  <a:schemeClr val="tx1"/>
                </a:solidFill>
                <a:latin typeface="Calibri" panose="020F0502020204030204" pitchFamily="34" charset="0"/>
                <a:ea typeface="MS PGothic" panose="020B0600070205080204" pitchFamily="50" charset="-128"/>
              </a:defRPr>
            </a:lvl3pPr>
            <a:lvl4pPr marL="1600200" indent="-228600">
              <a:defRPr kumimoji="1">
                <a:solidFill>
                  <a:schemeClr val="tx1"/>
                </a:solidFill>
                <a:latin typeface="Calibri" panose="020F0502020204030204" pitchFamily="34" charset="0"/>
                <a:ea typeface="MS PGothic" panose="020B0600070205080204" pitchFamily="50" charset="-128"/>
              </a:defRPr>
            </a:lvl4pPr>
            <a:lvl5pPr marL="2057400" indent="-228600">
              <a:defRPr kumimoji="1">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9pPr>
          </a:lstStyle>
          <a:p>
            <a:pPr eaLnBrk="1" hangingPunct="1"/>
            <a:r>
              <a:rPr lang="en-US" altLang="ja-JP" sz="1400" dirty="0">
                <a:solidFill>
                  <a:schemeClr val="bg1"/>
                </a:solidFill>
                <a:latin typeface="Arial" panose="020B0604020202020204" pitchFamily="34" charset="0"/>
              </a:rPr>
              <a:t>Natural information processing</a:t>
            </a:r>
          </a:p>
        </p:txBody>
      </p:sp>
      <p:sp>
        <p:nvSpPr>
          <p:cNvPr id="3" name="正方形/長方形 2"/>
          <p:cNvSpPr/>
          <p:nvPr/>
        </p:nvSpPr>
        <p:spPr>
          <a:xfrm>
            <a:off x="4445017" y="180434"/>
            <a:ext cx="3239990" cy="369332"/>
          </a:xfrm>
          <a:prstGeom prst="rect">
            <a:avLst/>
          </a:prstGeom>
        </p:spPr>
        <p:txBody>
          <a:bodyPr wrap="none">
            <a:spAutoFit/>
          </a:bodyPr>
          <a:lstStyle/>
          <a:p>
            <a:pPr>
              <a:defRPr/>
            </a:pPr>
            <a:r>
              <a:rPr lang="ja-JP" altLang="en-US" b="1" dirty="0">
                <a:latin typeface="Meiryo UI" panose="020B0604030504040204" pitchFamily="50" charset="-128"/>
                <a:ea typeface="Meiryo UI" panose="020B0604030504040204" pitchFamily="50" charset="-128"/>
              </a:rPr>
              <a:t>脳の透明化技術　</a:t>
            </a:r>
            <a:r>
              <a:rPr lang="en-US" altLang="ja-JP" b="1" dirty="0">
                <a:latin typeface="Meiryo UI" panose="020B0604030504040204" pitchFamily="50" charset="-128"/>
                <a:ea typeface="Meiryo UI" panose="020B0604030504040204" pitchFamily="50" charset="-128"/>
              </a:rPr>
              <a:t>CLARITY</a:t>
            </a:r>
            <a:r>
              <a:rPr lang="ja-JP" altLang="en-US" b="1" dirty="0">
                <a:latin typeface="Meiryo UI" panose="020B0604030504040204" pitchFamily="50" charset="-128"/>
                <a:ea typeface="Meiryo UI" panose="020B0604030504040204" pitchFamily="50" charset="-128"/>
              </a:rPr>
              <a:t>法</a:t>
            </a:r>
          </a:p>
        </p:txBody>
      </p:sp>
    </p:spTree>
    <p:extLst>
      <p:ext uri="{BB962C8B-B14F-4D97-AF65-F5344CB8AC3E}">
        <p14:creationId xmlns:p14="http://schemas.microsoft.com/office/powerpoint/2010/main" val="17355177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87818"/>
            <a:ext cx="6717324" cy="5770182"/>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508" y="599333"/>
            <a:ext cx="4437942" cy="4468548"/>
          </a:xfrm>
          <a:prstGeom prst="rect">
            <a:avLst/>
          </a:prstGeom>
        </p:spPr>
      </p:pic>
      <p:sp>
        <p:nvSpPr>
          <p:cNvPr id="4" name="正方形/長方形 3"/>
          <p:cNvSpPr/>
          <p:nvPr/>
        </p:nvSpPr>
        <p:spPr>
          <a:xfrm>
            <a:off x="6025662" y="5236522"/>
            <a:ext cx="6166337" cy="1384995"/>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脳を利用することで、ゲノム研究においては、現在用いられているコンピューターモデルではない実践型のアプローチを実行できる。</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このことについては、数学的相関法や統計的手法はそれ自体、因果関係を特定するには不十分。実験システム、つまり人間の脳が必要。</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脳の多種多様な細胞と遺伝子の</a:t>
            </a:r>
            <a:r>
              <a:rPr lang="en-US" altLang="ja-JP" sz="1400" dirty="0">
                <a:latin typeface="Meiryo UI" panose="020B0604030504040204" pitchFamily="50" charset="-128"/>
                <a:ea typeface="Meiryo UI" panose="020B0604030504040204" pitchFamily="50" charset="-128"/>
              </a:rPr>
              <a:t>99</a:t>
            </a:r>
            <a:r>
              <a:rPr lang="ja-JP" altLang="en-US" sz="1400" dirty="0">
                <a:latin typeface="Meiryo UI" panose="020B0604030504040204" pitchFamily="50" charset="-128"/>
                <a:ea typeface="Meiryo UI" panose="020B0604030504040204" pitchFamily="50" charset="-128"/>
              </a:rPr>
              <a:t>％を再現。</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この脳には脊髄、シグナル伝達回路、網膜まで備わっている。</a:t>
            </a:r>
          </a:p>
        </p:txBody>
      </p:sp>
      <p:sp>
        <p:nvSpPr>
          <p:cNvPr id="5" name="正方形/長方形 4"/>
          <p:cNvSpPr/>
          <p:nvPr/>
        </p:nvSpPr>
        <p:spPr>
          <a:xfrm>
            <a:off x="3189293" y="4700953"/>
            <a:ext cx="1755609"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シンシナティ小児病院医療センター</a:t>
            </a:r>
          </a:p>
        </p:txBody>
      </p:sp>
      <p:sp>
        <p:nvSpPr>
          <p:cNvPr id="6" name="正方形/長方形 5"/>
          <p:cNvSpPr/>
          <p:nvPr/>
        </p:nvSpPr>
        <p:spPr>
          <a:xfrm>
            <a:off x="4503088" y="3443207"/>
            <a:ext cx="1103187"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クイーンズランド大学</a:t>
            </a:r>
          </a:p>
        </p:txBody>
      </p:sp>
      <p:sp>
        <p:nvSpPr>
          <p:cNvPr id="7" name="正方形/長方形 6"/>
          <p:cNvSpPr/>
          <p:nvPr/>
        </p:nvSpPr>
        <p:spPr>
          <a:xfrm>
            <a:off x="3117948" y="1016743"/>
            <a:ext cx="1915909" cy="230832"/>
          </a:xfrm>
          <a:prstGeom prst="rect">
            <a:avLst/>
          </a:prstGeom>
        </p:spPr>
        <p:txBody>
          <a:bodyPr wrap="none">
            <a:spAutoFit/>
          </a:bodyPr>
          <a:lstStyle/>
          <a:p>
            <a:r>
              <a:rPr lang="zh-CN" altLang="en-US" sz="900" dirty="0">
                <a:latin typeface="Meiryo UI" panose="020B0604030504040204" pitchFamily="50" charset="-128"/>
                <a:ea typeface="Meiryo UI" panose="020B0604030504040204" pitchFamily="50" charset="-128"/>
              </a:rPr>
              <a:t>横浜市立大学大学院医学系研究科</a:t>
            </a:r>
            <a:endParaRPr lang="ja-JP" altLang="en-US" sz="900" dirty="0">
              <a:latin typeface="Meiryo UI" panose="020B0604030504040204" pitchFamily="50" charset="-128"/>
              <a:ea typeface="Meiryo UI" panose="020B0604030504040204" pitchFamily="50" charset="-128"/>
            </a:endParaRPr>
          </a:p>
        </p:txBody>
      </p:sp>
      <p:sp>
        <p:nvSpPr>
          <p:cNvPr id="8" name="正方形/長方形 7"/>
          <p:cNvSpPr/>
          <p:nvPr/>
        </p:nvSpPr>
        <p:spPr>
          <a:xfrm>
            <a:off x="6130560" y="2541219"/>
            <a:ext cx="2723823" cy="584775"/>
          </a:xfrm>
          <a:prstGeom prst="rect">
            <a:avLst/>
          </a:prstGeom>
        </p:spPr>
        <p:txBody>
          <a:bodyPr wrap="none">
            <a:spAutoFit/>
          </a:bodyPr>
          <a:lstStyle/>
          <a:p>
            <a:pPr algn="ctr"/>
            <a:r>
              <a:rPr lang="ja-JP" altLang="en-US" sz="1600" b="1" dirty="0">
                <a:latin typeface="Meiryo UI" panose="020B0604030504040204" pitchFamily="50" charset="-128"/>
                <a:ea typeface="Meiryo UI" panose="020B0604030504040204" pitchFamily="50" charset="-128"/>
              </a:rPr>
              <a:t>臓器に似た立体の生体構造を</a:t>
            </a:r>
            <a:endParaRPr lang="en-US" altLang="ja-JP" sz="1600" b="1" dirty="0">
              <a:latin typeface="Meiryo UI" panose="020B0604030504040204" pitchFamily="50" charset="-128"/>
              <a:ea typeface="Meiryo UI" panose="020B0604030504040204" pitchFamily="50" charset="-128"/>
            </a:endParaRPr>
          </a:p>
          <a:p>
            <a:pPr algn="ctr"/>
            <a:r>
              <a:rPr lang="ja-JP" altLang="en-US" sz="1600" b="1" dirty="0">
                <a:solidFill>
                  <a:srgbClr val="FF0000"/>
                </a:solidFill>
                <a:latin typeface="Meiryo UI" panose="020B0604030504040204" pitchFamily="50" charset="-128"/>
                <a:ea typeface="Meiryo UI" panose="020B0604030504040204" pitchFamily="50" charset="-128"/>
              </a:rPr>
              <a:t>オルガノイド</a:t>
            </a:r>
            <a:r>
              <a:rPr lang="ja-JP" altLang="en-US" sz="1600" b="1" dirty="0">
                <a:latin typeface="Meiryo UI" panose="020B0604030504040204" pitchFamily="50" charset="-128"/>
                <a:ea typeface="Meiryo UI" panose="020B0604030504040204" pitchFamily="50" charset="-128"/>
              </a:rPr>
              <a:t>と言う。</a:t>
            </a:r>
          </a:p>
        </p:txBody>
      </p:sp>
      <p:sp>
        <p:nvSpPr>
          <p:cNvPr id="9" name="正方形/長方形 8"/>
          <p:cNvSpPr/>
          <p:nvPr/>
        </p:nvSpPr>
        <p:spPr>
          <a:xfrm>
            <a:off x="1729571" y="1148811"/>
            <a:ext cx="1223412" cy="230832"/>
          </a:xfrm>
          <a:prstGeom prst="rect">
            <a:avLst/>
          </a:prstGeom>
        </p:spPr>
        <p:txBody>
          <a:bodyPr wrap="none">
            <a:spAutoFit/>
          </a:bodyPr>
          <a:lstStyle/>
          <a:p>
            <a:r>
              <a:rPr lang="zh-CN" altLang="en-US" sz="900" dirty="0">
                <a:latin typeface="Meiryo UI" panose="020B0604030504040204" pitchFamily="50" charset="-128"/>
                <a:ea typeface="Meiryo UI" panose="020B0604030504040204" pitchFamily="50" charset="-128"/>
              </a:rPr>
              <a:t>分子生物工学研究所</a:t>
            </a:r>
            <a:endParaRPr lang="ja-JP" altLang="en-US" sz="900" dirty="0">
              <a:latin typeface="Meiryo UI" panose="020B0604030504040204" pitchFamily="50" charset="-128"/>
              <a:ea typeface="Meiryo UI" panose="020B0604030504040204" pitchFamily="50" charset="-128"/>
            </a:endParaRPr>
          </a:p>
        </p:txBody>
      </p:sp>
      <p:sp>
        <p:nvSpPr>
          <p:cNvPr id="10" name="正方形/長方形 9"/>
          <p:cNvSpPr/>
          <p:nvPr/>
        </p:nvSpPr>
        <p:spPr>
          <a:xfrm>
            <a:off x="4418024" y="205029"/>
            <a:ext cx="3350597" cy="369332"/>
          </a:xfrm>
          <a:prstGeom prst="rect">
            <a:avLst/>
          </a:prstGeom>
        </p:spPr>
        <p:txBody>
          <a:bodyPr wrap="none">
            <a:spAutoFit/>
          </a:bodyPr>
          <a:lstStyle/>
          <a:p>
            <a:pPr>
              <a:defRPr/>
            </a:pPr>
            <a:r>
              <a:rPr lang="ja-JP" altLang="en-US" b="1" dirty="0">
                <a:latin typeface="Meiryo UI" panose="020B0604030504040204" pitchFamily="50" charset="-128"/>
                <a:ea typeface="Meiryo UI" panose="020B0604030504040204" pitchFamily="50" charset="-128"/>
              </a:rPr>
              <a:t>脳オルガノイド（原形質類器官）</a:t>
            </a:r>
          </a:p>
        </p:txBody>
      </p:sp>
    </p:spTree>
    <p:extLst>
      <p:ext uri="{BB962C8B-B14F-4D97-AF65-F5344CB8AC3E}">
        <p14:creationId xmlns:p14="http://schemas.microsoft.com/office/powerpoint/2010/main" val="39712461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11511804" y="6469391"/>
            <a:ext cx="688736" cy="365125"/>
          </a:xfrm>
        </p:spPr>
        <p:txBody>
          <a:bodyPr/>
          <a:lstStyle/>
          <a:p>
            <a:fld id="{E0111AC5-7BD5-411B-8205-861CC0B8AE82}" type="slidenum">
              <a:rPr kumimoji="1" lang="ja-JP" altLang="en-US" smtClean="0"/>
              <a:t>104</a:t>
            </a:fld>
            <a:endParaRPr kumimoji="1" lang="ja-JP" altLang="en-US" dirty="0"/>
          </a:p>
        </p:txBody>
      </p:sp>
      <p:pic>
        <p:nvPicPr>
          <p:cNvPr id="17" name="Picture 2" descr="https://techcrunchjp.files.wordpress.com/2016/03/f3-large.jpg?w=7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7747" y="4129087"/>
            <a:ext cx="7718425"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descr="bugbot illo1">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2176" y="629209"/>
            <a:ext cx="4083996" cy="303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正方形/長方形 2"/>
          <p:cNvSpPr>
            <a:spLocks noChangeArrowheads="1"/>
          </p:cNvSpPr>
          <p:nvPr/>
        </p:nvSpPr>
        <p:spPr bwMode="auto">
          <a:xfrm>
            <a:off x="4260405" y="1239153"/>
            <a:ext cx="351641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MS PGothic"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MS PGothic"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MS PGothic"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9pPr>
          </a:lstStyle>
          <a:p>
            <a:pPr>
              <a:spcBef>
                <a:spcPct val="0"/>
              </a:spcBef>
              <a:buFontTx/>
              <a:buNone/>
            </a:pPr>
            <a:r>
              <a:rPr lang="ja-JP" altLang="en-US" sz="1600" dirty="0">
                <a:latin typeface="Meiryo UI" panose="020B0604030504040204" pitchFamily="50" charset="-128"/>
                <a:ea typeface="Meiryo UI" panose="020B0604030504040204" pitchFamily="50" charset="-128"/>
              </a:rPr>
              <a:t>足の筋肉をプリセットされたリズムで刺激するプロセスは大きな成功を収めた。</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ja-JP" altLang="en-US" sz="1600" dirty="0">
                <a:latin typeface="Meiryo UI" panose="020B0604030504040204" pitchFamily="50" charset="-128"/>
                <a:ea typeface="Meiryo UI" panose="020B0604030504040204" pitchFamily="50" charset="-128"/>
              </a:rPr>
              <a:t>この実験結果は、昆虫の行動および解剖学分野の既知知識を発展させると共に、この技法が「昆虫・コンピュータのハイブリッドロボット」を創造する可能性を示している。</a:t>
            </a:r>
          </a:p>
        </p:txBody>
      </p:sp>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266" y="1082992"/>
            <a:ext cx="3840480" cy="5455920"/>
          </a:xfrm>
          <a:prstGeom prst="rect">
            <a:avLst/>
          </a:prstGeom>
        </p:spPr>
      </p:pic>
      <p:sp>
        <p:nvSpPr>
          <p:cNvPr id="9" name="テキスト ボックス 8"/>
          <p:cNvSpPr txBox="1"/>
          <p:nvPr/>
        </p:nvSpPr>
        <p:spPr>
          <a:xfrm>
            <a:off x="407931" y="1239153"/>
            <a:ext cx="3430799" cy="369332"/>
          </a:xfrm>
          <a:prstGeom prst="rect">
            <a:avLst/>
          </a:prstGeom>
          <a:noFill/>
        </p:spPr>
        <p:txBody>
          <a:bodyPr wrap="square" rtlCol="0">
            <a:spAutoFit/>
          </a:bodyPr>
          <a:lstStyle/>
          <a:p>
            <a:r>
              <a:rPr kumimoji="1" lang="ja-JP" altLang="en-US" dirty="0">
                <a:solidFill>
                  <a:schemeClr val="bg1"/>
                </a:solidFill>
              </a:rPr>
              <a:t>脳オルガノイドと生物の融合？</a:t>
            </a:r>
          </a:p>
        </p:txBody>
      </p:sp>
      <p:sp>
        <p:nvSpPr>
          <p:cNvPr id="3" name="正方形/長方形 2"/>
          <p:cNvSpPr/>
          <p:nvPr/>
        </p:nvSpPr>
        <p:spPr>
          <a:xfrm>
            <a:off x="3993316" y="6364165"/>
            <a:ext cx="8212422" cy="2308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http://jp.techcrunch.com/2016/03/31/20160330scientists-create-living-insect-computer-hybrid-with-user-adjustable-speed-and-gait/</a:t>
            </a:r>
            <a:endParaRPr lang="ja-JP" altLang="en-US" sz="900" dirty="0">
              <a:latin typeface="Meiryo UI" panose="020B0604030504040204" pitchFamily="50" charset="-128"/>
              <a:ea typeface="Meiryo UI" panose="020B0604030504040204" pitchFamily="50" charset="-128"/>
            </a:endParaRPr>
          </a:p>
        </p:txBody>
      </p:sp>
      <p:sp>
        <p:nvSpPr>
          <p:cNvPr id="14" name="正方形/長方形 13"/>
          <p:cNvSpPr/>
          <p:nvPr/>
        </p:nvSpPr>
        <p:spPr>
          <a:xfrm>
            <a:off x="3951746" y="3679715"/>
            <a:ext cx="8212422" cy="2308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http://jp.techcrunch.com/2016/03/31/20160330scientists-create-living-insect-computer-hybrid-with-user-adjustable-speed-and-gait/</a:t>
            </a:r>
            <a:endParaRPr lang="ja-JP" altLang="en-US" sz="900" dirty="0">
              <a:latin typeface="Meiryo UI" panose="020B0604030504040204" pitchFamily="50" charset="-128"/>
              <a:ea typeface="Meiryo UI" panose="020B0604030504040204" pitchFamily="50" charset="-128"/>
            </a:endParaRPr>
          </a:p>
        </p:txBody>
      </p:sp>
      <p:sp>
        <p:nvSpPr>
          <p:cNvPr id="4" name="正方形/長方形 3"/>
          <p:cNvSpPr/>
          <p:nvPr/>
        </p:nvSpPr>
        <p:spPr>
          <a:xfrm>
            <a:off x="106068" y="6028456"/>
            <a:ext cx="3845678" cy="507831"/>
          </a:xfrm>
          <a:prstGeom prst="rect">
            <a:avLst/>
          </a:prstGeom>
        </p:spPr>
        <p:txBody>
          <a:bodyPr wrap="square">
            <a:spAutoFit/>
          </a:bodyPr>
          <a:lstStyle/>
          <a:p>
            <a:r>
              <a:rPr lang="ja-JP" altLang="en-US" sz="900" dirty="0">
                <a:solidFill>
                  <a:schemeClr val="bg1"/>
                </a:solidFill>
                <a:latin typeface="Meiryo UI" panose="020B0604030504040204" pitchFamily="50" charset="-128"/>
                <a:ea typeface="Meiryo UI" panose="020B0604030504040204" pitchFamily="50" charset="-128"/>
              </a:rPr>
              <a:t>（出典）日本経済新聞　</a:t>
            </a:r>
            <a:r>
              <a:rPr lang="en-US" altLang="ja-JP" sz="900" dirty="0">
                <a:solidFill>
                  <a:schemeClr val="bg1"/>
                </a:solidFill>
                <a:latin typeface="Meiryo UI" panose="020B0604030504040204" pitchFamily="50" charset="-128"/>
                <a:ea typeface="Meiryo UI" panose="020B0604030504040204" pitchFamily="50" charset="-128"/>
              </a:rPr>
              <a:t>http://www.nikkei.com/news/image-article/?R_FLG=0&amp;ad=DSXMZO1172294016012017000001&amp;dc=1&amp;ng=DGXMZO11724910W7A110C1000000&amp;z=20170128</a:t>
            </a:r>
            <a:endParaRPr lang="ja-JP" altLang="en-US" sz="900" dirty="0">
              <a:solidFill>
                <a:schemeClr val="bg1"/>
              </a:solidFill>
              <a:latin typeface="Meiryo UI" panose="020B0604030504040204" pitchFamily="50" charset="-128"/>
              <a:ea typeface="Meiryo UI" panose="020B0604030504040204" pitchFamily="50" charset="-128"/>
            </a:endParaRPr>
          </a:p>
        </p:txBody>
      </p:sp>
      <p:sp>
        <p:nvSpPr>
          <p:cNvPr id="6" name="涙形 5"/>
          <p:cNvSpPr/>
          <p:nvPr/>
        </p:nvSpPr>
        <p:spPr>
          <a:xfrm>
            <a:off x="71778" y="46279"/>
            <a:ext cx="857250" cy="800100"/>
          </a:xfrm>
          <a:prstGeom prst="teardrop">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solidFill>
                  <a:schemeClr val="accent2">
                    <a:lumMod val="20000"/>
                    <a:lumOff val="80000"/>
                  </a:schemeClr>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脳</a:t>
            </a:r>
          </a:p>
        </p:txBody>
      </p:sp>
    </p:spTree>
    <p:extLst>
      <p:ext uri="{BB962C8B-B14F-4D97-AF65-F5344CB8AC3E}">
        <p14:creationId xmlns:p14="http://schemas.microsoft.com/office/powerpoint/2010/main" val="14849608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913860" y="334039"/>
            <a:ext cx="8229600" cy="56197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2400" dirty="0">
                <a:latin typeface="Meiryo UI" panose="020B0604030504040204" pitchFamily="50" charset="-128"/>
                <a:ea typeface="Meiryo UI" panose="020B0604030504040204" pitchFamily="50" charset="-128"/>
              </a:rPr>
              <a:t>プラナリアと再生医療</a:t>
            </a:r>
            <a:br>
              <a:rPr lang="en-US" altLang="ja-JP" sz="2400"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（プラナリア：扁形動物門ウズムシ綱ウズムシ目ウズムシ亜目）</a:t>
            </a:r>
            <a:endParaRPr lang="en-US" altLang="ja-JP" sz="2000" dirty="0">
              <a:latin typeface="Meiryo UI" panose="020B0604030504040204" pitchFamily="50" charset="-128"/>
              <a:ea typeface="Meiryo UI" panose="020B0604030504040204" pitchFamily="50" charset="-128"/>
            </a:endParaRPr>
          </a:p>
        </p:txBody>
      </p:sp>
      <p:sp>
        <p:nvSpPr>
          <p:cNvPr id="3" name="正方形/長方形 4"/>
          <p:cNvSpPr>
            <a:spLocks noChangeArrowheads="1"/>
          </p:cNvSpPr>
          <p:nvPr/>
        </p:nvSpPr>
        <p:spPr bwMode="auto">
          <a:xfrm>
            <a:off x="1851948" y="1064289"/>
            <a:ext cx="8497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2000" dirty="0">
                <a:latin typeface="Meiryo UI" panose="020B0604030504040204" pitchFamily="50" charset="-128"/>
                <a:ea typeface="Meiryo UI" panose="020B0604030504040204" pitchFamily="50" charset="-128"/>
              </a:rPr>
              <a:t>プラナリアの研究から、再生医療への適用が実現するかも知れない。</a:t>
            </a:r>
          </a:p>
        </p:txBody>
      </p:sp>
      <p:pic>
        <p:nvPicPr>
          <p:cNvPr id="4" name="Picture 2" descr="http://commonpost.info/wordpress/wp-content/uploads/2013/07/1101.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223" y="1472277"/>
            <a:ext cx="5064125"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正方形/長方形 1"/>
          <p:cNvSpPr>
            <a:spLocks noChangeArrowheads="1"/>
          </p:cNvSpPr>
          <p:nvPr/>
        </p:nvSpPr>
        <p:spPr bwMode="auto">
          <a:xfrm>
            <a:off x="404037" y="4820093"/>
            <a:ext cx="11642651"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2000" dirty="0">
                <a:latin typeface="Meiryo UI" panose="020B0604030504040204" pitchFamily="50" charset="-128"/>
                <a:ea typeface="Meiryo UI" panose="020B0604030504040204" pitchFamily="50" charset="-128"/>
              </a:rPr>
              <a:t>プラナリアは、頭を切断しても再び頭が再生し、さらに記憶まで復元していることが最新研究で明らかとなっている。また、プラナリアは、さまざまな器官に分化することができる「幹細胞」が全身に存在しており、体を切断されても正しい場所に頭や尾などを再生する「極性」を持つことで知られる。遺伝子解析の結果、脳の位置を示す遺伝子を発見。</a:t>
            </a:r>
            <a:endParaRPr lang="en-US" altLang="ja-JP" sz="2000" dirty="0">
              <a:latin typeface="Meiryo UI" panose="020B0604030504040204" pitchFamily="50" charset="-128"/>
              <a:ea typeface="Meiryo UI" panose="020B0604030504040204" pitchFamily="50" charset="-128"/>
            </a:endParaRPr>
          </a:p>
          <a:p>
            <a:pPr>
              <a:spcBef>
                <a:spcPct val="0"/>
              </a:spcBef>
              <a:buFontTx/>
              <a:buNone/>
            </a:pPr>
            <a:r>
              <a:rPr lang="ja-JP" altLang="en-US" sz="2000" dirty="0">
                <a:latin typeface="Meiryo UI" panose="020B0604030504040204" pitchFamily="50" charset="-128"/>
                <a:ea typeface="Meiryo UI" panose="020B0604030504040204" pitchFamily="50" charset="-128"/>
              </a:rPr>
              <a:t>プラナリアは活性遺伝子だが、ヒトの場合は非活性となっている。つまりこの遺伝子を活性化すると脳を再生する事が理論上は可能。</a:t>
            </a:r>
          </a:p>
        </p:txBody>
      </p:sp>
      <p:pic>
        <p:nvPicPr>
          <p:cNvPr id="6" name="Picture 4" descr="http://www.cdb.riken.jp/jp/millennium/fig/img/fig21_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5123" y="1543714"/>
            <a:ext cx="253047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05533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txBox="1">
            <a:spLocks/>
          </p:cNvSpPr>
          <p:nvPr/>
        </p:nvSpPr>
        <p:spPr>
          <a:xfrm>
            <a:off x="1926376" y="301478"/>
            <a:ext cx="8229600" cy="4889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2400">
                <a:latin typeface="Meiryo UI" panose="020B0604030504040204" pitchFamily="50" charset="-128"/>
                <a:ea typeface="Meiryo UI" panose="020B0604030504040204" pitchFamily="50" charset="-128"/>
              </a:rPr>
              <a:t>DNA</a:t>
            </a:r>
            <a:r>
              <a:rPr lang="ja-JP" altLang="en-US" sz="2400">
                <a:latin typeface="Meiryo UI" panose="020B0604030504040204" pitchFamily="50" charset="-128"/>
                <a:ea typeface="Meiryo UI" panose="020B0604030504040204" pitchFamily="50" charset="-128"/>
              </a:rPr>
              <a:t>を利用した分子ロボット</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2751" y="733278"/>
            <a:ext cx="5019675" cy="414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テキスト ボックス 2"/>
          <p:cNvSpPr txBox="1">
            <a:spLocks noChangeArrowheads="1"/>
          </p:cNvSpPr>
          <p:nvPr/>
        </p:nvSpPr>
        <p:spPr bwMode="auto">
          <a:xfrm>
            <a:off x="1746988" y="788841"/>
            <a:ext cx="16557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800">
                <a:latin typeface="Meiryo UI" panose="020B0604030504040204" pitchFamily="50" charset="-128"/>
                <a:ea typeface="Meiryo UI" panose="020B0604030504040204" pitchFamily="50" charset="-128"/>
              </a:rPr>
              <a:t>分子センサー</a:t>
            </a:r>
            <a:endParaRPr lang="en-US" altLang="ja-JP" sz="1800">
              <a:latin typeface="Meiryo UI" panose="020B0604030504040204" pitchFamily="50" charset="-128"/>
              <a:ea typeface="Meiryo UI" panose="020B0604030504040204" pitchFamily="50" charset="-128"/>
            </a:endParaRPr>
          </a:p>
          <a:p>
            <a:pPr>
              <a:spcBef>
                <a:spcPct val="0"/>
              </a:spcBef>
              <a:buFontTx/>
              <a:buNone/>
            </a:pPr>
            <a:r>
              <a:rPr lang="ja-JP" altLang="en-US" sz="1800">
                <a:latin typeface="Meiryo UI" panose="020B0604030504040204" pitchFamily="50" charset="-128"/>
                <a:ea typeface="Meiryo UI" panose="020B0604030504040204" pitchFamily="50" charset="-128"/>
              </a:rPr>
              <a:t>人工膜タンパク</a:t>
            </a:r>
          </a:p>
        </p:txBody>
      </p:sp>
      <p:cxnSp>
        <p:nvCxnSpPr>
          <p:cNvPr id="6" name="直線矢印コネクタ 5"/>
          <p:cNvCxnSpPr/>
          <p:nvPr/>
        </p:nvCxnSpPr>
        <p:spPr>
          <a:xfrm>
            <a:off x="3043976" y="1004741"/>
            <a:ext cx="2735262" cy="100806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テキスト ボックス 27"/>
          <p:cNvSpPr txBox="1">
            <a:spLocks noChangeArrowheads="1"/>
          </p:cNvSpPr>
          <p:nvPr/>
        </p:nvSpPr>
        <p:spPr bwMode="auto">
          <a:xfrm>
            <a:off x="1567601" y="1688953"/>
            <a:ext cx="24114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800">
                <a:latin typeface="Meiryo UI" panose="020B0604030504040204" pitchFamily="50" charset="-128"/>
                <a:ea typeface="Meiryo UI" panose="020B0604030504040204" pitchFamily="50" charset="-128"/>
              </a:rPr>
              <a:t>DNA</a:t>
            </a:r>
            <a:r>
              <a:rPr lang="ja-JP" altLang="en-US" sz="1800">
                <a:latin typeface="Meiryo UI" panose="020B0604030504040204" pitchFamily="50" charset="-128"/>
                <a:ea typeface="Meiryo UI" panose="020B0604030504040204" pitchFamily="50" charset="-128"/>
              </a:rPr>
              <a:t>分子演算回路</a:t>
            </a:r>
            <a:endParaRPr lang="en-US" altLang="ja-JP" sz="1800">
              <a:latin typeface="Meiryo UI" panose="020B0604030504040204" pitchFamily="50" charset="-128"/>
              <a:ea typeface="Meiryo UI" panose="020B0604030504040204" pitchFamily="50" charset="-128"/>
            </a:endParaRPr>
          </a:p>
          <a:p>
            <a:pPr>
              <a:spcBef>
                <a:spcPct val="0"/>
              </a:spcBef>
              <a:buFontTx/>
              <a:buNone/>
            </a:pPr>
            <a:r>
              <a:rPr lang="ja-JP" altLang="en-US" sz="1800">
                <a:latin typeface="Meiryo UI" panose="020B0604030504040204" pitchFamily="50" charset="-128"/>
                <a:ea typeface="Meiryo UI" panose="020B0604030504040204" pitchFamily="50" charset="-128"/>
              </a:rPr>
              <a:t>人工タンパク室発現系</a:t>
            </a:r>
          </a:p>
        </p:txBody>
      </p:sp>
      <p:cxnSp>
        <p:nvCxnSpPr>
          <p:cNvPr id="8" name="直線矢印コネクタ 7"/>
          <p:cNvCxnSpPr/>
          <p:nvPr/>
        </p:nvCxnSpPr>
        <p:spPr>
          <a:xfrm>
            <a:off x="3547213" y="1939778"/>
            <a:ext cx="2808288" cy="3952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37"/>
          <p:cNvSpPr txBox="1">
            <a:spLocks noChangeArrowheads="1"/>
          </p:cNvSpPr>
          <p:nvPr/>
        </p:nvSpPr>
        <p:spPr bwMode="auto">
          <a:xfrm>
            <a:off x="8803426" y="1185716"/>
            <a:ext cx="1657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800">
                <a:latin typeface="Meiryo UI" panose="020B0604030504040204" pitchFamily="50" charset="-128"/>
                <a:ea typeface="Meiryo UI" panose="020B0604030504040204" pitchFamily="50" charset="-128"/>
              </a:rPr>
              <a:t>DNA</a:t>
            </a:r>
            <a:r>
              <a:rPr lang="ja-JP" altLang="en-US" sz="1800">
                <a:latin typeface="Meiryo UI" panose="020B0604030504040204" pitchFamily="50" charset="-128"/>
                <a:ea typeface="Meiryo UI" panose="020B0604030504040204" pitchFamily="50" charset="-128"/>
              </a:rPr>
              <a:t>ナノ構造</a:t>
            </a:r>
            <a:endParaRPr lang="en-US" altLang="ja-JP" sz="1800">
              <a:latin typeface="Meiryo UI" panose="020B0604030504040204" pitchFamily="50" charset="-128"/>
              <a:ea typeface="Meiryo UI" panose="020B0604030504040204" pitchFamily="50" charset="-128"/>
            </a:endParaRPr>
          </a:p>
          <a:p>
            <a:pPr>
              <a:spcBef>
                <a:spcPct val="0"/>
              </a:spcBef>
              <a:buFontTx/>
              <a:buNone/>
            </a:pPr>
            <a:r>
              <a:rPr lang="ja-JP" altLang="en-US" sz="1800">
                <a:latin typeface="Meiryo UI" panose="020B0604030504040204" pitchFamily="50" charset="-128"/>
                <a:ea typeface="Meiryo UI" panose="020B0604030504040204" pitchFamily="50" charset="-128"/>
              </a:rPr>
              <a:t>人工リボソーム</a:t>
            </a:r>
          </a:p>
        </p:txBody>
      </p:sp>
      <p:cxnSp>
        <p:nvCxnSpPr>
          <p:cNvPr id="10" name="直線矢印コネクタ 9"/>
          <p:cNvCxnSpPr>
            <a:stCxn id="9" idx="1"/>
          </p:cNvCxnSpPr>
          <p:nvPr/>
        </p:nvCxnSpPr>
        <p:spPr>
          <a:xfrm flipH="1">
            <a:off x="7723926" y="1507978"/>
            <a:ext cx="1079500" cy="1809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40"/>
          <p:cNvSpPr txBox="1">
            <a:spLocks noChangeArrowheads="1"/>
          </p:cNvSpPr>
          <p:nvPr/>
        </p:nvSpPr>
        <p:spPr bwMode="auto">
          <a:xfrm>
            <a:off x="8660551" y="3092303"/>
            <a:ext cx="19065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800">
                <a:latin typeface="Meiryo UI" panose="020B0604030504040204" pitchFamily="50" charset="-128"/>
                <a:ea typeface="Meiryo UI" panose="020B0604030504040204" pitchFamily="50" charset="-128"/>
              </a:rPr>
              <a:t>分子アクチュエータ</a:t>
            </a:r>
            <a:endParaRPr lang="en-US" altLang="ja-JP" sz="1800">
              <a:latin typeface="Meiryo UI" panose="020B0604030504040204" pitchFamily="50" charset="-128"/>
              <a:ea typeface="Meiryo UI" panose="020B0604030504040204" pitchFamily="50" charset="-128"/>
            </a:endParaRPr>
          </a:p>
          <a:p>
            <a:pPr>
              <a:spcBef>
                <a:spcPct val="0"/>
              </a:spcBef>
              <a:buFontTx/>
              <a:buNone/>
            </a:pPr>
            <a:r>
              <a:rPr lang="ja-JP" altLang="en-US" sz="1800">
                <a:latin typeface="Meiryo UI" panose="020B0604030504040204" pitchFamily="50" charset="-128"/>
                <a:ea typeface="Meiryo UI" panose="020B0604030504040204" pitchFamily="50" charset="-128"/>
              </a:rPr>
              <a:t>人工モータタンパク</a:t>
            </a:r>
          </a:p>
        </p:txBody>
      </p:sp>
      <p:cxnSp>
        <p:nvCxnSpPr>
          <p:cNvPr id="12" name="直線矢印コネクタ 11"/>
          <p:cNvCxnSpPr>
            <a:stCxn id="11" idx="1"/>
          </p:cNvCxnSpPr>
          <p:nvPr/>
        </p:nvCxnSpPr>
        <p:spPr>
          <a:xfrm flipH="1" flipV="1">
            <a:off x="6355501" y="3254228"/>
            <a:ext cx="2305050" cy="16192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正方形/長方形 22"/>
          <p:cNvSpPr>
            <a:spLocks noChangeArrowheads="1"/>
          </p:cNvSpPr>
          <p:nvPr/>
        </p:nvSpPr>
        <p:spPr bwMode="auto">
          <a:xfrm>
            <a:off x="776177" y="5198915"/>
            <a:ext cx="1100469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800" dirty="0">
                <a:latin typeface="Meiryo UI" panose="020B0604030504040204" pitchFamily="50" charset="-128"/>
                <a:ea typeface="Meiryo UI" panose="020B0604030504040204" pitchFamily="50" charset="-128"/>
              </a:rPr>
              <a:t>分子ロボットの定義は「機械のロボットの</a:t>
            </a:r>
            <a:r>
              <a:rPr lang="en-US" altLang="ja-JP" sz="1800" dirty="0">
                <a:latin typeface="Meiryo UI" panose="020B0604030504040204" pitchFamily="50" charset="-128"/>
                <a:ea typeface="Meiryo UI" panose="020B0604030504040204" pitchFamily="50" charset="-128"/>
              </a:rPr>
              <a:t>4</a:t>
            </a:r>
            <a:r>
              <a:rPr lang="ja-JP" altLang="en-US" sz="1800" dirty="0">
                <a:latin typeface="Meiryo UI" panose="020B0604030504040204" pitchFamily="50" charset="-128"/>
                <a:ea typeface="Meiryo UI" panose="020B0604030504040204" pitchFamily="50" charset="-128"/>
              </a:rPr>
              <a:t>要素を</a:t>
            </a:r>
            <a:r>
              <a:rPr lang="en-US" altLang="ja-JP" sz="1800" dirty="0">
                <a:latin typeface="Meiryo UI" panose="020B0604030504040204" pitchFamily="50" charset="-128"/>
                <a:ea typeface="Meiryo UI" panose="020B0604030504040204" pitchFamily="50" charset="-128"/>
              </a:rPr>
              <a:t>"</a:t>
            </a:r>
            <a:r>
              <a:rPr lang="ja-JP" altLang="en-US" sz="1800" dirty="0">
                <a:latin typeface="Meiryo UI" panose="020B0604030504040204" pitchFamily="50" charset="-128"/>
                <a:ea typeface="Meiryo UI" panose="020B0604030504040204" pitchFamily="50" charset="-128"/>
              </a:rPr>
              <a:t>分子</a:t>
            </a:r>
            <a:r>
              <a:rPr lang="en-US" altLang="ja-JP" sz="1800" dirty="0">
                <a:latin typeface="Meiryo UI" panose="020B0604030504040204" pitchFamily="50" charset="-128"/>
                <a:ea typeface="Meiryo UI" panose="020B0604030504040204" pitchFamily="50" charset="-128"/>
              </a:rPr>
              <a:t>"</a:t>
            </a:r>
            <a:r>
              <a:rPr lang="ja-JP" altLang="en-US" sz="1800" dirty="0">
                <a:latin typeface="Meiryo UI" panose="020B0604030504040204" pitchFamily="50" charset="-128"/>
                <a:ea typeface="Meiryo UI" panose="020B0604030504040204" pitchFamily="50" charset="-128"/>
              </a:rPr>
              <a:t>で実現したシステム」。</a:t>
            </a:r>
            <a:endParaRPr lang="en-US" altLang="ja-JP" sz="1800" dirty="0">
              <a:latin typeface="Meiryo UI" panose="020B0604030504040204" pitchFamily="50" charset="-128"/>
              <a:ea typeface="Meiryo UI" panose="020B0604030504040204" pitchFamily="50" charset="-128"/>
            </a:endParaRPr>
          </a:p>
          <a:p>
            <a:pPr>
              <a:spcBef>
                <a:spcPct val="0"/>
              </a:spcBef>
              <a:buFontTx/>
              <a:buNone/>
            </a:pPr>
            <a:r>
              <a:rPr lang="en-US" altLang="ja-JP" sz="1800" dirty="0">
                <a:latin typeface="Meiryo UI" panose="020B0604030504040204" pitchFamily="50" charset="-128"/>
                <a:ea typeface="Meiryo UI" panose="020B0604030504040204" pitchFamily="50" charset="-128"/>
              </a:rPr>
              <a:t>4</a:t>
            </a:r>
            <a:r>
              <a:rPr lang="ja-JP" altLang="en-US" sz="1800" dirty="0">
                <a:latin typeface="Meiryo UI" panose="020B0604030504040204" pitchFamily="50" charset="-128"/>
                <a:ea typeface="Meiryo UI" panose="020B0604030504040204" pitchFamily="50" charset="-128"/>
              </a:rPr>
              <a:t>要素とは、「構造・形状」、「センサ」、「制御」、「アクチュエータ」のこと。</a:t>
            </a:r>
            <a:endParaRPr lang="en-US" altLang="ja-JP" sz="1800" dirty="0">
              <a:latin typeface="Meiryo UI" panose="020B0604030504040204" pitchFamily="50" charset="-128"/>
              <a:ea typeface="Meiryo UI" panose="020B0604030504040204" pitchFamily="50" charset="-128"/>
            </a:endParaRPr>
          </a:p>
          <a:p>
            <a:pPr>
              <a:spcBef>
                <a:spcPct val="0"/>
              </a:spcBef>
              <a:buFontTx/>
              <a:buNone/>
            </a:pPr>
            <a:r>
              <a:rPr lang="ja-JP" altLang="en-US" sz="1800" dirty="0">
                <a:latin typeface="Meiryo UI" panose="020B0604030504040204" pitchFamily="50" charset="-128"/>
                <a:ea typeface="Meiryo UI" panose="020B0604030504040204" pitchFamily="50" charset="-128"/>
              </a:rPr>
              <a:t>例えば、人工リポソームによる</a:t>
            </a:r>
            <a:r>
              <a:rPr lang="en-US" altLang="ja-JP" sz="1800" dirty="0">
                <a:latin typeface="Meiryo UI" panose="020B0604030504040204" pitchFamily="50" charset="-128"/>
                <a:ea typeface="Meiryo UI" panose="020B0604030504040204" pitchFamily="50" charset="-128"/>
              </a:rPr>
              <a:t>DNA</a:t>
            </a:r>
            <a:r>
              <a:rPr lang="ja-JP" altLang="en-US" sz="1800" dirty="0">
                <a:latin typeface="Meiryo UI" panose="020B0604030504040204" pitchFamily="50" charset="-128"/>
                <a:ea typeface="Meiryo UI" panose="020B0604030504040204" pitchFamily="50" charset="-128"/>
              </a:rPr>
              <a:t>ナノ構造、人工膜たんぱくの分子センサ、人工たんぱく質発現系の</a:t>
            </a:r>
            <a:r>
              <a:rPr lang="en-US" altLang="ja-JP" sz="1800" dirty="0">
                <a:latin typeface="Meiryo UI" panose="020B0604030504040204" pitchFamily="50" charset="-128"/>
                <a:ea typeface="Meiryo UI" panose="020B0604030504040204" pitchFamily="50" charset="-128"/>
              </a:rPr>
              <a:t>DNA</a:t>
            </a:r>
            <a:r>
              <a:rPr lang="ja-JP" altLang="en-US" sz="1800" dirty="0">
                <a:latin typeface="Meiryo UI" panose="020B0604030504040204" pitchFamily="50" charset="-128"/>
                <a:ea typeface="Meiryo UI" panose="020B0604030504040204" pitchFamily="50" charset="-128"/>
              </a:rPr>
              <a:t>分子演算回路、人工モーターたんぱくによる分子アクチュエータを組み合わせれば、分子ロボットの完成。実際に「</a:t>
            </a:r>
            <a:r>
              <a:rPr lang="en-US" altLang="ja-JP" sz="1800" dirty="0">
                <a:latin typeface="Meiryo UI" panose="020B0604030504040204" pitchFamily="50" charset="-128"/>
                <a:ea typeface="Meiryo UI" panose="020B0604030504040204" pitchFamily="50" charset="-128"/>
              </a:rPr>
              <a:t>DNA</a:t>
            </a:r>
            <a:r>
              <a:rPr lang="ja-JP" altLang="en-US" sz="1800" dirty="0">
                <a:latin typeface="Meiryo UI" panose="020B0604030504040204" pitchFamily="50" charset="-128"/>
                <a:ea typeface="Meiryo UI" panose="020B0604030504040204" pitchFamily="50" charset="-128"/>
              </a:rPr>
              <a:t>スパイダー」と呼ばれる目的地に向かって移動できる分子ロボットが開発されている。</a:t>
            </a:r>
          </a:p>
        </p:txBody>
      </p:sp>
    </p:spTree>
    <p:extLst>
      <p:ext uri="{BB962C8B-B14F-4D97-AF65-F5344CB8AC3E}">
        <p14:creationId xmlns:p14="http://schemas.microsoft.com/office/powerpoint/2010/main" val="8969409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a:xfrm>
            <a:off x="0" y="895469"/>
            <a:ext cx="12191999" cy="369332"/>
          </a:xfrm>
          <a:prstGeom prst="rect">
            <a:avLst/>
          </a:prstGeom>
        </p:spPr>
        <p:txBody>
          <a:bodyPr wrap="square">
            <a:spAutoFit/>
          </a:bodyPr>
          <a:lstStyle/>
          <a:p>
            <a:pPr algn="ctr"/>
            <a:r>
              <a:rPr lang="ja-JP" altLang="en-US" dirty="0">
                <a:solidFill>
                  <a:schemeClr val="bg1"/>
                </a:solidFill>
                <a:latin typeface="Meiryo UI" panose="020B0604030504040204" pitchFamily="50" charset="-128"/>
                <a:ea typeface="Meiryo UI" panose="020B0604030504040204" pitchFamily="50" charset="-128"/>
              </a:rPr>
              <a:t>成層圏を飛行する</a:t>
            </a:r>
            <a:r>
              <a:rPr lang="en-US" altLang="ja-JP" dirty="0">
                <a:solidFill>
                  <a:schemeClr val="bg1"/>
                </a:solidFill>
                <a:latin typeface="Meiryo UI" panose="020B0604030504040204" pitchFamily="50" charset="-128"/>
                <a:ea typeface="Meiryo UI" panose="020B0604030504040204" pitchFamily="50" charset="-128"/>
              </a:rPr>
              <a:t>U2</a:t>
            </a:r>
            <a:r>
              <a:rPr lang="ja-JP" altLang="en-US" dirty="0">
                <a:solidFill>
                  <a:schemeClr val="bg1"/>
                </a:solidFill>
                <a:latin typeface="Meiryo UI" panose="020B0604030504040204" pitchFamily="50" charset="-128"/>
                <a:ea typeface="Meiryo UI" panose="020B0604030504040204" pitchFamily="50" charset="-128"/>
              </a:rPr>
              <a:t>偵察機から観たカルフォルニア～</a:t>
            </a:r>
            <a:r>
              <a:rPr lang="en-US" altLang="ja-JP" dirty="0">
                <a:solidFill>
                  <a:schemeClr val="bg1"/>
                </a:solidFill>
                <a:latin typeface="Meiryo UI" panose="020B0604030504040204" pitchFamily="50" charset="-128"/>
                <a:ea typeface="Meiryo UI" panose="020B0604030504040204" pitchFamily="50" charset="-128"/>
              </a:rPr>
              <a:t>22860</a:t>
            </a:r>
            <a:r>
              <a:rPr lang="ja-JP" altLang="en-US" dirty="0">
                <a:solidFill>
                  <a:schemeClr val="bg1"/>
                </a:solidFill>
                <a:latin typeface="Meiryo UI" panose="020B0604030504040204" pitchFamily="50" charset="-128"/>
                <a:ea typeface="Meiryo UI" panose="020B0604030504040204" pitchFamily="50" charset="-128"/>
              </a:rPr>
              <a:t>メートル上空から</a:t>
            </a:r>
          </a:p>
        </p:txBody>
      </p:sp>
      <p:pic>
        <p:nvPicPr>
          <p:cNvPr id="15" name="図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008" y="1425303"/>
            <a:ext cx="9525000" cy="5381625"/>
          </a:xfrm>
          <a:prstGeom prst="rect">
            <a:avLst/>
          </a:prstGeom>
        </p:spPr>
      </p:pic>
      <p:sp>
        <p:nvSpPr>
          <p:cNvPr id="16" name="正方形/長方形 15"/>
          <p:cNvSpPr/>
          <p:nvPr/>
        </p:nvSpPr>
        <p:spPr>
          <a:xfrm>
            <a:off x="995730" y="842348"/>
            <a:ext cx="10715623" cy="523220"/>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完全に柔らかいロボットの開発が行なわれている。このロボットは、体と駆動ユニットが柔らかいだけでなく、ロボットに組み込まれている制御システムと動力源も柔らかい。このオクトボットは、チューブやケーブルでつながれずに動作できる、完全に柔らかい最初のロボット。</a:t>
            </a:r>
          </a:p>
        </p:txBody>
      </p:sp>
      <p:sp>
        <p:nvSpPr>
          <p:cNvPr id="17" name="正方形/長方形 16"/>
          <p:cNvSpPr/>
          <p:nvPr/>
        </p:nvSpPr>
        <p:spPr>
          <a:xfrm>
            <a:off x="35614" y="6635831"/>
            <a:ext cx="12156385" cy="230832"/>
          </a:xfrm>
          <a:prstGeom prst="rect">
            <a:avLst/>
          </a:prstGeom>
        </p:spPr>
        <p:txBody>
          <a:bodyPr wrap="square">
            <a:spAutoFit/>
          </a:bodyPr>
          <a:lstStyle/>
          <a:p>
            <a:r>
              <a:rPr lang="en-US" altLang="ja-JP" sz="900" dirty="0">
                <a:latin typeface="Meiryo UI" panose="020B0604030504040204" pitchFamily="50" charset="-128"/>
                <a:ea typeface="Meiryo UI" panose="020B0604030504040204" pitchFamily="50" charset="-128"/>
              </a:rPr>
              <a:t>http://www.natureasia.com/ja-p/ndigest/v13/n11/%E5%AE%8C%E5%85%A8%E3%81%AB%E3%82%BD%E3%83%95%E3%83%88%E3%81%AA%E3%83%AD%E3%83%9C%E3%83%83%E3%83%88/79884</a:t>
            </a:r>
            <a:endParaRPr lang="ja-JP" altLang="en-US" sz="900" dirty="0">
              <a:latin typeface="Meiryo UI" panose="020B0604030504040204" pitchFamily="50" charset="-128"/>
              <a:ea typeface="Meiryo UI" panose="020B0604030504040204" pitchFamily="50" charset="-128"/>
            </a:endParaRPr>
          </a:p>
        </p:txBody>
      </p:sp>
      <p:sp>
        <p:nvSpPr>
          <p:cNvPr id="18" name="タイトル 1"/>
          <p:cNvSpPr txBox="1">
            <a:spLocks/>
          </p:cNvSpPr>
          <p:nvPr/>
        </p:nvSpPr>
        <p:spPr>
          <a:xfrm>
            <a:off x="1905110" y="132177"/>
            <a:ext cx="8229600" cy="4889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2000" dirty="0">
                <a:latin typeface="Meiryo UI" panose="020B0604030504040204" pitchFamily="50" charset="-128"/>
                <a:ea typeface="Meiryo UI" panose="020B0604030504040204" pitchFamily="50" charset="-128"/>
              </a:rPr>
              <a:t>オクトボット（１）</a:t>
            </a:r>
          </a:p>
        </p:txBody>
      </p:sp>
    </p:spTree>
    <p:extLst>
      <p:ext uri="{BB962C8B-B14F-4D97-AF65-F5344CB8AC3E}">
        <p14:creationId xmlns:p14="http://schemas.microsoft.com/office/powerpoint/2010/main" val="5961315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14" y="2175575"/>
            <a:ext cx="11145571" cy="4469374"/>
          </a:xfrm>
          <a:prstGeom prst="rect">
            <a:avLst/>
          </a:prstGeom>
        </p:spPr>
      </p:pic>
      <p:sp>
        <p:nvSpPr>
          <p:cNvPr id="7" name="正方形/長方形 6"/>
          <p:cNvSpPr/>
          <p:nvPr/>
        </p:nvSpPr>
        <p:spPr>
          <a:xfrm>
            <a:off x="1006281" y="809045"/>
            <a:ext cx="10615414" cy="1169551"/>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スイッチバルブと呼ばれるバルブを</a:t>
            </a:r>
            <a:r>
              <a:rPr lang="en-US" altLang="ja-JP" sz="14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個使っていて、これが圧力に応じて開閉し、電子回路のトランジスターに似た働きをする。この液体回路に、燃料貯蔵室からの圧力のかかった燃料が入ると、その下流にある</a:t>
            </a:r>
            <a:r>
              <a:rPr lang="en-US" altLang="ja-JP" sz="1400" dirty="0">
                <a:latin typeface="Meiryo UI" panose="020B0604030504040204" pitchFamily="50" charset="-128"/>
                <a:ea typeface="Meiryo UI" panose="020B0604030504040204" pitchFamily="50" charset="-128"/>
              </a:rPr>
              <a:t>2</a:t>
            </a:r>
            <a:r>
              <a:rPr lang="ja-JP" altLang="en-US" sz="1400" dirty="0" err="1">
                <a:latin typeface="Meiryo UI" panose="020B0604030504040204" pitchFamily="50" charset="-128"/>
                <a:ea typeface="Meiryo UI" panose="020B0604030504040204" pitchFamily="50" charset="-128"/>
              </a:rPr>
              <a:t>つの</a:t>
            </a:r>
            <a:r>
              <a:rPr lang="ja-JP" altLang="en-US" sz="1400" dirty="0">
                <a:latin typeface="Meiryo UI" panose="020B0604030504040204" pitchFamily="50" charset="-128"/>
                <a:ea typeface="Meiryo UI" panose="020B0604030504040204" pitchFamily="50" charset="-128"/>
              </a:rPr>
              <a:t>反応室（それぞれ</a:t>
            </a:r>
            <a:r>
              <a:rPr lang="en-US" altLang="ja-JP" sz="1400" dirty="0">
                <a:latin typeface="Meiryo UI" panose="020B0604030504040204" pitchFamily="50" charset="-128"/>
                <a:ea typeface="Meiryo UI" panose="020B0604030504040204" pitchFamily="50" charset="-128"/>
              </a:rPr>
              <a:t>4</a:t>
            </a:r>
            <a:r>
              <a:rPr lang="ja-JP" altLang="en-US" sz="1400" dirty="0">
                <a:latin typeface="Meiryo UI" panose="020B0604030504040204" pitchFamily="50" charset="-128"/>
                <a:ea typeface="Meiryo UI" panose="020B0604030504040204" pitchFamily="50" charset="-128"/>
              </a:rPr>
              <a:t>本の足につながっている）に流れ込む燃料の量が交互に増減する。この燃料流量の振動は、システムが燃料を使い果たすまで続く。この結果、オクトボットは、</a:t>
            </a:r>
            <a:r>
              <a:rPr lang="en-US" altLang="ja-JP" sz="1400" dirty="0">
                <a:latin typeface="Meiryo UI" panose="020B0604030504040204" pitchFamily="50" charset="-128"/>
                <a:ea typeface="Meiryo UI" panose="020B0604030504040204" pitchFamily="50" charset="-128"/>
              </a:rPr>
              <a:t>4</a:t>
            </a:r>
            <a:r>
              <a:rPr lang="ja-JP" altLang="en-US" sz="1400" dirty="0">
                <a:latin typeface="Meiryo UI" panose="020B0604030504040204" pitchFamily="50" charset="-128"/>
                <a:ea typeface="Meiryo UI" panose="020B0604030504040204" pitchFamily="50" charset="-128"/>
              </a:rPr>
              <a:t>本の足を持ち上げたまま、他の</a:t>
            </a:r>
            <a:r>
              <a:rPr lang="en-US" altLang="ja-JP" sz="1400" dirty="0">
                <a:latin typeface="Meiryo UI" panose="020B0604030504040204" pitchFamily="50" charset="-128"/>
                <a:ea typeface="Meiryo UI" panose="020B0604030504040204" pitchFamily="50" charset="-128"/>
              </a:rPr>
              <a:t>4</a:t>
            </a:r>
            <a:r>
              <a:rPr lang="ja-JP" altLang="en-US" sz="1400" dirty="0">
                <a:latin typeface="Meiryo UI" panose="020B0604030504040204" pitchFamily="50" charset="-128"/>
                <a:ea typeface="Meiryo UI" panose="020B0604030504040204" pitchFamily="50" charset="-128"/>
              </a:rPr>
              <a:t>本の足を下げ、次にその逆を行うという運動のサイクルを繰り返す、というもの。</a:t>
            </a:r>
          </a:p>
          <a:p>
            <a:r>
              <a:rPr lang="ja-JP" altLang="en-US" sz="1400" dirty="0">
                <a:latin typeface="Meiryo UI" panose="020B0604030504040204" pitchFamily="50" charset="-128"/>
                <a:ea typeface="Meiryo UI" panose="020B0604030504040204" pitchFamily="50" charset="-128"/>
              </a:rPr>
              <a:t>オクトボットは、微小型成形技術、ソフトリソグラフィー、多材料埋め込み</a:t>
            </a:r>
            <a:r>
              <a:rPr lang="en-US" altLang="ja-JP" sz="1400" dirty="0">
                <a:latin typeface="Meiryo UI" panose="020B0604030504040204" pitchFamily="50" charset="-128"/>
                <a:ea typeface="Meiryo UI" panose="020B0604030504040204" pitchFamily="50" charset="-128"/>
              </a:rPr>
              <a:t>3D</a:t>
            </a:r>
            <a:r>
              <a:rPr lang="ja-JP" altLang="en-US" sz="1400" dirty="0">
                <a:latin typeface="Meiryo UI" panose="020B0604030504040204" pitchFamily="50" charset="-128"/>
                <a:ea typeface="Meiryo UI" panose="020B0604030504040204" pitchFamily="50" charset="-128"/>
              </a:rPr>
              <a:t>プリンタ技術が駆使されている。</a:t>
            </a:r>
          </a:p>
        </p:txBody>
      </p:sp>
      <p:sp>
        <p:nvSpPr>
          <p:cNvPr id="8" name="タイトル 1"/>
          <p:cNvSpPr txBox="1">
            <a:spLocks/>
          </p:cNvSpPr>
          <p:nvPr/>
        </p:nvSpPr>
        <p:spPr>
          <a:xfrm>
            <a:off x="1905110" y="132177"/>
            <a:ext cx="8229600" cy="4889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2000" dirty="0">
                <a:latin typeface="Meiryo UI" panose="020B0604030504040204" pitchFamily="50" charset="-128"/>
                <a:ea typeface="Meiryo UI" panose="020B0604030504040204" pitchFamily="50" charset="-128"/>
              </a:rPr>
              <a:t>オクトボット（</a:t>
            </a:r>
            <a:r>
              <a:rPr lang="en-US" altLang="ja-JP" sz="2000" dirty="0">
                <a:latin typeface="Meiryo UI" panose="020B0604030504040204" pitchFamily="50" charset="-128"/>
                <a:ea typeface="Meiryo UI" panose="020B0604030504040204" pitchFamily="50" charset="-128"/>
              </a:rPr>
              <a:t>2</a:t>
            </a:r>
            <a:r>
              <a:rPr lang="ja-JP" altLang="en-US" sz="2000" dirty="0">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4650807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2827" y="556307"/>
            <a:ext cx="5385590" cy="4039193"/>
          </a:xfrm>
          <a:prstGeom prst="rect">
            <a:avLst/>
          </a:prstGeom>
        </p:spPr>
      </p:pic>
      <p:pic>
        <p:nvPicPr>
          <p:cNvPr id="3" name="Picture 12" descr="figure-01-02.jpg                                               0002D558projects                       B63F167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7440" y="4862252"/>
            <a:ext cx="6074560" cy="1883059"/>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8"/>
          <p:cNvSpPr txBox="1">
            <a:spLocks noChangeArrowheads="1"/>
          </p:cNvSpPr>
          <p:nvPr/>
        </p:nvSpPr>
        <p:spPr bwMode="auto">
          <a:xfrm>
            <a:off x="716795" y="4394369"/>
            <a:ext cx="483658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ja-JP" altLang="en-US" dirty="0">
                <a:latin typeface="Meiryo UI" panose="020B0604030504040204" pitchFamily="50" charset="-128"/>
                <a:ea typeface="Meiryo UI" panose="020B0604030504040204" pitchFamily="50" charset="-128"/>
              </a:rPr>
              <a:t>遺伝情報は</a:t>
            </a:r>
            <a:r>
              <a:rPr lang="ja-JP" altLang="ja-JP" dirty="0">
                <a:latin typeface="Meiryo UI" panose="020B0604030504040204" pitchFamily="50" charset="-128"/>
                <a:ea typeface="Meiryo UI" panose="020B0604030504040204" pitchFamily="50" charset="-128"/>
              </a:rPr>
              <a:t>塩基</a:t>
            </a:r>
            <a:r>
              <a:rPr lang="en-US" altLang="ja-JP" dirty="0">
                <a:latin typeface="Meiryo UI" panose="020B0604030504040204" pitchFamily="50" charset="-128"/>
                <a:ea typeface="Meiryo UI" panose="020B0604030504040204" pitchFamily="50" charset="-128"/>
              </a:rPr>
              <a:t>(Base)</a:t>
            </a:r>
            <a:r>
              <a:rPr lang="ja-JP" altLang="en-US" dirty="0">
                <a:latin typeface="Meiryo UI" panose="020B0604030504040204" pitchFamily="50" charset="-128"/>
                <a:ea typeface="Meiryo UI" panose="020B0604030504040204" pitchFamily="50" charset="-128"/>
              </a:rPr>
              <a:t>配列として記録されている</a:t>
            </a:r>
            <a:endParaRPr lang="ja-JP" altLang="ja-JP" dirty="0">
              <a:latin typeface="Meiryo UI" panose="020B0604030504040204" pitchFamily="50" charset="-128"/>
              <a:ea typeface="Meiryo UI" panose="020B0604030504040204" pitchFamily="50" charset="-128"/>
            </a:endParaRPr>
          </a:p>
          <a:p>
            <a:pPr algn="just"/>
            <a:r>
              <a:rPr lang="en-US" altLang="ja-JP" b="1" dirty="0">
                <a:latin typeface="Meiryo UI" panose="020B0604030504040204" pitchFamily="50" charset="-128"/>
                <a:ea typeface="Meiryo UI" panose="020B0604030504040204" pitchFamily="50" charset="-128"/>
              </a:rPr>
              <a:t>A:</a:t>
            </a:r>
            <a:r>
              <a:rPr lang="ja-JP" altLang="ja-JP" b="1" dirty="0">
                <a:latin typeface="Meiryo UI" panose="020B0604030504040204" pitchFamily="50" charset="-128"/>
                <a:ea typeface="Meiryo UI" panose="020B0604030504040204" pitchFamily="50" charset="-128"/>
              </a:rPr>
              <a:t>アデニン　 </a:t>
            </a:r>
            <a:r>
              <a:rPr lang="en-US" altLang="ja-JP" b="1" dirty="0">
                <a:latin typeface="Meiryo UI" panose="020B0604030504040204" pitchFamily="50" charset="-128"/>
                <a:ea typeface="Meiryo UI" panose="020B0604030504040204" pitchFamily="50" charset="-128"/>
              </a:rPr>
              <a:t>C:</a:t>
            </a:r>
            <a:r>
              <a:rPr lang="ja-JP" altLang="ja-JP" b="1" dirty="0">
                <a:latin typeface="Meiryo UI" panose="020B0604030504040204" pitchFamily="50" charset="-128"/>
                <a:ea typeface="Meiryo UI" panose="020B0604030504040204" pitchFamily="50" charset="-128"/>
              </a:rPr>
              <a:t>シトシン</a:t>
            </a:r>
            <a:r>
              <a:rPr lang="ja-JP" altLang="en-US" b="1" dirty="0">
                <a:latin typeface="Meiryo UI" panose="020B0604030504040204" pitchFamily="50" charset="-128"/>
                <a:ea typeface="Meiryo UI" panose="020B0604030504040204" pitchFamily="50" charset="-128"/>
              </a:rPr>
              <a:t>　</a:t>
            </a:r>
            <a:r>
              <a:rPr lang="en-US" altLang="ja-JP" b="1" dirty="0">
                <a:latin typeface="Meiryo UI" panose="020B0604030504040204" pitchFamily="50" charset="-128"/>
                <a:ea typeface="Meiryo UI" panose="020B0604030504040204" pitchFamily="50" charset="-128"/>
              </a:rPr>
              <a:t>G:</a:t>
            </a:r>
            <a:r>
              <a:rPr lang="ja-JP" altLang="ja-JP" b="1" dirty="0">
                <a:latin typeface="Meiryo UI" panose="020B0604030504040204" pitchFamily="50" charset="-128"/>
                <a:ea typeface="Meiryo UI" panose="020B0604030504040204" pitchFamily="50" charset="-128"/>
              </a:rPr>
              <a:t>グアニン　</a:t>
            </a:r>
            <a:r>
              <a:rPr lang="en-US" altLang="ja-JP" b="1" dirty="0">
                <a:latin typeface="Meiryo UI" panose="020B0604030504040204" pitchFamily="50" charset="-128"/>
                <a:ea typeface="Meiryo UI" panose="020B0604030504040204" pitchFamily="50" charset="-128"/>
              </a:rPr>
              <a:t>T:</a:t>
            </a:r>
            <a:r>
              <a:rPr lang="ja-JP" altLang="ja-JP" b="1" dirty="0">
                <a:latin typeface="Meiryo UI" panose="020B0604030504040204" pitchFamily="50" charset="-128"/>
                <a:ea typeface="Meiryo UI" panose="020B0604030504040204" pitchFamily="50" charset="-128"/>
              </a:rPr>
              <a:t>チミン　</a:t>
            </a:r>
            <a:endParaRPr lang="ja-JP" altLang="en-US" b="1" dirty="0">
              <a:latin typeface="Meiryo UI" panose="020B0604030504040204" pitchFamily="50" charset="-128"/>
              <a:ea typeface="Meiryo UI" panose="020B0604030504040204" pitchFamily="50" charset="-128"/>
            </a:endParaRPr>
          </a:p>
        </p:txBody>
      </p:sp>
      <p:pic>
        <p:nvPicPr>
          <p:cNvPr id="5" name="Picture 10" descr="un-01-01-p04.jpg                                               0002D558projects                       B63F16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285" y="5091500"/>
            <a:ext cx="5943600" cy="14763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3"/>
          <p:cNvSpPr>
            <a:spLocks noChangeArrowheads="1"/>
          </p:cNvSpPr>
          <p:nvPr/>
        </p:nvSpPr>
        <p:spPr bwMode="auto">
          <a:xfrm>
            <a:off x="163285" y="5091500"/>
            <a:ext cx="5943600" cy="1447800"/>
          </a:xfrm>
          <a:prstGeom prst="rect">
            <a:avLst/>
          </a:prstGeom>
          <a:noFill/>
          <a:ln w="76200">
            <a:solidFill>
              <a:srgbClr val="FF0000"/>
            </a:solidFill>
            <a:miter lim="800000"/>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 name="右矢印 6"/>
          <p:cNvSpPr/>
          <p:nvPr/>
        </p:nvSpPr>
        <p:spPr>
          <a:xfrm rot="16200000">
            <a:off x="8565375" y="4305184"/>
            <a:ext cx="680004" cy="892628"/>
          </a:xfrm>
          <a:prstGeom prst="rightArrow">
            <a:avLst/>
          </a:prstGeom>
          <a:solidFill>
            <a:schemeClr val="accent2">
              <a:lumMod val="75000"/>
            </a:schemeClr>
          </a:solidFill>
          <a:ln>
            <a:solidFill>
              <a:srgbClr val="FFC000"/>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5889" y="1291091"/>
            <a:ext cx="6096000" cy="2585323"/>
          </a:xfrm>
          <a:prstGeom prst="rect">
            <a:avLst/>
          </a:prstGeom>
        </p:spPr>
        <p:txBody>
          <a:bodyPr>
            <a:spAutoFit/>
          </a:bodyPr>
          <a:lstStyle/>
          <a:p>
            <a:r>
              <a:rPr lang="en-US" altLang="ja-JP" dirty="0">
                <a:latin typeface="Meiryo UI" panose="020B0604030504040204" pitchFamily="50" charset="-128"/>
                <a:ea typeface="Meiryo UI" panose="020B0604030504040204" pitchFamily="50" charset="-128"/>
              </a:rPr>
              <a:t>DNA</a:t>
            </a:r>
            <a:r>
              <a:rPr lang="ja-JP" altLang="en-US" dirty="0">
                <a:latin typeface="Meiryo UI" panose="020B0604030504040204" pitchFamily="50" charset="-128"/>
                <a:ea typeface="Meiryo UI" panose="020B0604030504040204" pitchFamily="50" charset="-128"/>
              </a:rPr>
              <a:t>をコンピューターとして利用する試みは</a:t>
            </a:r>
            <a:r>
              <a:rPr lang="en-US" altLang="ja-JP" dirty="0">
                <a:latin typeface="Meiryo UI" panose="020B0604030504040204" pitchFamily="50" charset="-128"/>
                <a:ea typeface="Meiryo UI" panose="020B0604030504040204" pitchFamily="50" charset="-128"/>
              </a:rPr>
              <a:t>1990</a:t>
            </a:r>
            <a:r>
              <a:rPr lang="ja-JP" altLang="en-US" dirty="0">
                <a:latin typeface="Meiryo UI" panose="020B0604030504040204" pitchFamily="50" charset="-128"/>
                <a:ea typeface="Meiryo UI" panose="020B0604030504040204" pitchFamily="50" charset="-128"/>
              </a:rPr>
              <a:t>年代から行われている。</a:t>
            </a:r>
            <a:endParaRPr lang="en-US" altLang="ja-JP" dirty="0">
              <a:latin typeface="Meiryo UI" panose="020B0604030504040204" pitchFamily="50" charset="-128"/>
              <a:ea typeface="Meiryo UI" panose="020B0604030504040204" pitchFamily="50" charset="-128"/>
            </a:endParaRPr>
          </a:p>
          <a:p>
            <a:r>
              <a:rPr lang="en-US" altLang="ja-JP" dirty="0">
                <a:latin typeface="Meiryo UI" panose="020B0604030504040204" pitchFamily="50" charset="-128"/>
                <a:ea typeface="Meiryo UI" panose="020B0604030504040204" pitchFamily="50" charset="-128"/>
              </a:rPr>
              <a:t>DNA</a:t>
            </a:r>
            <a:r>
              <a:rPr lang="ja-JP" altLang="en-US" dirty="0">
                <a:latin typeface="Meiryo UI" panose="020B0604030504040204" pitchFamily="50" charset="-128"/>
                <a:ea typeface="Meiryo UI" panose="020B0604030504040204" pitchFamily="50" charset="-128"/>
              </a:rPr>
              <a:t>コンピュータは、</a:t>
            </a:r>
            <a:r>
              <a:rPr lang="en-US" altLang="ja-JP" dirty="0">
                <a:latin typeface="Meiryo UI" panose="020B0604030504040204" pitchFamily="50" charset="-128"/>
                <a:ea typeface="Meiryo UI" panose="020B0604030504040204" pitchFamily="50" charset="-128"/>
              </a:rPr>
              <a:t>4</a:t>
            </a:r>
            <a:r>
              <a:rPr lang="ja-JP" altLang="en-US" dirty="0" err="1">
                <a:latin typeface="Meiryo UI" panose="020B0604030504040204" pitchFamily="50" charset="-128"/>
                <a:ea typeface="Meiryo UI" panose="020B0604030504040204" pitchFamily="50" charset="-128"/>
              </a:rPr>
              <a:t>つの</a:t>
            </a:r>
            <a:r>
              <a:rPr lang="ja-JP" altLang="en-US" dirty="0">
                <a:latin typeface="Meiryo UI" panose="020B0604030504040204" pitchFamily="50" charset="-128"/>
                <a:ea typeface="Meiryo UI" panose="020B0604030504040204" pitchFamily="50" charset="-128"/>
              </a:rPr>
              <a:t>塩基が</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対</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で特定の塩基に結びつくという特性を利用する。既存のコンピューターとは大きく異なるが、超並列処理によって膨大な演算処理を一気にでき、エネルギー消費も少ないため未来のコンピューターとして研究が行われている。</a:t>
            </a:r>
            <a:endParaRPr lang="en-US" altLang="ja-JP" dirty="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また、</a:t>
            </a:r>
            <a:r>
              <a:rPr lang="en-US" altLang="ja-JP" dirty="0">
                <a:latin typeface="Meiryo UI" panose="020B0604030504040204" pitchFamily="50" charset="-128"/>
                <a:ea typeface="Meiryo UI" panose="020B0604030504040204" pitchFamily="50" charset="-128"/>
              </a:rPr>
              <a:t>DNA</a:t>
            </a:r>
            <a:r>
              <a:rPr lang="ja-JP" altLang="en-US" dirty="0">
                <a:latin typeface="Meiryo UI" panose="020B0604030504040204" pitchFamily="50" charset="-128"/>
                <a:ea typeface="Meiryo UI" panose="020B0604030504040204" pitchFamily="50" charset="-128"/>
              </a:rPr>
              <a:t>にデータを格納する研究も行なわれおり、</a:t>
            </a:r>
            <a:r>
              <a:rPr lang="en-US" altLang="ja-JP" dirty="0">
                <a:latin typeface="Meiryo UI" panose="020B0604030504040204" pitchFamily="50" charset="-128"/>
                <a:ea typeface="Meiryo UI" panose="020B0604030504040204" pitchFamily="50" charset="-128"/>
              </a:rPr>
              <a:t>DNA</a:t>
            </a:r>
            <a:r>
              <a:rPr lang="ja-JP" altLang="en-US" dirty="0">
                <a:latin typeface="Meiryo UI" panose="020B0604030504040204" pitchFamily="50" charset="-128"/>
                <a:ea typeface="Meiryo UI" panose="020B0604030504040204" pitchFamily="50" charset="-128"/>
              </a:rPr>
              <a:t>コンピュータよりも技術開発が進んでいる。</a:t>
            </a:r>
          </a:p>
        </p:txBody>
      </p:sp>
    </p:spTree>
    <p:extLst>
      <p:ext uri="{BB962C8B-B14F-4D97-AF65-F5344CB8AC3E}">
        <p14:creationId xmlns:p14="http://schemas.microsoft.com/office/powerpoint/2010/main" val="49953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err="1">
                <a:latin typeface="GungsuhChe" panose="02030609000101010101" pitchFamily="49" charset="-127"/>
                <a:ea typeface="GungsuhChe" panose="02030609000101010101" pitchFamily="49" charset="-127"/>
              </a:rPr>
              <a:t>AlphaGo</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7" name="AutoShape 2" descr="「evil genius」の画像検索結果"/>
          <p:cNvSpPr>
            <a:spLocks noChangeAspect="1" noChangeArrowheads="1"/>
          </p:cNvSpPr>
          <p:nvPr/>
        </p:nvSpPr>
        <p:spPr bwMode="auto">
          <a:xfrm>
            <a:off x="-31750" y="-136525"/>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正方形/長方形 17"/>
          <p:cNvSpPr/>
          <p:nvPr/>
        </p:nvSpPr>
        <p:spPr>
          <a:xfrm>
            <a:off x="1371600" y="1096516"/>
            <a:ext cx="10746309" cy="1138773"/>
          </a:xfrm>
          <a:prstGeom prst="rect">
            <a:avLst/>
          </a:prstGeom>
        </p:spPr>
        <p:txBody>
          <a:bodyPr wrap="square">
            <a:spAutoFit/>
          </a:bodyPr>
          <a:lstStyle/>
          <a:p>
            <a:r>
              <a:rPr lang="en-US" altLang="ja-JP" sz="1600" dirty="0" err="1">
                <a:latin typeface="游ゴシック" panose="020B0400000000000000" pitchFamily="50" charset="-128"/>
                <a:ea typeface="游ゴシック" panose="020B0400000000000000" pitchFamily="50" charset="-128"/>
              </a:rPr>
              <a:t>AlphaGo</a:t>
            </a:r>
            <a:r>
              <a:rPr lang="ja-JP" altLang="en-US" sz="1600" dirty="0">
                <a:latin typeface="游ゴシック" panose="020B0400000000000000" pitchFamily="50" charset="-128"/>
                <a:ea typeface="游ゴシック" panose="020B0400000000000000" pitchFamily="50" charset="-128"/>
              </a:rPr>
              <a:t>は、</a:t>
            </a:r>
            <a:r>
              <a:rPr lang="en-US" altLang="ja-JP" sz="1600" dirty="0">
                <a:latin typeface="游ゴシック" panose="020B0400000000000000" pitchFamily="50" charset="-128"/>
                <a:ea typeface="游ゴシック" panose="020B0400000000000000" pitchFamily="50" charset="-128"/>
              </a:rPr>
              <a:t>Google Cloud Platform</a:t>
            </a:r>
            <a:r>
              <a:rPr lang="ja-JP" altLang="en-US" sz="1600" dirty="0">
                <a:latin typeface="游ゴシック" panose="020B0400000000000000" pitchFamily="50" charset="-128"/>
                <a:ea typeface="游ゴシック" panose="020B0400000000000000" pitchFamily="50" charset="-128"/>
              </a:rPr>
              <a:t>（</a:t>
            </a:r>
            <a:r>
              <a:rPr lang="en-US" altLang="ja-JP" sz="1600" dirty="0">
                <a:latin typeface="游ゴシック" panose="020B0400000000000000" pitchFamily="50" charset="-128"/>
                <a:ea typeface="游ゴシック" panose="020B0400000000000000" pitchFamily="50" charset="-128"/>
              </a:rPr>
              <a:t>GCP</a:t>
            </a:r>
            <a:r>
              <a:rPr lang="ja-JP" altLang="en-US" sz="1600" dirty="0">
                <a:latin typeface="游ゴシック" panose="020B0400000000000000" pitchFamily="50" charset="-128"/>
                <a:ea typeface="游ゴシック" panose="020B0400000000000000" pitchFamily="50" charset="-128"/>
              </a:rPr>
              <a:t>）で動いている。</a:t>
            </a:r>
            <a:endParaRPr lang="en-US" altLang="ja-JP" sz="1600" dirty="0">
              <a:latin typeface="游ゴシック" panose="020B0400000000000000" pitchFamily="50" charset="-128"/>
              <a:ea typeface="游ゴシック" panose="020B0400000000000000" pitchFamily="50" charset="-128"/>
            </a:endParaRPr>
          </a:p>
          <a:p>
            <a:r>
              <a:rPr lang="ja-JP" altLang="en-US" sz="1600" dirty="0">
                <a:latin typeface="游ゴシック" panose="020B0400000000000000" pitchFamily="50" charset="-128"/>
                <a:ea typeface="游ゴシック" panose="020B0400000000000000" pitchFamily="50" charset="-128"/>
              </a:rPr>
              <a:t> （</a:t>
            </a:r>
            <a:r>
              <a:rPr lang="en-US" altLang="ja-JP" sz="1600" dirty="0" err="1">
                <a:latin typeface="游ゴシック" panose="020B0400000000000000" pitchFamily="50" charset="-128"/>
                <a:ea typeface="游ゴシック" panose="020B0400000000000000" pitchFamily="50" charset="-128"/>
              </a:rPr>
              <a:t>AlphaGo</a:t>
            </a:r>
            <a:r>
              <a:rPr lang="en-US" altLang="ja-JP" sz="1600" dirty="0">
                <a:latin typeface="游ゴシック" panose="020B0400000000000000" pitchFamily="50" charset="-128"/>
                <a:ea typeface="游ゴシック" panose="020B0400000000000000" pitchFamily="50" charset="-128"/>
              </a:rPr>
              <a:t>: using machine learning to master the ancient game of Go</a:t>
            </a:r>
            <a:r>
              <a:rPr lang="ja-JP" altLang="en-US" sz="1600" dirty="0">
                <a:latin typeface="游ゴシック" panose="020B0400000000000000" pitchFamily="50" charset="-128"/>
                <a:ea typeface="游ゴシック" panose="020B0400000000000000" pitchFamily="50" charset="-128"/>
              </a:rPr>
              <a:t>）</a:t>
            </a:r>
          </a:p>
          <a:p>
            <a:r>
              <a:rPr lang="en-US" altLang="ja-JP" sz="1600" dirty="0" err="1">
                <a:latin typeface="游ゴシック" panose="020B0400000000000000" pitchFamily="50" charset="-128"/>
                <a:ea typeface="游ゴシック" panose="020B0400000000000000" pitchFamily="50" charset="-128"/>
              </a:rPr>
              <a:t>AlphaGo</a:t>
            </a:r>
            <a:r>
              <a:rPr lang="ja-JP" altLang="en-US" sz="1600" dirty="0">
                <a:latin typeface="游ゴシック" panose="020B0400000000000000" pitchFamily="50" charset="-128"/>
                <a:ea typeface="游ゴシック" panose="020B0400000000000000" pitchFamily="50" charset="-128"/>
              </a:rPr>
              <a:t>のハードウェア構成は、</a:t>
            </a:r>
            <a:r>
              <a:rPr lang="en-US" altLang="ja-JP" b="1" dirty="0">
                <a:latin typeface="游ゴシック" panose="020B0400000000000000" pitchFamily="50" charset="-128"/>
                <a:ea typeface="游ゴシック" panose="020B0400000000000000" pitchFamily="50" charset="-128"/>
              </a:rPr>
              <a:t>CPU</a:t>
            </a:r>
            <a:r>
              <a:rPr lang="ja-JP" altLang="en-US" b="1" dirty="0">
                <a:latin typeface="游ゴシック" panose="020B0400000000000000" pitchFamily="50" charset="-128"/>
                <a:ea typeface="游ゴシック" panose="020B0400000000000000" pitchFamily="50" charset="-128"/>
              </a:rPr>
              <a:t>が</a:t>
            </a:r>
            <a:r>
              <a:rPr lang="en-US" altLang="ja-JP" b="1" dirty="0">
                <a:latin typeface="游ゴシック" panose="020B0400000000000000" pitchFamily="50" charset="-128"/>
                <a:ea typeface="游ゴシック" panose="020B0400000000000000" pitchFamily="50" charset="-128"/>
              </a:rPr>
              <a:t>1,202</a:t>
            </a:r>
            <a:r>
              <a:rPr lang="ja-JP" altLang="en-US" b="1" dirty="0">
                <a:latin typeface="游ゴシック" panose="020B0400000000000000" pitchFamily="50" charset="-128"/>
                <a:ea typeface="游ゴシック" panose="020B0400000000000000" pitchFamily="50" charset="-128"/>
              </a:rPr>
              <a:t>個</a:t>
            </a:r>
            <a:r>
              <a:rPr lang="ja-JP" altLang="en-US" dirty="0">
                <a:latin typeface="游ゴシック" panose="020B0400000000000000" pitchFamily="50" charset="-128"/>
                <a:ea typeface="游ゴシック" panose="020B0400000000000000" pitchFamily="50" charset="-128"/>
              </a:rPr>
              <a:t>、</a:t>
            </a:r>
            <a:r>
              <a:rPr lang="en-US" altLang="ja-JP" b="1" dirty="0">
                <a:latin typeface="游ゴシック" panose="020B0400000000000000" pitchFamily="50" charset="-128"/>
                <a:ea typeface="游ゴシック" panose="020B0400000000000000" pitchFamily="50" charset="-128"/>
              </a:rPr>
              <a:t>GPU</a:t>
            </a:r>
            <a:r>
              <a:rPr lang="ja-JP" altLang="en-US" b="1" dirty="0">
                <a:latin typeface="游ゴシック" panose="020B0400000000000000" pitchFamily="50" charset="-128"/>
                <a:ea typeface="游ゴシック" panose="020B0400000000000000" pitchFamily="50" charset="-128"/>
              </a:rPr>
              <a:t>が</a:t>
            </a:r>
            <a:r>
              <a:rPr lang="en-US" altLang="ja-JP" b="1" dirty="0">
                <a:latin typeface="游ゴシック" panose="020B0400000000000000" pitchFamily="50" charset="-128"/>
                <a:ea typeface="游ゴシック" panose="020B0400000000000000" pitchFamily="50" charset="-128"/>
              </a:rPr>
              <a:t>176</a:t>
            </a:r>
            <a:r>
              <a:rPr lang="ja-JP" altLang="en-US" b="1" dirty="0">
                <a:latin typeface="游ゴシック" panose="020B0400000000000000" pitchFamily="50" charset="-128"/>
                <a:ea typeface="游ゴシック" panose="020B0400000000000000" pitchFamily="50" charset="-128"/>
              </a:rPr>
              <a:t>個</a:t>
            </a:r>
            <a:r>
              <a:rPr lang="ja-JP" altLang="en-US" sz="1600" dirty="0">
                <a:latin typeface="游ゴシック" panose="020B0400000000000000" pitchFamily="50" charset="-128"/>
                <a:ea typeface="游ゴシック" panose="020B0400000000000000" pitchFamily="50" charset="-128"/>
              </a:rPr>
              <a:t>。</a:t>
            </a:r>
            <a:r>
              <a:rPr lang="en-US" altLang="ja-JP" sz="1600" dirty="0">
                <a:latin typeface="游ゴシック" panose="020B0400000000000000" pitchFamily="50" charset="-128"/>
                <a:ea typeface="游ゴシック" panose="020B0400000000000000" pitchFamily="50" charset="-128"/>
              </a:rPr>
              <a:t>GCP</a:t>
            </a:r>
            <a:r>
              <a:rPr lang="ja-JP" altLang="en-US" sz="1600" dirty="0">
                <a:latin typeface="游ゴシック" panose="020B0400000000000000" pitchFamily="50" charset="-128"/>
                <a:ea typeface="游ゴシック" panose="020B0400000000000000" pitchFamily="50" charset="-128"/>
              </a:rPr>
              <a:t>の利用料金換算で年間約</a:t>
            </a:r>
            <a:r>
              <a:rPr lang="en-US" altLang="ja-JP" sz="1600" dirty="0">
                <a:latin typeface="游ゴシック" panose="020B0400000000000000" pitchFamily="50" charset="-128"/>
                <a:ea typeface="游ゴシック" panose="020B0400000000000000" pitchFamily="50" charset="-128"/>
              </a:rPr>
              <a:t>29</a:t>
            </a:r>
            <a:r>
              <a:rPr lang="ja-JP" altLang="en-US" sz="1600" dirty="0">
                <a:latin typeface="游ゴシック" panose="020B0400000000000000" pitchFamily="50" charset="-128"/>
                <a:ea typeface="游ゴシック" panose="020B0400000000000000" pitchFamily="50" charset="-128"/>
              </a:rPr>
              <a:t>億円に相当。</a:t>
            </a:r>
          </a:p>
          <a:p>
            <a:r>
              <a:rPr lang="en-US" altLang="ja-JP" sz="1600" dirty="0">
                <a:latin typeface="游ゴシック" panose="020B0400000000000000" pitchFamily="50" charset="-128"/>
                <a:ea typeface="游ゴシック" panose="020B0400000000000000" pitchFamily="50" charset="-128"/>
              </a:rPr>
              <a:t>2017</a:t>
            </a:r>
            <a:r>
              <a:rPr lang="ja-JP" altLang="en-US" sz="1600" dirty="0">
                <a:latin typeface="游ゴシック" panose="020B0400000000000000" pitchFamily="50" charset="-128"/>
                <a:ea typeface="游ゴシック" panose="020B0400000000000000" pitchFamily="50" charset="-128"/>
              </a:rPr>
              <a:t>年</a:t>
            </a:r>
            <a:r>
              <a:rPr lang="en-US" altLang="ja-JP" sz="1600" dirty="0">
                <a:latin typeface="游ゴシック" panose="020B0400000000000000" pitchFamily="50" charset="-128"/>
                <a:ea typeface="游ゴシック" panose="020B0400000000000000" pitchFamily="50" charset="-128"/>
              </a:rPr>
              <a:t>7</a:t>
            </a:r>
            <a:r>
              <a:rPr lang="ja-JP" altLang="en-US" sz="1600" dirty="0">
                <a:latin typeface="游ゴシック" panose="020B0400000000000000" pitchFamily="50" charset="-128"/>
                <a:ea typeface="游ゴシック" panose="020B0400000000000000" pitchFamily="50" charset="-128"/>
              </a:rPr>
              <a:t>月</a:t>
            </a:r>
            <a:r>
              <a:rPr lang="en-US" altLang="ja-JP" sz="1600" dirty="0">
                <a:latin typeface="游ゴシック" panose="020B0400000000000000" pitchFamily="50" charset="-128"/>
                <a:ea typeface="游ゴシック" panose="020B0400000000000000" pitchFamily="50" charset="-128"/>
              </a:rPr>
              <a:t>27</a:t>
            </a:r>
            <a:r>
              <a:rPr lang="ja-JP" altLang="en-US" sz="1600" dirty="0">
                <a:latin typeface="游ゴシック" panose="020B0400000000000000" pitchFamily="50" charset="-128"/>
                <a:ea typeface="游ゴシック" panose="020B0400000000000000" pitchFamily="50" charset="-128"/>
              </a:rPr>
              <a:t>日の日本経済新聞では、</a:t>
            </a:r>
            <a:r>
              <a:rPr lang="en-US" altLang="ja-JP" sz="1600" dirty="0">
                <a:latin typeface="游ゴシック" panose="020B0400000000000000" pitchFamily="50" charset="-128"/>
                <a:ea typeface="游ゴシック" panose="020B0400000000000000" pitchFamily="50" charset="-128"/>
              </a:rPr>
              <a:t>CPU</a:t>
            </a:r>
            <a:r>
              <a:rPr lang="ja-JP" altLang="en-US" sz="1600" dirty="0">
                <a:latin typeface="游ゴシック" panose="020B0400000000000000" pitchFamily="50" charset="-128"/>
                <a:ea typeface="游ゴシック" panose="020B0400000000000000" pitchFamily="50" charset="-128"/>
              </a:rPr>
              <a:t>＆</a:t>
            </a:r>
            <a:r>
              <a:rPr lang="en-US" altLang="ja-JP" sz="1600" dirty="0">
                <a:latin typeface="游ゴシック" panose="020B0400000000000000" pitchFamily="50" charset="-128"/>
                <a:ea typeface="游ゴシック" panose="020B0400000000000000" pitchFamily="50" charset="-128"/>
              </a:rPr>
              <a:t>GPU</a:t>
            </a:r>
            <a:r>
              <a:rPr lang="ja-JP" altLang="en-US" sz="1600" dirty="0" err="1">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及び周辺装置を含めると</a:t>
            </a:r>
            <a:r>
              <a:rPr lang="ja-JP" altLang="en-US" b="1" dirty="0">
                <a:latin typeface="游ゴシック" panose="020B0400000000000000" pitchFamily="50" charset="-128"/>
                <a:ea typeface="游ゴシック" panose="020B0400000000000000" pitchFamily="50" charset="-128"/>
              </a:rPr>
              <a:t>電力換算</a:t>
            </a:r>
            <a:r>
              <a:rPr lang="en-US" altLang="ja-JP" b="1" dirty="0">
                <a:latin typeface="游ゴシック" panose="020B0400000000000000" pitchFamily="50" charset="-128"/>
                <a:ea typeface="游ゴシック" panose="020B0400000000000000" pitchFamily="50" charset="-128"/>
              </a:rPr>
              <a:t>25</a:t>
            </a:r>
            <a:r>
              <a:rPr lang="ja-JP" altLang="en-US" b="1" dirty="0">
                <a:latin typeface="游ゴシック" panose="020B0400000000000000" pitchFamily="50" charset="-128"/>
                <a:ea typeface="游ゴシック" panose="020B0400000000000000" pitchFamily="50" charset="-128"/>
              </a:rPr>
              <a:t>万</a:t>
            </a:r>
            <a:r>
              <a:rPr lang="en-US" altLang="ja-JP" b="1" dirty="0">
                <a:latin typeface="游ゴシック" panose="020B0400000000000000" pitchFamily="50" charset="-128"/>
                <a:ea typeface="游ゴシック" panose="020B0400000000000000" pitchFamily="50" charset="-128"/>
              </a:rPr>
              <a:t>kw</a:t>
            </a:r>
            <a:r>
              <a:rPr lang="ja-JP" altLang="en-US" sz="1600" dirty="0">
                <a:latin typeface="游ゴシック" panose="020B0400000000000000" pitchFamily="50" charset="-128"/>
                <a:ea typeface="游ゴシック" panose="020B0400000000000000" pitchFamily="50" charset="-128"/>
              </a:rPr>
              <a:t>に相当と報道。</a:t>
            </a:r>
          </a:p>
        </p:txBody>
      </p:sp>
      <p:sp>
        <p:nvSpPr>
          <p:cNvPr id="35" name="テキスト ボックス 34"/>
          <p:cNvSpPr txBox="1"/>
          <p:nvPr/>
        </p:nvSpPr>
        <p:spPr>
          <a:xfrm>
            <a:off x="854075" y="2592804"/>
            <a:ext cx="4780345" cy="369332"/>
          </a:xfrm>
          <a:prstGeom prst="rect">
            <a:avLst/>
          </a:prstGeom>
          <a:noFill/>
        </p:spPr>
        <p:txBody>
          <a:bodyPr wrap="square" rtlCol="0">
            <a:spAutoFit/>
          </a:bodyPr>
          <a:lstStyle/>
          <a:p>
            <a:r>
              <a:rPr kumimoji="1" lang="ja-JP" altLang="en-US" dirty="0"/>
              <a:t>人間の脳は電力換算で</a:t>
            </a:r>
            <a:r>
              <a:rPr kumimoji="1" lang="en-US" altLang="ja-JP" dirty="0"/>
              <a:t>20W</a:t>
            </a:r>
            <a:r>
              <a:rPr kumimoji="1" lang="ja-JP" altLang="en-US" dirty="0"/>
              <a:t>で動いている？</a:t>
            </a:r>
          </a:p>
        </p:txBody>
      </p:sp>
      <p:pic>
        <p:nvPicPr>
          <p:cNvPr id="36" name="図 35"/>
          <p:cNvPicPr>
            <a:picLocks noChangeAspect="1"/>
          </p:cNvPicPr>
          <p:nvPr/>
        </p:nvPicPr>
        <p:blipFill>
          <a:blip r:embed="rId3"/>
          <a:stretch>
            <a:fillRect/>
          </a:stretch>
        </p:blipFill>
        <p:spPr>
          <a:xfrm>
            <a:off x="5009609" y="2959367"/>
            <a:ext cx="7182392" cy="3221514"/>
          </a:xfrm>
          <a:prstGeom prst="rect">
            <a:avLst/>
          </a:prstGeom>
        </p:spPr>
      </p:pic>
      <p:pic>
        <p:nvPicPr>
          <p:cNvPr id="34" name="Picture 5" descr="C:\Users\jhughes3\Pictures\Brain\bluebrai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54249"/>
            <a:ext cx="5740030" cy="322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テキスト ボックス 37"/>
          <p:cNvSpPr txBox="1"/>
          <p:nvPr/>
        </p:nvSpPr>
        <p:spPr>
          <a:xfrm>
            <a:off x="7600656" y="2592879"/>
            <a:ext cx="2836328" cy="369332"/>
          </a:xfrm>
          <a:prstGeom prst="rect">
            <a:avLst/>
          </a:prstGeom>
          <a:noFill/>
        </p:spPr>
        <p:txBody>
          <a:bodyPr wrap="square" rtlCol="0">
            <a:spAutoFit/>
          </a:bodyPr>
          <a:lstStyle/>
          <a:p>
            <a:r>
              <a:rPr lang="ja-JP" altLang="en-US" dirty="0"/>
              <a:t>片や</a:t>
            </a:r>
            <a:r>
              <a:rPr kumimoji="1" lang="en-US" altLang="ja-JP" dirty="0" err="1"/>
              <a:t>AlphaGo</a:t>
            </a:r>
            <a:r>
              <a:rPr kumimoji="1" lang="ja-JP" altLang="en-US" dirty="0"/>
              <a:t>は</a:t>
            </a:r>
            <a:r>
              <a:rPr kumimoji="1" lang="en-US" altLang="ja-JP" dirty="0"/>
              <a:t>25</a:t>
            </a:r>
            <a:r>
              <a:rPr kumimoji="1" lang="ja-JP" altLang="en-US" dirty="0"/>
              <a:t>万</a:t>
            </a:r>
            <a:r>
              <a:rPr kumimoji="1" lang="en-US" altLang="ja-JP" dirty="0"/>
              <a:t>kw…</a:t>
            </a:r>
            <a:endParaRPr kumimoji="1" lang="ja-JP" altLang="en-US" dirty="0"/>
          </a:p>
        </p:txBody>
      </p:sp>
      <p:sp>
        <p:nvSpPr>
          <p:cNvPr id="37" name="正方形/長方形 36"/>
          <p:cNvSpPr/>
          <p:nvPr/>
        </p:nvSpPr>
        <p:spPr>
          <a:xfrm>
            <a:off x="5740030" y="6180881"/>
            <a:ext cx="6451970" cy="338554"/>
          </a:xfrm>
          <a:prstGeom prst="rect">
            <a:avLst/>
          </a:prstGeom>
        </p:spPr>
        <p:txBody>
          <a:bodyPr wrap="square">
            <a:spAutoFit/>
          </a:bodyPr>
          <a:lstStyle/>
          <a:p>
            <a:r>
              <a:rPr lang="ja-JP" altLang="en-US" sz="800" dirty="0">
                <a:latin typeface="游ゴシック" panose="020B0400000000000000" pitchFamily="50" charset="-128"/>
                <a:ea typeface="游ゴシック" panose="020B0400000000000000" pitchFamily="50" charset="-128"/>
              </a:rPr>
              <a:t>（出典）</a:t>
            </a:r>
            <a:r>
              <a:rPr lang="en-US" altLang="ja-JP" sz="800" dirty="0">
                <a:latin typeface="游ゴシック" panose="020B0400000000000000" pitchFamily="50" charset="-128"/>
                <a:ea typeface="游ゴシック" panose="020B0400000000000000" pitchFamily="50" charset="-128"/>
              </a:rPr>
              <a:t>https://www.nikkei.com/news/image-article/?R_FLG=0&amp;ad=DSXZZO4393845020072012000000&amp;dc=1&amp;ng=DGXNASFK2000L_Q2A720C1000000&amp;z=20120727</a:t>
            </a:r>
            <a:endParaRPr lang="ja-JP" altLang="en-US" sz="8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42848068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547" y="1572207"/>
            <a:ext cx="5857875" cy="3390900"/>
          </a:xfrm>
          <a:prstGeom prst="rect">
            <a:avLst/>
          </a:prstGeom>
        </p:spPr>
      </p:pic>
      <p:sp>
        <p:nvSpPr>
          <p:cNvPr id="3" name="正方形/長方形 2"/>
          <p:cNvSpPr/>
          <p:nvPr/>
        </p:nvSpPr>
        <p:spPr>
          <a:xfrm>
            <a:off x="928457" y="5001207"/>
            <a:ext cx="5760308" cy="1077218"/>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DNA</a:t>
            </a:r>
            <a:r>
              <a:rPr lang="ja-JP" altLang="en-US" sz="1600" dirty="0">
                <a:latin typeface="Meiryo UI" panose="020B0604030504040204" pitchFamily="50" charset="-128"/>
                <a:ea typeface="Meiryo UI" panose="020B0604030504040204" pitchFamily="50" charset="-128"/>
              </a:rPr>
              <a:t>であれば</a:t>
            </a:r>
            <a:r>
              <a:rPr lang="en-US" altLang="ja-JP" sz="1600" dirty="0">
                <a:latin typeface="Meiryo UI" panose="020B0604030504040204" pitchFamily="50" charset="-128"/>
                <a:ea typeface="Meiryo UI" panose="020B0604030504040204" pitchFamily="50" charset="-128"/>
              </a:rPr>
              <a:t>1000</a:t>
            </a:r>
            <a:r>
              <a:rPr lang="ja-JP" altLang="en-US" sz="1600" dirty="0">
                <a:latin typeface="Meiryo UI" panose="020B0604030504040204" pitchFamily="50" charset="-128"/>
                <a:ea typeface="Meiryo UI" panose="020B0604030504040204" pitchFamily="50" charset="-128"/>
              </a:rPr>
              <a:t>年単位でデータ保存が可能。</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★データ保存に係る電力消費は実質ゼロ。</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グラムの</a:t>
            </a:r>
            <a:r>
              <a:rPr lang="en-US" altLang="ja-JP" sz="1600" dirty="0">
                <a:latin typeface="Meiryo UI" panose="020B0604030504040204" pitchFamily="50" charset="-128"/>
                <a:ea typeface="Meiryo UI" panose="020B0604030504040204" pitchFamily="50" charset="-128"/>
              </a:rPr>
              <a:t>DNA</a:t>
            </a:r>
            <a:r>
              <a:rPr lang="ja-JP" altLang="en-US" sz="1600" dirty="0">
                <a:latin typeface="Meiryo UI" panose="020B0604030504040204" pitchFamily="50" charset="-128"/>
                <a:ea typeface="Meiryo UI" panose="020B0604030504040204" pitchFamily="50" charset="-128"/>
              </a:rPr>
              <a:t>で、</a:t>
            </a:r>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ペタバイトのデータを記録保存。</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ペタバイトは、</a:t>
            </a:r>
            <a:r>
              <a:rPr lang="en-US" altLang="ja-JP" sz="1600" dirty="0">
                <a:latin typeface="Meiryo UI" panose="020B0604030504040204" pitchFamily="50" charset="-128"/>
                <a:ea typeface="Meiryo UI" panose="020B0604030504040204" pitchFamily="50" charset="-128"/>
              </a:rPr>
              <a:t>300</a:t>
            </a:r>
            <a:r>
              <a:rPr lang="ja-JP" altLang="en-US" sz="1600" dirty="0">
                <a:latin typeface="Meiryo UI" panose="020B0604030504040204" pitchFamily="50" charset="-128"/>
                <a:ea typeface="Meiryo UI" panose="020B0604030504040204" pitchFamily="50" charset="-128"/>
              </a:rPr>
              <a:t>万枚の</a:t>
            </a:r>
            <a:r>
              <a:rPr lang="en-US" altLang="ja-JP" sz="1600" dirty="0">
                <a:latin typeface="Meiryo UI" panose="020B0604030504040204" pitchFamily="50" charset="-128"/>
                <a:ea typeface="Meiryo UI" panose="020B0604030504040204" pitchFamily="50" charset="-128"/>
              </a:rPr>
              <a:t>CD</a:t>
            </a:r>
            <a:r>
              <a:rPr lang="ja-JP" altLang="en-US" sz="1600" dirty="0">
                <a:latin typeface="Meiryo UI" panose="020B0604030504040204" pitchFamily="50" charset="-128"/>
                <a:ea typeface="Meiryo UI" panose="020B0604030504040204" pitchFamily="50" charset="-128"/>
              </a:rPr>
              <a:t>の情報量相当）</a:t>
            </a: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9640" y="1572206"/>
            <a:ext cx="6604268" cy="3714901"/>
          </a:xfrm>
          <a:prstGeom prst="rect">
            <a:avLst/>
          </a:prstGeom>
          <a:ln w="28575">
            <a:solidFill>
              <a:schemeClr val="bg1"/>
            </a:solidFill>
          </a:ln>
        </p:spPr>
      </p:pic>
      <p:sp>
        <p:nvSpPr>
          <p:cNvPr id="5" name="正方形/長方形 4"/>
          <p:cNvSpPr/>
          <p:nvPr/>
        </p:nvSpPr>
        <p:spPr>
          <a:xfrm>
            <a:off x="5743774" y="5564647"/>
            <a:ext cx="6350134" cy="584775"/>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マイクロソフトの</a:t>
            </a:r>
            <a:r>
              <a:rPr lang="en-US" altLang="ja-JP" sz="1600" dirty="0">
                <a:latin typeface="Meiryo UI" panose="020B0604030504040204" pitchFamily="50" charset="-128"/>
                <a:ea typeface="Meiryo UI" panose="020B0604030504040204" pitchFamily="50" charset="-128"/>
              </a:rPr>
              <a:t>DNA</a:t>
            </a:r>
            <a:r>
              <a:rPr lang="ja-JP" altLang="en-US" sz="1600" dirty="0">
                <a:latin typeface="Meiryo UI" panose="020B0604030504040204" pitchFamily="50" charset="-128"/>
                <a:ea typeface="Meiryo UI" panose="020B0604030504040204" pitchFamily="50" charset="-128"/>
              </a:rPr>
              <a:t>ストレージ研究によれば、</a:t>
            </a:r>
            <a:r>
              <a:rPr lang="en-US" altLang="ja-JP" sz="1600" dirty="0">
                <a:latin typeface="Meiryo UI" panose="020B0604030504040204" pitchFamily="50" charset="-128"/>
                <a:ea typeface="Meiryo UI" panose="020B0604030504040204" pitchFamily="50" charset="-128"/>
              </a:rPr>
              <a:t>DNA</a:t>
            </a:r>
            <a:r>
              <a:rPr lang="ja-JP" altLang="en-US" sz="1600" dirty="0">
                <a:latin typeface="Meiryo UI" panose="020B0604030504040204" pitchFamily="50" charset="-128"/>
                <a:ea typeface="Meiryo UI" panose="020B0604030504040204" pitchFamily="50" charset="-128"/>
              </a:rPr>
              <a:t>のデータ密度は、</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1g</a:t>
            </a:r>
            <a:r>
              <a:rPr lang="ja-JP" altLang="en-US" sz="1600" dirty="0">
                <a:latin typeface="Meiryo UI" panose="020B0604030504040204" pitchFamily="50" charset="-128"/>
                <a:ea typeface="Meiryo UI" panose="020B0604030504040204" pitchFamily="50" charset="-128"/>
              </a:rPr>
              <a:t>の</a:t>
            </a:r>
            <a:r>
              <a:rPr lang="en-US" altLang="ja-JP" sz="1600" dirty="0">
                <a:latin typeface="Meiryo UI" panose="020B0604030504040204" pitchFamily="50" charset="-128"/>
                <a:ea typeface="Meiryo UI" panose="020B0604030504040204" pitchFamily="50" charset="-128"/>
              </a:rPr>
              <a:t>DNA</a:t>
            </a:r>
            <a:r>
              <a:rPr lang="ja-JP" altLang="en-US" sz="1600" dirty="0">
                <a:latin typeface="Meiryo UI" panose="020B0604030504040204" pitchFamily="50" charset="-128"/>
                <a:ea typeface="Meiryo UI" panose="020B0604030504040204" pitchFamily="50" charset="-128"/>
              </a:rPr>
              <a:t>に</a:t>
            </a:r>
            <a:r>
              <a:rPr lang="en-US" altLang="ja-JP" sz="1600" dirty="0">
                <a:latin typeface="Meiryo UI" panose="020B0604030504040204" pitchFamily="50" charset="-128"/>
                <a:ea typeface="Meiryo UI" panose="020B0604030504040204" pitchFamily="50" charset="-128"/>
              </a:rPr>
              <a:t>10</a:t>
            </a:r>
            <a:r>
              <a:rPr lang="ja-JP" altLang="en-US" sz="1600" dirty="0">
                <a:latin typeface="Meiryo UI" panose="020B0604030504040204" pitchFamily="50" charset="-128"/>
                <a:ea typeface="Meiryo UI" panose="020B0604030504040204" pitchFamily="50" charset="-128"/>
              </a:rPr>
              <a:t>億テラバイト（</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ゼタバイト）のデータを格納できるとしている。</a:t>
            </a:r>
            <a:endParaRPr lang="ja-JP" altLang="en-US" sz="1600" dirty="0"/>
          </a:p>
        </p:txBody>
      </p:sp>
      <p:sp>
        <p:nvSpPr>
          <p:cNvPr id="6" name="正方形/長方形 5"/>
          <p:cNvSpPr/>
          <p:nvPr/>
        </p:nvSpPr>
        <p:spPr>
          <a:xfrm>
            <a:off x="1312130" y="746093"/>
            <a:ext cx="10387500" cy="646331"/>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ハードドライブや</a:t>
            </a:r>
            <a:r>
              <a:rPr lang="en-US" altLang="ja-JP" dirty="0">
                <a:latin typeface="Meiryo UI" panose="020B0604030504040204" pitchFamily="50" charset="-128"/>
                <a:ea typeface="Meiryo UI" panose="020B0604030504040204" pitchFamily="50" charset="-128"/>
              </a:rPr>
              <a:t>USB</a:t>
            </a:r>
            <a:r>
              <a:rPr lang="ja-JP" altLang="en-US" dirty="0">
                <a:latin typeface="Meiryo UI" panose="020B0604030504040204" pitchFamily="50" charset="-128"/>
                <a:ea typeface="Meiryo UI" panose="020B0604030504040204" pitchFamily="50" charset="-128"/>
              </a:rPr>
              <a:t>メモリーなどに保存したデータは永久に保存できない。</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ハードドライブは</a:t>
            </a:r>
            <a:r>
              <a:rPr lang="en-US" altLang="ja-JP" dirty="0">
                <a:latin typeface="Meiryo UI" panose="020B0604030504040204" pitchFamily="50" charset="-128"/>
                <a:ea typeface="Meiryo UI" panose="020B0604030504040204" pitchFamily="50" charset="-128"/>
              </a:rPr>
              <a:t>4</a:t>
            </a:r>
            <a:r>
              <a:rPr lang="ja-JP" altLang="en-US" dirty="0">
                <a:latin typeface="Meiryo UI" panose="020B0604030504040204" pitchFamily="50" charset="-128"/>
                <a:ea typeface="Meiryo UI" panose="020B0604030504040204" pitchFamily="50" charset="-128"/>
              </a:rPr>
              <a:t>年で約</a:t>
            </a:r>
            <a:r>
              <a:rPr lang="en-US" altLang="ja-JP" dirty="0">
                <a:latin typeface="Meiryo UI" panose="020B0604030504040204" pitchFamily="50" charset="-128"/>
                <a:ea typeface="Meiryo UI" panose="020B0604030504040204" pitchFamily="50" charset="-128"/>
              </a:rPr>
              <a:t>22</a:t>
            </a:r>
            <a:r>
              <a:rPr lang="ja-JP" altLang="en-US" dirty="0">
                <a:latin typeface="Meiryo UI" panose="020B0604030504040204" pitchFamily="50" charset="-128"/>
                <a:ea typeface="Meiryo UI" panose="020B0604030504040204" pitchFamily="50" charset="-128"/>
              </a:rPr>
              <a:t>％の割合で消耗＆故障する。今後データの保存期間が問題になるだろう。</a:t>
            </a:r>
          </a:p>
        </p:txBody>
      </p:sp>
    </p:spTree>
    <p:extLst>
      <p:ext uri="{BB962C8B-B14F-4D97-AF65-F5344CB8AC3E}">
        <p14:creationId xmlns:p14="http://schemas.microsoft.com/office/powerpoint/2010/main" val="23101096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19972" y="318976"/>
            <a:ext cx="2253345" cy="1812243"/>
          </a:xfrm>
          <a:prstGeom prst="rect">
            <a:avLst/>
          </a:prstGeom>
        </p:spPr>
      </p:pic>
      <p:sp>
        <p:nvSpPr>
          <p:cNvPr id="2" name="正方形/長方形 1"/>
          <p:cNvSpPr/>
          <p:nvPr/>
        </p:nvSpPr>
        <p:spPr>
          <a:xfrm>
            <a:off x="0" y="2450195"/>
            <a:ext cx="6096000" cy="1600438"/>
          </a:xfrm>
          <a:prstGeom prst="rect">
            <a:avLst/>
          </a:prstGeom>
        </p:spPr>
        <p:txBody>
          <a:bodyPr>
            <a:spAutoFit/>
          </a:bodyPr>
          <a:lstStyle/>
          <a:p>
            <a:r>
              <a:rPr lang="ja-JP" altLang="en-US" sz="1400" dirty="0">
                <a:latin typeface="Meiryo UI" panose="020B0604030504040204" pitchFamily="50" charset="-128"/>
                <a:ea typeface="Meiryo UI" panose="020B0604030504040204" pitchFamily="50" charset="-128"/>
              </a:rPr>
              <a:t>約</a:t>
            </a:r>
            <a:r>
              <a:rPr lang="en-US" altLang="ja-JP" sz="1400" dirty="0">
                <a:latin typeface="Meiryo UI" panose="020B0604030504040204" pitchFamily="50" charset="-128"/>
                <a:ea typeface="Meiryo UI" panose="020B0604030504040204" pitchFamily="50" charset="-128"/>
              </a:rPr>
              <a:t>30</a:t>
            </a:r>
            <a:r>
              <a:rPr lang="ja-JP" altLang="en-US" sz="1400" dirty="0">
                <a:latin typeface="Meiryo UI" panose="020B0604030504040204" pitchFamily="50" charset="-128"/>
                <a:ea typeface="Meiryo UI" panose="020B0604030504040204" pitchFamily="50" charset="-128"/>
              </a:rPr>
              <a:t>億塩基対からなるヒトゲノムは、タンパク質に翻訳される遺伝子のエキソン領域はたったの</a:t>
            </a:r>
            <a:r>
              <a:rPr lang="en-US" altLang="ja-JP" sz="14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程度で、その他の領域は、イントロンなどの遺伝子間領域と反復配列で構成されている。</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反復配列の中でも、レトロトランスポゾンである</a:t>
            </a:r>
            <a:r>
              <a:rPr lang="en-US" altLang="ja-JP" sz="1400" dirty="0">
                <a:latin typeface="Meiryo UI" panose="020B0604030504040204" pitchFamily="50" charset="-128"/>
                <a:ea typeface="Meiryo UI" panose="020B0604030504040204" pitchFamily="50" charset="-128"/>
              </a:rPr>
              <a:t>SINE(short interspersed element)</a:t>
            </a:r>
            <a:r>
              <a:rPr lang="ja-JP" altLang="en-US" sz="1400" dirty="0">
                <a:latin typeface="Meiryo UI" panose="020B0604030504040204" pitchFamily="50" charset="-128"/>
                <a:ea typeface="Meiryo UI" panose="020B0604030504040204" pitchFamily="50" charset="-128"/>
              </a:rPr>
              <a:t>の一種として知られる</a:t>
            </a:r>
            <a:r>
              <a:rPr lang="en-US" altLang="ja-JP" sz="1400" dirty="0" err="1">
                <a:latin typeface="Meiryo UI" panose="020B0604030504040204" pitchFamily="50" charset="-128"/>
                <a:ea typeface="Meiryo UI" panose="020B0604030504040204" pitchFamily="50" charset="-128"/>
              </a:rPr>
              <a:t>Alu</a:t>
            </a:r>
            <a:r>
              <a:rPr lang="ja-JP" altLang="en-US" sz="1400" dirty="0">
                <a:latin typeface="Meiryo UI" panose="020B0604030504040204" pitchFamily="50" charset="-128"/>
                <a:ea typeface="Meiryo UI" panose="020B0604030504040204" pitchFamily="50" charset="-128"/>
              </a:rPr>
              <a:t>配列は、霊長類に特異的な反復配列で、ヒトゲノムの約</a:t>
            </a:r>
            <a:r>
              <a:rPr lang="en-US" altLang="ja-JP" sz="1400" dirty="0">
                <a:latin typeface="Meiryo UI" panose="020B0604030504040204" pitchFamily="50" charset="-128"/>
                <a:ea typeface="Meiryo UI" panose="020B0604030504040204" pitchFamily="50" charset="-128"/>
              </a:rPr>
              <a:t>10%</a:t>
            </a:r>
            <a:r>
              <a:rPr lang="ja-JP" altLang="en-US" sz="1400" dirty="0">
                <a:latin typeface="Meiryo UI" panose="020B0604030504040204" pitchFamily="50" charset="-128"/>
                <a:ea typeface="Meiryo UI" panose="020B0604030504040204" pitchFamily="50" charset="-128"/>
              </a:rPr>
              <a:t>を占める。その数は</a:t>
            </a:r>
            <a:r>
              <a:rPr lang="en-US" altLang="ja-JP" sz="1400" dirty="0">
                <a:latin typeface="Meiryo UI" panose="020B0604030504040204" pitchFamily="50" charset="-128"/>
                <a:ea typeface="Meiryo UI" panose="020B0604030504040204" pitchFamily="50" charset="-128"/>
              </a:rPr>
              <a:t>100</a:t>
            </a:r>
            <a:r>
              <a:rPr lang="ja-JP" altLang="en-US" sz="1400" dirty="0">
                <a:latin typeface="Meiryo UI" panose="020B0604030504040204" pitchFamily="50" charset="-128"/>
                <a:ea typeface="Meiryo UI" panose="020B0604030504040204" pitchFamily="50" charset="-128"/>
              </a:rPr>
              <a:t>万コピーとも言われるが、</a:t>
            </a:r>
            <a:r>
              <a:rPr lang="en-US" altLang="ja-JP" sz="1400" dirty="0" err="1">
                <a:latin typeface="Meiryo UI" panose="020B0604030504040204" pitchFamily="50" charset="-128"/>
                <a:ea typeface="Meiryo UI" panose="020B0604030504040204" pitchFamily="50" charset="-128"/>
              </a:rPr>
              <a:t>Alu</a:t>
            </a:r>
            <a:r>
              <a:rPr lang="ja-JP" altLang="en-US" sz="1400" dirty="0">
                <a:latin typeface="Meiryo UI" panose="020B0604030504040204" pitchFamily="50" charset="-128"/>
                <a:ea typeface="Meiryo UI" panose="020B0604030504040204" pitchFamily="50" charset="-128"/>
              </a:rPr>
              <a:t>配列の機能や生物学的な意義は明らかになっていない。</a:t>
            </a:r>
          </a:p>
        </p:txBody>
      </p:sp>
      <p:pic>
        <p:nvPicPr>
          <p:cNvPr id="3" name="図 2"/>
          <p:cNvPicPr>
            <a:picLocks noChangeAspect="1"/>
          </p:cNvPicPr>
          <p:nvPr/>
        </p:nvPicPr>
        <p:blipFill>
          <a:blip r:embed="rId3"/>
          <a:stretch>
            <a:fillRect/>
          </a:stretch>
        </p:blipFill>
        <p:spPr>
          <a:xfrm>
            <a:off x="2197285" y="74431"/>
            <a:ext cx="3898716" cy="2292740"/>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7712" y="4050633"/>
            <a:ext cx="3121246" cy="2646732"/>
          </a:xfrm>
          <a:prstGeom prst="rect">
            <a:avLst/>
          </a:prstGeom>
        </p:spPr>
      </p:pic>
      <p:sp>
        <p:nvSpPr>
          <p:cNvPr id="7" name="正方形/長方形 6"/>
          <p:cNvSpPr/>
          <p:nvPr/>
        </p:nvSpPr>
        <p:spPr>
          <a:xfrm>
            <a:off x="258184" y="6659160"/>
            <a:ext cx="5605031" cy="230832"/>
          </a:xfrm>
          <a:prstGeom prst="rect">
            <a:avLst/>
          </a:prstGeom>
        </p:spPr>
        <p:txBody>
          <a:bodyPr wrap="square">
            <a:spAutoFit/>
          </a:bodyPr>
          <a:lstStyle/>
          <a:p>
            <a:r>
              <a:rPr lang="en-US" altLang="ja-JP" sz="900" dirty="0">
                <a:latin typeface="Meiryo UI" panose="020B0604030504040204" pitchFamily="50" charset="-128"/>
                <a:ea typeface="Meiryo UI" panose="020B0604030504040204" pitchFamily="50" charset="-128"/>
              </a:rPr>
              <a:t>https://www.hamamatsu.com/jp/ja/technology/projects/exploring_dark_matter/index.html</a:t>
            </a:r>
            <a:endParaRPr lang="ja-JP" altLang="en-US" sz="900" dirty="0">
              <a:latin typeface="Meiryo UI" panose="020B0604030504040204" pitchFamily="50" charset="-128"/>
              <a:ea typeface="Meiryo UI" panose="020B0604030504040204" pitchFamily="50" charset="-128"/>
            </a:endParaRPr>
          </a:p>
        </p:txBody>
      </p:sp>
      <p:pic>
        <p:nvPicPr>
          <p:cNvPr id="8" name="図 7"/>
          <p:cNvPicPr>
            <a:picLocks noChangeAspect="1"/>
          </p:cNvPicPr>
          <p:nvPr/>
        </p:nvPicPr>
        <p:blipFill>
          <a:blip r:embed="rId5"/>
          <a:stretch>
            <a:fillRect/>
          </a:stretch>
        </p:blipFill>
        <p:spPr>
          <a:xfrm>
            <a:off x="6360807" y="0"/>
            <a:ext cx="4994765" cy="3810538"/>
          </a:xfrm>
          <a:prstGeom prst="rect">
            <a:avLst/>
          </a:prstGeom>
        </p:spPr>
      </p:pic>
      <p:pic>
        <p:nvPicPr>
          <p:cNvPr id="9" name="図 8"/>
          <p:cNvPicPr>
            <a:picLocks noChangeAspect="1"/>
          </p:cNvPicPr>
          <p:nvPr/>
        </p:nvPicPr>
        <p:blipFill>
          <a:blip r:embed="rId6"/>
          <a:stretch>
            <a:fillRect/>
          </a:stretch>
        </p:blipFill>
        <p:spPr>
          <a:xfrm>
            <a:off x="5958958" y="4050633"/>
            <a:ext cx="3897675" cy="2646732"/>
          </a:xfrm>
          <a:prstGeom prst="rect">
            <a:avLst/>
          </a:prstGeom>
        </p:spPr>
      </p:pic>
    </p:spTree>
    <p:extLst>
      <p:ext uri="{BB962C8B-B14F-4D97-AF65-F5344CB8AC3E}">
        <p14:creationId xmlns:p14="http://schemas.microsoft.com/office/powerpoint/2010/main" val="35133412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4"/>
          <p:cNvSpPr>
            <a:spLocks noChangeArrowheads="1"/>
          </p:cNvSpPr>
          <p:nvPr/>
        </p:nvSpPr>
        <p:spPr bwMode="auto">
          <a:xfrm>
            <a:off x="2286000" y="1371600"/>
            <a:ext cx="76200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20000"/>
              </a:spcBef>
            </a:pPr>
            <a:r>
              <a:rPr lang="en-US" altLang="ja-JP" sz="2800" dirty="0">
                <a:latin typeface="ヒラギノ角ゴ Pro W6" pitchFamily="16" charset="-128"/>
                <a:ea typeface="ヒラギノ角ゴ Pro W6" pitchFamily="16" charset="-128"/>
              </a:rPr>
              <a:t>MRI:	Magnetic Resonance Imaging</a:t>
            </a:r>
          </a:p>
          <a:p>
            <a:pPr>
              <a:spcBef>
                <a:spcPct val="20000"/>
              </a:spcBef>
            </a:pPr>
            <a:r>
              <a:rPr lang="en-US" altLang="ja-JP" sz="2800" dirty="0">
                <a:latin typeface="ヒラギノ角ゴ Pro W6" pitchFamily="16" charset="-128"/>
                <a:ea typeface="ヒラギノ角ゴ Pro W6" pitchFamily="16" charset="-128"/>
              </a:rPr>
              <a:t>	</a:t>
            </a:r>
            <a:r>
              <a:rPr lang="ja-JP" altLang="en-US" sz="2800" dirty="0">
                <a:latin typeface="ヒラギノ角ゴ Pro W6" pitchFamily="16" charset="-128"/>
                <a:ea typeface="ヒラギノ角ゴ Pro W6" pitchFamily="16" charset="-128"/>
              </a:rPr>
              <a:t>（磁気共鳴画像）</a:t>
            </a:r>
          </a:p>
          <a:p>
            <a:pPr>
              <a:spcBef>
                <a:spcPct val="20000"/>
              </a:spcBef>
            </a:pPr>
            <a:endParaRPr lang="ja-JP" altLang="en-US" sz="2800" dirty="0">
              <a:latin typeface="ヒラギノ角ゴ Pro W6" pitchFamily="16" charset="-128"/>
              <a:ea typeface="ヒラギノ角ゴ Pro W6" pitchFamily="16" charset="-128"/>
            </a:endParaRPr>
          </a:p>
          <a:p>
            <a:pPr>
              <a:spcBef>
                <a:spcPct val="20000"/>
              </a:spcBef>
            </a:pPr>
            <a:r>
              <a:rPr lang="ja-JP" altLang="en-US" sz="2800" dirty="0">
                <a:latin typeface="ヒラギノ角ゴ Pro W6" pitchFamily="16" charset="-128"/>
                <a:ea typeface="ヒラギノ角ゴ Pro W6" pitchFamily="16" charset="-128"/>
              </a:rPr>
              <a:t>装置</a:t>
            </a:r>
            <a:r>
              <a:rPr lang="en-US" altLang="ja-JP" sz="2800" dirty="0">
                <a:latin typeface="ヒラギノ角ゴ Pro W6" pitchFamily="16" charset="-128"/>
                <a:ea typeface="ヒラギノ角ゴ Pro W6" pitchFamily="16" charset="-128"/>
              </a:rPr>
              <a:t>:	MRI</a:t>
            </a:r>
            <a:r>
              <a:rPr lang="ja-JP" altLang="en-US" sz="2800" dirty="0">
                <a:latin typeface="ヒラギノ角ゴ Pro W6" pitchFamily="16" charset="-128"/>
                <a:ea typeface="ヒラギノ角ゴ Pro W6" pitchFamily="16" charset="-128"/>
              </a:rPr>
              <a:t>スキャナー</a:t>
            </a:r>
            <a:endParaRPr lang="ja-JP" altLang="en-US" dirty="0">
              <a:latin typeface="ヒラギノ角ゴ Pro W6" pitchFamily="16" charset="-128"/>
              <a:ea typeface="ヒラギノ角ゴ Pro W6" pitchFamily="16" charset="-128"/>
            </a:endParaRPr>
          </a:p>
        </p:txBody>
      </p:sp>
      <p:pic>
        <p:nvPicPr>
          <p:cNvPr id="205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4600" y="3600450"/>
            <a:ext cx="38100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68064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5164" y="1973264"/>
            <a:ext cx="2365375"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descr="synap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8801" y="1790700"/>
            <a:ext cx="4518025" cy="3390900"/>
          </a:xfrm>
          <a:prstGeom prst="rect">
            <a:avLst/>
          </a:prstGeom>
          <a:noFill/>
          <a:extLst>
            <a:ext uri="{909E8E84-426E-40DD-AFC4-6F175D3DCCD1}">
              <a14:hiddenFill xmlns:a14="http://schemas.microsoft.com/office/drawing/2010/main">
                <a:solidFill>
                  <a:srgbClr val="FFFFFF"/>
                </a:solidFill>
              </a14:hiddenFill>
            </a:ext>
          </a:extLst>
        </p:spPr>
      </p:pic>
      <p:sp>
        <p:nvSpPr>
          <p:cNvPr id="4104" name="Rectangle 8"/>
          <p:cNvSpPr>
            <a:spLocks noChangeArrowheads="1"/>
          </p:cNvSpPr>
          <p:nvPr/>
        </p:nvSpPr>
        <p:spPr bwMode="auto">
          <a:xfrm>
            <a:off x="2209800" y="374651"/>
            <a:ext cx="6962162" cy="932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nSpc>
                <a:spcPct val="130000"/>
              </a:lnSpc>
            </a:pPr>
            <a:r>
              <a:rPr lang="ja-JP" altLang="en-US" sz="1400" dirty="0">
                <a:ea typeface="ヒラギノ角ゴ Pro W3" pitchFamily="16" charset="-128"/>
              </a:rPr>
              <a:t>「神経活動はその部位の血流変化に現れる。」刺激により神経活動が上がると、</a:t>
            </a:r>
          </a:p>
          <a:p>
            <a:pPr>
              <a:lnSpc>
                <a:spcPct val="130000"/>
              </a:lnSpc>
            </a:pPr>
            <a:r>
              <a:rPr lang="ja-JP" altLang="en-US" sz="1400" dirty="0">
                <a:ea typeface="ヒラギノ角ゴ Pro W3" pitchFamily="16" charset="-128"/>
              </a:rPr>
              <a:t>ニューロンによる酸素消費が増し、必要な酸素を供給するためにその部分の血流が増える。</a:t>
            </a:r>
          </a:p>
          <a:p>
            <a:pPr>
              <a:lnSpc>
                <a:spcPct val="130000"/>
              </a:lnSpc>
            </a:pPr>
            <a:r>
              <a:rPr lang="ja-JP" altLang="en-US" sz="1400" dirty="0">
                <a:ea typeface="ヒラギノ角ゴ Pro W3" pitchFamily="16" charset="-128"/>
              </a:rPr>
              <a:t>即ち、その部位の酸素化ヘモグロビンの量が増える。</a:t>
            </a:r>
          </a:p>
        </p:txBody>
      </p:sp>
      <p:sp>
        <p:nvSpPr>
          <p:cNvPr id="4105" name="Rectangle 9"/>
          <p:cNvSpPr>
            <a:spLocks noChangeArrowheads="1"/>
          </p:cNvSpPr>
          <p:nvPr/>
        </p:nvSpPr>
        <p:spPr bwMode="auto">
          <a:xfrm>
            <a:off x="2362200" y="5334000"/>
            <a:ext cx="7467600" cy="1212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nSpc>
                <a:spcPct val="130000"/>
              </a:lnSpc>
            </a:pPr>
            <a:r>
              <a:rPr lang="ja-JP" altLang="en-US" sz="1400">
                <a:latin typeface="ヒラギノ角ゴ Pro W3" pitchFamily="16" charset="-128"/>
                <a:ea typeface="ヒラギノ角ゴ Pro W3" pitchFamily="16" charset="-128"/>
              </a:rPr>
              <a:t>酸素化ヘモグロビンの量が増えると、</a:t>
            </a:r>
            <a:r>
              <a:rPr lang="en-US" altLang="ja-JP" sz="1400">
                <a:latin typeface="ヒラギノ角ゴ Pro W3" pitchFamily="16" charset="-128"/>
                <a:ea typeface="ヒラギノ角ゴ Pro W3" pitchFamily="16" charset="-128"/>
              </a:rPr>
              <a:t>MRI</a:t>
            </a:r>
            <a:r>
              <a:rPr lang="ja-JP" altLang="en-US" sz="1400">
                <a:latin typeface="ヒラギノ角ゴ Pro W3" pitchFamily="16" charset="-128"/>
                <a:ea typeface="ヒラギノ角ゴ Pro W3" pitchFamily="16" charset="-128"/>
              </a:rPr>
              <a:t>信号が増える。</a:t>
            </a:r>
          </a:p>
          <a:p>
            <a:pPr>
              <a:lnSpc>
                <a:spcPct val="130000"/>
              </a:lnSpc>
            </a:pPr>
            <a:r>
              <a:rPr lang="ja-JP" altLang="en-US" sz="1400">
                <a:latin typeface="ヒラギノ角ゴ Pro W3" pitchFamily="16" charset="-128"/>
                <a:ea typeface="ヒラギノ角ゴ Pro W3" pitchFamily="16" charset="-128"/>
              </a:rPr>
              <a:t>この信号を </a:t>
            </a:r>
            <a:r>
              <a:rPr lang="en-US" altLang="ja-JP" sz="1400">
                <a:latin typeface="ヒラギノ角ゴ Pro W6" pitchFamily="16" charset="-128"/>
                <a:ea typeface="ヒラギノ角ゴ Pro W6" pitchFamily="16" charset="-128"/>
              </a:rPr>
              <a:t>Blood oxygen level dependent (BOLD) signal</a:t>
            </a:r>
            <a:r>
              <a:rPr lang="en-US" altLang="ja-JP" sz="1400">
                <a:latin typeface="ヒラギノ角ゴ Pro W3" pitchFamily="16" charset="-128"/>
                <a:ea typeface="ヒラギノ角ゴ Pro W3" pitchFamily="16" charset="-128"/>
              </a:rPr>
              <a:t> (Ogawa et al.) </a:t>
            </a:r>
            <a:r>
              <a:rPr lang="ja-JP" altLang="en-US" sz="1400">
                <a:latin typeface="ヒラギノ角ゴ Pro W3" pitchFamily="16" charset="-128"/>
                <a:ea typeface="ヒラギノ角ゴ Pro W3" pitchFamily="16" charset="-128"/>
              </a:rPr>
              <a:t>とよび</a:t>
            </a:r>
          </a:p>
          <a:p>
            <a:pPr>
              <a:lnSpc>
                <a:spcPct val="130000"/>
              </a:lnSpc>
            </a:pPr>
            <a:r>
              <a:rPr lang="ja-JP" altLang="en-US" sz="1400">
                <a:latin typeface="ヒラギノ角ゴ Pro W3" pitchFamily="16" charset="-128"/>
                <a:ea typeface="ヒラギノ角ゴ Pro W3" pitchFamily="16" charset="-128"/>
              </a:rPr>
              <a:t>この信号をモニターすることで、脳の活動部位が推定できる。</a:t>
            </a:r>
          </a:p>
          <a:p>
            <a:pPr>
              <a:lnSpc>
                <a:spcPct val="130000"/>
              </a:lnSpc>
            </a:pPr>
            <a:r>
              <a:rPr lang="ja-JP" altLang="en-US" sz="1400">
                <a:latin typeface="ヒラギノ角ゴ Pro W3" pitchFamily="16" charset="-128"/>
                <a:ea typeface="ヒラギノ角ゴ Pro W3" pitchFamily="16" charset="-128"/>
              </a:rPr>
              <a:t>この方法を </a:t>
            </a:r>
            <a:r>
              <a:rPr lang="en-US" altLang="ja-JP" sz="1400">
                <a:latin typeface="ヒラギノ角ゴ Pro W6" pitchFamily="16" charset="-128"/>
                <a:ea typeface="ヒラギノ角ゴ Pro W6" pitchFamily="16" charset="-128"/>
              </a:rPr>
              <a:t>functional MRI</a:t>
            </a:r>
            <a:r>
              <a:rPr lang="en-US" altLang="ja-JP" sz="1400">
                <a:latin typeface="ヒラギノ角ゴ Pro W3" pitchFamily="16" charset="-128"/>
                <a:ea typeface="ヒラギノ角ゴ Pro W3" pitchFamily="16" charset="-128"/>
              </a:rPr>
              <a:t> </a:t>
            </a:r>
            <a:r>
              <a:rPr lang="ja-JP" altLang="en-US" sz="1400">
                <a:latin typeface="ヒラギノ角ゴ Pro W3" pitchFamily="16" charset="-128"/>
                <a:ea typeface="ヒラギノ角ゴ Pro W3" pitchFamily="16" charset="-128"/>
              </a:rPr>
              <a:t>という。</a:t>
            </a:r>
          </a:p>
        </p:txBody>
      </p:sp>
    </p:spTree>
    <p:extLst>
      <p:ext uri="{BB962C8B-B14F-4D97-AF65-F5344CB8AC3E}">
        <p14:creationId xmlns:p14="http://schemas.microsoft.com/office/powerpoint/2010/main" val="14038381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7" name="Picture 11" descr="nondesign_right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800" y="5486400"/>
            <a:ext cx="12192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nondesign_right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6800" y="4343400"/>
            <a:ext cx="12192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9469" name="Picture 13" descr="nondesign_right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6800" y="3200400"/>
            <a:ext cx="12192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descr="nondesign_right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6800" y="2057400"/>
            <a:ext cx="12192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9471" name="Picture 15" descr="nondesign_right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6800" y="914400"/>
            <a:ext cx="12192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9472" name="Picture 16" descr="nondesign_left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1400" y="5486400"/>
            <a:ext cx="12192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9473" name="Picture 17" descr="nondesign_left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1400" y="4343400"/>
            <a:ext cx="12192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9474" name="Picture 18" descr="nondesign_left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91400" y="3200400"/>
            <a:ext cx="12192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9475" name="Picture 19" descr="nondesign_left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91400" y="2057400"/>
            <a:ext cx="12192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9476" name="Picture 20" descr="nondesign_left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91400" y="914400"/>
            <a:ext cx="12192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9477" name="Picture 21" descr="design_right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38800" y="5486400"/>
            <a:ext cx="12192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9478" name="Picture 22" descr="design_right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8800" y="4343400"/>
            <a:ext cx="12192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9479" name="Picture 23" descr="design_right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38800" y="3200400"/>
            <a:ext cx="12192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9480" name="Picture 24" descr="design_right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38800" y="2057400"/>
            <a:ext cx="12192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9481" name="Picture 25" descr="design_right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38800" y="914400"/>
            <a:ext cx="12192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9482" name="Picture 26" descr="design_left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43400" y="5486400"/>
            <a:ext cx="12192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9483" name="Picture 27" descr="design_left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43400" y="4343400"/>
            <a:ext cx="12192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9484" name="Picture 28" descr="design_left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43400" y="3200400"/>
            <a:ext cx="12192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9485" name="Picture 29" descr="design_left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43400" y="2057400"/>
            <a:ext cx="12192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9486" name="Picture 30" descr="design_left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43400" y="914400"/>
            <a:ext cx="1219200" cy="1009650"/>
          </a:xfrm>
          <a:prstGeom prst="rect">
            <a:avLst/>
          </a:prstGeom>
          <a:noFill/>
          <a:extLst>
            <a:ext uri="{909E8E84-426E-40DD-AFC4-6F175D3DCCD1}">
              <a14:hiddenFill xmlns:a14="http://schemas.microsoft.com/office/drawing/2010/main">
                <a:solidFill>
                  <a:srgbClr val="FFFFFF"/>
                </a:solidFill>
              </a14:hiddenFill>
            </a:ext>
          </a:extLst>
        </p:spPr>
      </p:pic>
      <p:sp>
        <p:nvSpPr>
          <p:cNvPr id="19487" name="Rectangle 31"/>
          <p:cNvSpPr>
            <a:spLocks noChangeArrowheads="1"/>
          </p:cNvSpPr>
          <p:nvPr/>
        </p:nvSpPr>
        <p:spPr bwMode="auto">
          <a:xfrm>
            <a:off x="1981200" y="3048000"/>
            <a:ext cx="22860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20000"/>
              </a:spcBef>
            </a:pPr>
            <a:r>
              <a:rPr lang="ja-JP" altLang="en-US" sz="2000">
                <a:latin typeface="ヒラギノ角ゴ Pro W3" pitchFamily="16" charset="-128"/>
                <a:ea typeface="ヒラギノ角ゴ Pro W3" pitchFamily="16" charset="-128"/>
              </a:rPr>
              <a:t>個人個人の</a:t>
            </a:r>
          </a:p>
          <a:p>
            <a:pPr>
              <a:spcBef>
                <a:spcPct val="20000"/>
              </a:spcBef>
            </a:pPr>
            <a:r>
              <a:rPr lang="ja-JP" altLang="en-US" sz="2000">
                <a:latin typeface="ヒラギノ角ゴ Pro W3" pitchFamily="16" charset="-128"/>
                <a:ea typeface="ヒラギノ角ゴ Pro W3" pitchFamily="16" charset="-128"/>
              </a:rPr>
              <a:t>脳活動は違う</a:t>
            </a:r>
          </a:p>
        </p:txBody>
      </p:sp>
      <p:sp>
        <p:nvSpPr>
          <p:cNvPr id="19488" name="Rectangle 32"/>
          <p:cNvSpPr>
            <a:spLocks noChangeArrowheads="1"/>
          </p:cNvSpPr>
          <p:nvPr/>
        </p:nvSpPr>
        <p:spPr bwMode="auto">
          <a:xfrm>
            <a:off x="4343400" y="457200"/>
            <a:ext cx="25146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20000"/>
              </a:spcBef>
            </a:pPr>
            <a:r>
              <a:rPr lang="ja-JP" altLang="en-US" sz="1600" b="1">
                <a:latin typeface="ヒラギノ角ゴ Pro W3" pitchFamily="16" charset="-128"/>
                <a:ea typeface="ヒラギノ角ゴ Pro W3" pitchFamily="16" charset="-128"/>
              </a:rPr>
              <a:t>デザイン経験者</a:t>
            </a:r>
          </a:p>
        </p:txBody>
      </p:sp>
      <p:sp>
        <p:nvSpPr>
          <p:cNvPr id="19489" name="Rectangle 33"/>
          <p:cNvSpPr>
            <a:spLocks noChangeArrowheads="1"/>
          </p:cNvSpPr>
          <p:nvPr/>
        </p:nvSpPr>
        <p:spPr bwMode="auto">
          <a:xfrm>
            <a:off x="7391400" y="457200"/>
            <a:ext cx="25146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20000"/>
              </a:spcBef>
            </a:pPr>
            <a:r>
              <a:rPr lang="ja-JP" altLang="en-US" sz="1600" b="1">
                <a:latin typeface="ヒラギノ角ゴ Pro W3" pitchFamily="16" charset="-128"/>
                <a:ea typeface="ヒラギノ角ゴ Pro W3" pitchFamily="16" charset="-128"/>
              </a:rPr>
              <a:t>デザイン非経験者</a:t>
            </a:r>
          </a:p>
        </p:txBody>
      </p:sp>
    </p:spTree>
    <p:extLst>
      <p:ext uri="{BB962C8B-B14F-4D97-AF65-F5344CB8AC3E}">
        <p14:creationId xmlns:p14="http://schemas.microsoft.com/office/powerpoint/2010/main" val="15471318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34" name="Group 14"/>
          <p:cNvGrpSpPr>
            <a:grpSpLocks/>
          </p:cNvGrpSpPr>
          <p:nvPr/>
        </p:nvGrpSpPr>
        <p:grpSpPr bwMode="auto">
          <a:xfrm>
            <a:off x="6324600" y="1905000"/>
            <a:ext cx="3962400" cy="381000"/>
            <a:chOff x="3024" y="1008"/>
            <a:chExt cx="2496" cy="240"/>
          </a:xfrm>
        </p:grpSpPr>
        <p:sp>
          <p:nvSpPr>
            <p:cNvPr id="30728" name="Rectangle 8"/>
            <p:cNvSpPr>
              <a:spLocks noChangeArrowheads="1"/>
            </p:cNvSpPr>
            <p:nvPr/>
          </p:nvSpPr>
          <p:spPr bwMode="auto">
            <a:xfrm>
              <a:off x="3456" y="1022"/>
              <a:ext cx="2064" cy="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20000"/>
                </a:spcBef>
              </a:pPr>
              <a:r>
                <a:rPr lang="ja-JP" altLang="en-US" sz="1600">
                  <a:latin typeface="ヒラギノ角ゴ Pro W3" pitchFamily="16" charset="-128"/>
                  <a:ea typeface="ヒラギノ角ゴ Pro W3" pitchFamily="16" charset="-128"/>
                </a:rPr>
                <a:t>デザイン非経験者が活動する領域</a:t>
              </a:r>
            </a:p>
          </p:txBody>
        </p:sp>
        <p:sp>
          <p:nvSpPr>
            <p:cNvPr id="30731" name="AutoShape 11"/>
            <p:cNvSpPr>
              <a:spLocks noChangeArrowheads="1"/>
            </p:cNvSpPr>
            <p:nvPr/>
          </p:nvSpPr>
          <p:spPr bwMode="auto">
            <a:xfrm>
              <a:off x="3024" y="1008"/>
              <a:ext cx="432" cy="240"/>
            </a:xfrm>
            <a:prstGeom prst="roundRect">
              <a:avLst>
                <a:gd name="adj" fmla="val 16667"/>
              </a:avLst>
            </a:prstGeom>
            <a:solidFill>
              <a:srgbClr val="EA3939"/>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ja-JP" altLang="en-US"/>
            </a:p>
          </p:txBody>
        </p:sp>
      </p:grpSp>
      <p:grpSp>
        <p:nvGrpSpPr>
          <p:cNvPr id="30735" name="Group 15"/>
          <p:cNvGrpSpPr>
            <a:grpSpLocks/>
          </p:cNvGrpSpPr>
          <p:nvPr/>
        </p:nvGrpSpPr>
        <p:grpSpPr bwMode="auto">
          <a:xfrm>
            <a:off x="6324600" y="2628900"/>
            <a:ext cx="3962400" cy="381000"/>
            <a:chOff x="3024" y="1483"/>
            <a:chExt cx="2496" cy="240"/>
          </a:xfrm>
        </p:grpSpPr>
        <p:sp>
          <p:nvSpPr>
            <p:cNvPr id="30729" name="Rectangle 9"/>
            <p:cNvSpPr>
              <a:spLocks noChangeArrowheads="1"/>
            </p:cNvSpPr>
            <p:nvPr/>
          </p:nvSpPr>
          <p:spPr bwMode="auto">
            <a:xfrm>
              <a:off x="3456" y="1497"/>
              <a:ext cx="2064" cy="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20000"/>
                </a:spcBef>
              </a:pPr>
              <a:r>
                <a:rPr lang="ja-JP" altLang="en-US" sz="1600">
                  <a:latin typeface="ヒラギノ角ゴ Pro W3" pitchFamily="16" charset="-128"/>
                  <a:ea typeface="ヒラギノ角ゴ Pro W3" pitchFamily="16" charset="-128"/>
                </a:rPr>
                <a:t>デザイン経験者が活動する領域</a:t>
              </a:r>
            </a:p>
          </p:txBody>
        </p:sp>
        <p:sp>
          <p:nvSpPr>
            <p:cNvPr id="30732" name="AutoShape 12"/>
            <p:cNvSpPr>
              <a:spLocks noChangeArrowheads="1"/>
            </p:cNvSpPr>
            <p:nvPr/>
          </p:nvSpPr>
          <p:spPr bwMode="auto">
            <a:xfrm>
              <a:off x="3024" y="1483"/>
              <a:ext cx="432" cy="240"/>
            </a:xfrm>
            <a:prstGeom prst="roundRect">
              <a:avLst>
                <a:gd name="adj" fmla="val 16667"/>
              </a:avLst>
            </a:prstGeom>
            <a:solidFill>
              <a:srgbClr val="4CD84C"/>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ja-JP" altLang="en-US"/>
            </a:p>
          </p:txBody>
        </p:sp>
      </p:grpSp>
      <p:grpSp>
        <p:nvGrpSpPr>
          <p:cNvPr id="30743" name="Group 23"/>
          <p:cNvGrpSpPr>
            <a:grpSpLocks/>
          </p:cNvGrpSpPr>
          <p:nvPr/>
        </p:nvGrpSpPr>
        <p:grpSpPr bwMode="auto">
          <a:xfrm>
            <a:off x="6324600" y="3352800"/>
            <a:ext cx="3962400" cy="381000"/>
            <a:chOff x="3024" y="1920"/>
            <a:chExt cx="2496" cy="240"/>
          </a:xfrm>
        </p:grpSpPr>
        <p:sp>
          <p:nvSpPr>
            <p:cNvPr id="30730" name="Rectangle 10"/>
            <p:cNvSpPr>
              <a:spLocks noChangeArrowheads="1"/>
            </p:cNvSpPr>
            <p:nvPr/>
          </p:nvSpPr>
          <p:spPr bwMode="auto">
            <a:xfrm>
              <a:off x="3456" y="1934"/>
              <a:ext cx="2064" cy="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20000"/>
                </a:spcBef>
              </a:pPr>
              <a:r>
                <a:rPr lang="ja-JP" altLang="en-US" sz="1600">
                  <a:latin typeface="ヒラギノ角ゴ Pro W3" pitchFamily="16" charset="-128"/>
                  <a:ea typeface="ヒラギノ角ゴ Pro W3" pitchFamily="16" charset="-128"/>
                </a:rPr>
                <a:t>両者が共通に活動する領域</a:t>
              </a:r>
            </a:p>
          </p:txBody>
        </p:sp>
        <p:sp>
          <p:nvSpPr>
            <p:cNvPr id="30733" name="AutoShape 13"/>
            <p:cNvSpPr>
              <a:spLocks noChangeArrowheads="1"/>
            </p:cNvSpPr>
            <p:nvPr/>
          </p:nvSpPr>
          <p:spPr bwMode="auto">
            <a:xfrm>
              <a:off x="3024" y="1920"/>
              <a:ext cx="432" cy="240"/>
            </a:xfrm>
            <a:prstGeom prst="roundRect">
              <a:avLst>
                <a:gd name="adj" fmla="val 16667"/>
              </a:avLst>
            </a:prstGeom>
            <a:solidFill>
              <a:srgbClr val="EAF300"/>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ja-JP" altLang="en-US"/>
            </a:p>
          </p:txBody>
        </p:sp>
      </p:grpSp>
      <p:sp>
        <p:nvSpPr>
          <p:cNvPr id="30740" name="Oval 20"/>
          <p:cNvSpPr>
            <a:spLocks noChangeArrowheads="1"/>
          </p:cNvSpPr>
          <p:nvPr/>
        </p:nvSpPr>
        <p:spPr bwMode="auto">
          <a:xfrm>
            <a:off x="6400800" y="4548188"/>
            <a:ext cx="533400" cy="381000"/>
          </a:xfrm>
          <a:prstGeom prst="ellipse">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0741" name="Rectangle 21"/>
          <p:cNvSpPr>
            <a:spLocks noChangeArrowheads="1"/>
          </p:cNvSpPr>
          <p:nvPr/>
        </p:nvSpPr>
        <p:spPr bwMode="auto">
          <a:xfrm>
            <a:off x="7010400" y="4448176"/>
            <a:ext cx="327660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20000"/>
              </a:spcBef>
            </a:pPr>
            <a:r>
              <a:rPr lang="ja-JP" altLang="en-US" sz="1600">
                <a:latin typeface="ヒラギノ角ゴ Pro W6" pitchFamily="16" charset="-128"/>
                <a:ea typeface="ヒラギノ角ゴ Pro W6" pitchFamily="16" charset="-128"/>
              </a:rPr>
              <a:t>デザイン非経験者のみ</a:t>
            </a:r>
            <a:br>
              <a:rPr lang="ja-JP" altLang="en-US" sz="1600">
                <a:latin typeface="ヒラギノ角ゴ Pro W6" pitchFamily="16" charset="-128"/>
                <a:ea typeface="ヒラギノ角ゴ Pro W6" pitchFamily="16" charset="-128"/>
              </a:rPr>
            </a:br>
            <a:r>
              <a:rPr lang="ja-JP" altLang="en-US" sz="1600">
                <a:latin typeface="ヒラギノ角ゴ Pro W6" pitchFamily="16" charset="-128"/>
                <a:ea typeface="ヒラギノ角ゴ Pro W6" pitchFamily="16" charset="-128"/>
              </a:rPr>
              <a:t>活動する領域</a:t>
            </a:r>
          </a:p>
        </p:txBody>
      </p:sp>
      <p:pic>
        <p:nvPicPr>
          <p:cNvPr id="30746" name="Picture 26" descr="design_lef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598614"/>
            <a:ext cx="2057400" cy="1830387"/>
          </a:xfrm>
          <a:prstGeom prst="rect">
            <a:avLst/>
          </a:prstGeom>
          <a:noFill/>
          <a:extLst>
            <a:ext uri="{909E8E84-426E-40DD-AFC4-6F175D3DCCD1}">
              <a14:hiddenFill xmlns:a14="http://schemas.microsoft.com/office/drawing/2010/main">
                <a:solidFill>
                  <a:srgbClr val="FFFFFF"/>
                </a:solidFill>
              </a14:hiddenFill>
            </a:ext>
          </a:extLst>
        </p:spPr>
      </p:pic>
      <p:pic>
        <p:nvPicPr>
          <p:cNvPr id="30747" name="Picture 27" descr="design_lef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598614"/>
            <a:ext cx="2057400" cy="1830387"/>
          </a:xfrm>
          <a:prstGeom prst="rect">
            <a:avLst/>
          </a:prstGeom>
          <a:noFill/>
          <a:extLst>
            <a:ext uri="{909E8E84-426E-40DD-AFC4-6F175D3DCCD1}">
              <a14:hiddenFill xmlns:a14="http://schemas.microsoft.com/office/drawing/2010/main">
                <a:solidFill>
                  <a:srgbClr val="FFFFFF"/>
                </a:solidFill>
              </a14:hiddenFill>
            </a:ext>
          </a:extLst>
        </p:spPr>
      </p:pic>
      <p:pic>
        <p:nvPicPr>
          <p:cNvPr id="30748" name="Picture 28" descr="design_left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1598614"/>
            <a:ext cx="2057400" cy="1830387"/>
          </a:xfrm>
          <a:prstGeom prst="rect">
            <a:avLst/>
          </a:prstGeom>
          <a:noFill/>
          <a:extLst>
            <a:ext uri="{909E8E84-426E-40DD-AFC4-6F175D3DCCD1}">
              <a14:hiddenFill xmlns:a14="http://schemas.microsoft.com/office/drawing/2010/main">
                <a:solidFill>
                  <a:srgbClr val="FFFFFF"/>
                </a:solidFill>
              </a14:hiddenFill>
            </a:ext>
          </a:extLst>
        </p:spPr>
      </p:pic>
      <p:pic>
        <p:nvPicPr>
          <p:cNvPr id="30749" name="Picture 29" descr="design_left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1598614"/>
            <a:ext cx="2057400" cy="1830387"/>
          </a:xfrm>
          <a:prstGeom prst="rect">
            <a:avLst/>
          </a:prstGeom>
          <a:noFill/>
          <a:extLst>
            <a:ext uri="{909E8E84-426E-40DD-AFC4-6F175D3DCCD1}">
              <a14:hiddenFill xmlns:a14="http://schemas.microsoft.com/office/drawing/2010/main">
                <a:solidFill>
                  <a:srgbClr val="FFFFFF"/>
                </a:solidFill>
              </a14:hiddenFill>
            </a:ext>
          </a:extLst>
        </p:spPr>
      </p:pic>
      <p:pic>
        <p:nvPicPr>
          <p:cNvPr id="30757" name="Picture 37" descr="design_right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4950" y="1608138"/>
            <a:ext cx="2051050" cy="1820862"/>
          </a:xfrm>
          <a:prstGeom prst="rect">
            <a:avLst/>
          </a:prstGeom>
          <a:noFill/>
          <a:extLst>
            <a:ext uri="{909E8E84-426E-40DD-AFC4-6F175D3DCCD1}">
              <a14:hiddenFill xmlns:a14="http://schemas.microsoft.com/office/drawing/2010/main">
                <a:solidFill>
                  <a:srgbClr val="FFFFFF"/>
                </a:solidFill>
              </a14:hiddenFill>
            </a:ext>
          </a:extLst>
        </p:spPr>
      </p:pic>
      <p:pic>
        <p:nvPicPr>
          <p:cNvPr id="30758" name="Picture 38" descr="design_right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4950" y="1608138"/>
            <a:ext cx="2051050" cy="1820862"/>
          </a:xfrm>
          <a:prstGeom prst="rect">
            <a:avLst/>
          </a:prstGeom>
          <a:noFill/>
          <a:extLst>
            <a:ext uri="{909E8E84-426E-40DD-AFC4-6F175D3DCCD1}">
              <a14:hiddenFill xmlns:a14="http://schemas.microsoft.com/office/drawing/2010/main">
                <a:solidFill>
                  <a:srgbClr val="FFFFFF"/>
                </a:solidFill>
              </a14:hiddenFill>
            </a:ext>
          </a:extLst>
        </p:spPr>
      </p:pic>
      <p:pic>
        <p:nvPicPr>
          <p:cNvPr id="30759" name="Picture 39" descr="design_right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44950" y="1608138"/>
            <a:ext cx="2051050" cy="1820862"/>
          </a:xfrm>
          <a:prstGeom prst="rect">
            <a:avLst/>
          </a:prstGeom>
          <a:noFill/>
          <a:extLst>
            <a:ext uri="{909E8E84-426E-40DD-AFC4-6F175D3DCCD1}">
              <a14:hiddenFill xmlns:a14="http://schemas.microsoft.com/office/drawing/2010/main">
                <a:solidFill>
                  <a:srgbClr val="FFFFFF"/>
                </a:solidFill>
              </a14:hiddenFill>
            </a:ext>
          </a:extLst>
        </p:spPr>
      </p:pic>
      <p:grpSp>
        <p:nvGrpSpPr>
          <p:cNvPr id="30725" name="Group 5"/>
          <p:cNvGrpSpPr>
            <a:grpSpLocks/>
          </p:cNvGrpSpPr>
          <p:nvPr/>
        </p:nvGrpSpPr>
        <p:grpSpPr bwMode="auto">
          <a:xfrm>
            <a:off x="2044700" y="1601789"/>
            <a:ext cx="4051300" cy="3654425"/>
            <a:chOff x="1215" y="935"/>
            <a:chExt cx="4068" cy="3385"/>
          </a:xfrm>
        </p:grpSpPr>
        <p:pic>
          <p:nvPicPr>
            <p:cNvPr id="30726"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5" y="935"/>
              <a:ext cx="4068" cy="1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7"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15" y="2622"/>
              <a:ext cx="4068" cy="1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0768" name="Group 48"/>
          <p:cNvGrpSpPr>
            <a:grpSpLocks/>
          </p:cNvGrpSpPr>
          <p:nvPr/>
        </p:nvGrpSpPr>
        <p:grpSpPr bwMode="auto">
          <a:xfrm>
            <a:off x="4699000" y="2016126"/>
            <a:ext cx="939800" cy="2498725"/>
            <a:chOff x="2000" y="1270"/>
            <a:chExt cx="592" cy="1574"/>
          </a:xfrm>
        </p:grpSpPr>
        <p:sp>
          <p:nvSpPr>
            <p:cNvPr id="30737" name="Oval 17"/>
            <p:cNvSpPr>
              <a:spLocks noChangeArrowheads="1"/>
            </p:cNvSpPr>
            <p:nvPr/>
          </p:nvSpPr>
          <p:spPr bwMode="auto">
            <a:xfrm>
              <a:off x="2288" y="2633"/>
              <a:ext cx="263" cy="211"/>
            </a:xfrm>
            <a:prstGeom prst="ellipse">
              <a:avLst/>
            </a:prstGeom>
            <a:noFill/>
            <a:ln w="28575">
              <a:solidFill>
                <a:srgbClr val="0000FF"/>
              </a:solidFill>
              <a:round/>
              <a:headEnd/>
              <a:tailEnd/>
            </a:ln>
            <a:effectLst/>
            <a:extLst>
              <a:ext uri="{909E8E84-426E-40DD-AFC4-6F175D3DCCD1}">
                <a14:hiddenFill xmlns:a14="http://schemas.microsoft.com/office/drawing/2010/main">
                  <a:solidFill>
                    <a:srgbClr val="74E3A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0738" name="Oval 18"/>
            <p:cNvSpPr>
              <a:spLocks noChangeArrowheads="1"/>
            </p:cNvSpPr>
            <p:nvPr/>
          </p:nvSpPr>
          <p:spPr bwMode="auto">
            <a:xfrm>
              <a:off x="2329" y="1270"/>
              <a:ext cx="263" cy="211"/>
            </a:xfrm>
            <a:prstGeom prst="ellipse">
              <a:avLst/>
            </a:prstGeom>
            <a:noFill/>
            <a:ln w="28575">
              <a:solidFill>
                <a:srgbClr val="0000FF"/>
              </a:solidFill>
              <a:round/>
              <a:headEnd/>
              <a:tailEnd/>
            </a:ln>
            <a:effectLst/>
            <a:extLst>
              <a:ext uri="{909E8E84-426E-40DD-AFC4-6F175D3DCCD1}">
                <a14:hiddenFill xmlns:a14="http://schemas.microsoft.com/office/drawing/2010/main">
                  <a:solidFill>
                    <a:srgbClr val="74E3A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0739" name="Oval 19"/>
            <p:cNvSpPr>
              <a:spLocks noChangeArrowheads="1"/>
            </p:cNvSpPr>
            <p:nvPr/>
          </p:nvSpPr>
          <p:spPr bwMode="auto">
            <a:xfrm>
              <a:off x="2000" y="1303"/>
              <a:ext cx="263" cy="211"/>
            </a:xfrm>
            <a:prstGeom prst="ellipse">
              <a:avLst/>
            </a:prstGeom>
            <a:noFill/>
            <a:ln w="28575">
              <a:solidFill>
                <a:srgbClr val="0000FF"/>
              </a:solidFill>
              <a:round/>
              <a:headEnd/>
              <a:tailEnd/>
            </a:ln>
            <a:effectLst/>
            <a:extLst>
              <a:ext uri="{909E8E84-426E-40DD-AFC4-6F175D3DCCD1}">
                <a14:hiddenFill xmlns:a14="http://schemas.microsoft.com/office/drawing/2010/main">
                  <a:solidFill>
                    <a:srgbClr val="74E3A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spTree>
    <p:extLst>
      <p:ext uri="{BB962C8B-B14F-4D97-AF65-F5344CB8AC3E}">
        <p14:creationId xmlns:p14="http://schemas.microsoft.com/office/powerpoint/2010/main" val="32107706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30746"/>
                                        </p:tgtEl>
                                        <p:attrNameLst>
                                          <p:attrName>style.visibility</p:attrName>
                                        </p:attrNameLst>
                                      </p:cBhvr>
                                      <p:to>
                                        <p:strVal val="visible"/>
                                      </p:to>
                                    </p:set>
                                    <p:animEffect transition="in" filter="fade">
                                      <p:cBhvr>
                                        <p:cTn id="7" dur="1000"/>
                                        <p:tgtEl>
                                          <p:spTgt spid="30746"/>
                                        </p:tgtEl>
                                      </p:cBhvr>
                                    </p:animEffect>
                                    <p:anim calcmode="lin" valueType="num">
                                      <p:cBhvr>
                                        <p:cTn id="8" dur="1000" fill="hold"/>
                                        <p:tgtEl>
                                          <p:spTgt spid="30746"/>
                                        </p:tgtEl>
                                        <p:attrNameLst>
                                          <p:attrName>ppt_x</p:attrName>
                                        </p:attrNameLst>
                                      </p:cBhvr>
                                      <p:tavLst>
                                        <p:tav tm="0">
                                          <p:val>
                                            <p:strVal val="#ppt_x"/>
                                          </p:val>
                                        </p:tav>
                                        <p:tav tm="100000">
                                          <p:val>
                                            <p:strVal val="#ppt_x"/>
                                          </p:val>
                                        </p:tav>
                                      </p:tavLst>
                                    </p:anim>
                                    <p:anim calcmode="lin" valueType="num">
                                      <p:cBhvr>
                                        <p:cTn id="9" dur="1000" fill="hold"/>
                                        <p:tgtEl>
                                          <p:spTgt spid="3074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nodeType="afterEffect">
                                  <p:stCondLst>
                                    <p:cond delay="0"/>
                                  </p:stCondLst>
                                  <p:childTnLst>
                                    <p:set>
                                      <p:cBhvr>
                                        <p:cTn id="12" dur="1" fill="hold">
                                          <p:stCondLst>
                                            <p:cond delay="0"/>
                                          </p:stCondLst>
                                        </p:cTn>
                                        <p:tgtEl>
                                          <p:spTgt spid="30757"/>
                                        </p:tgtEl>
                                        <p:attrNameLst>
                                          <p:attrName>style.visibility</p:attrName>
                                        </p:attrNameLst>
                                      </p:cBhvr>
                                      <p:to>
                                        <p:strVal val="visible"/>
                                      </p:to>
                                    </p:set>
                                    <p:animEffect transition="in" filter="fade">
                                      <p:cBhvr>
                                        <p:cTn id="13" dur="1000"/>
                                        <p:tgtEl>
                                          <p:spTgt spid="30757"/>
                                        </p:tgtEl>
                                      </p:cBhvr>
                                    </p:animEffect>
                                    <p:anim calcmode="lin" valueType="num">
                                      <p:cBhvr>
                                        <p:cTn id="14" dur="1000" fill="hold"/>
                                        <p:tgtEl>
                                          <p:spTgt spid="30757"/>
                                        </p:tgtEl>
                                        <p:attrNameLst>
                                          <p:attrName>ppt_x</p:attrName>
                                        </p:attrNameLst>
                                      </p:cBhvr>
                                      <p:tavLst>
                                        <p:tav tm="0">
                                          <p:val>
                                            <p:strVal val="#ppt_x"/>
                                          </p:val>
                                        </p:tav>
                                        <p:tav tm="100000">
                                          <p:val>
                                            <p:strVal val="#ppt_x"/>
                                          </p:val>
                                        </p:tav>
                                      </p:tavLst>
                                    </p:anim>
                                    <p:anim calcmode="lin" valueType="num">
                                      <p:cBhvr>
                                        <p:cTn id="15" dur="1000" fill="hold"/>
                                        <p:tgtEl>
                                          <p:spTgt spid="30757"/>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7" presetClass="entr" presetSubtype="0" fill="hold" nodeType="afterEffect">
                                  <p:stCondLst>
                                    <p:cond delay="0"/>
                                  </p:stCondLst>
                                  <p:childTnLst>
                                    <p:set>
                                      <p:cBhvr>
                                        <p:cTn id="18" dur="1" fill="hold">
                                          <p:stCondLst>
                                            <p:cond delay="0"/>
                                          </p:stCondLst>
                                        </p:cTn>
                                        <p:tgtEl>
                                          <p:spTgt spid="30747"/>
                                        </p:tgtEl>
                                        <p:attrNameLst>
                                          <p:attrName>style.visibility</p:attrName>
                                        </p:attrNameLst>
                                      </p:cBhvr>
                                      <p:to>
                                        <p:strVal val="visible"/>
                                      </p:to>
                                    </p:set>
                                    <p:animEffect transition="in" filter="fade">
                                      <p:cBhvr>
                                        <p:cTn id="19" dur="1000"/>
                                        <p:tgtEl>
                                          <p:spTgt spid="30747"/>
                                        </p:tgtEl>
                                      </p:cBhvr>
                                    </p:animEffect>
                                    <p:anim calcmode="lin" valueType="num">
                                      <p:cBhvr>
                                        <p:cTn id="20" dur="1000" fill="hold"/>
                                        <p:tgtEl>
                                          <p:spTgt spid="30747"/>
                                        </p:tgtEl>
                                        <p:attrNameLst>
                                          <p:attrName>ppt_x</p:attrName>
                                        </p:attrNameLst>
                                      </p:cBhvr>
                                      <p:tavLst>
                                        <p:tav tm="0">
                                          <p:val>
                                            <p:strVal val="#ppt_x"/>
                                          </p:val>
                                        </p:tav>
                                        <p:tav tm="100000">
                                          <p:val>
                                            <p:strVal val="#ppt_x"/>
                                          </p:val>
                                        </p:tav>
                                      </p:tavLst>
                                    </p:anim>
                                    <p:anim calcmode="lin" valueType="num">
                                      <p:cBhvr>
                                        <p:cTn id="21" dur="1000" fill="hold"/>
                                        <p:tgtEl>
                                          <p:spTgt spid="30747"/>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3000"/>
                            </p:stCondLst>
                            <p:childTnLst>
                              <p:par>
                                <p:cTn id="23" presetID="47" presetClass="entr" presetSubtype="0" fill="hold" nodeType="afterEffect">
                                  <p:stCondLst>
                                    <p:cond delay="0"/>
                                  </p:stCondLst>
                                  <p:childTnLst>
                                    <p:set>
                                      <p:cBhvr>
                                        <p:cTn id="24" dur="1" fill="hold">
                                          <p:stCondLst>
                                            <p:cond delay="0"/>
                                          </p:stCondLst>
                                        </p:cTn>
                                        <p:tgtEl>
                                          <p:spTgt spid="30758"/>
                                        </p:tgtEl>
                                        <p:attrNameLst>
                                          <p:attrName>style.visibility</p:attrName>
                                        </p:attrNameLst>
                                      </p:cBhvr>
                                      <p:to>
                                        <p:strVal val="visible"/>
                                      </p:to>
                                    </p:set>
                                    <p:animEffect transition="in" filter="fade">
                                      <p:cBhvr>
                                        <p:cTn id="25" dur="1000"/>
                                        <p:tgtEl>
                                          <p:spTgt spid="30758"/>
                                        </p:tgtEl>
                                      </p:cBhvr>
                                    </p:animEffect>
                                    <p:anim calcmode="lin" valueType="num">
                                      <p:cBhvr>
                                        <p:cTn id="26" dur="1000" fill="hold"/>
                                        <p:tgtEl>
                                          <p:spTgt spid="30758"/>
                                        </p:tgtEl>
                                        <p:attrNameLst>
                                          <p:attrName>ppt_x</p:attrName>
                                        </p:attrNameLst>
                                      </p:cBhvr>
                                      <p:tavLst>
                                        <p:tav tm="0">
                                          <p:val>
                                            <p:strVal val="#ppt_x"/>
                                          </p:val>
                                        </p:tav>
                                        <p:tav tm="100000">
                                          <p:val>
                                            <p:strVal val="#ppt_x"/>
                                          </p:val>
                                        </p:tav>
                                      </p:tavLst>
                                    </p:anim>
                                    <p:anim calcmode="lin" valueType="num">
                                      <p:cBhvr>
                                        <p:cTn id="27" dur="1000" fill="hold"/>
                                        <p:tgtEl>
                                          <p:spTgt spid="30758"/>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4000"/>
                            </p:stCondLst>
                            <p:childTnLst>
                              <p:par>
                                <p:cTn id="29" presetID="47" presetClass="entr" presetSubtype="0" fill="hold" nodeType="afterEffect">
                                  <p:stCondLst>
                                    <p:cond delay="0"/>
                                  </p:stCondLst>
                                  <p:childTnLst>
                                    <p:set>
                                      <p:cBhvr>
                                        <p:cTn id="30" dur="1" fill="hold">
                                          <p:stCondLst>
                                            <p:cond delay="0"/>
                                          </p:stCondLst>
                                        </p:cTn>
                                        <p:tgtEl>
                                          <p:spTgt spid="30748"/>
                                        </p:tgtEl>
                                        <p:attrNameLst>
                                          <p:attrName>style.visibility</p:attrName>
                                        </p:attrNameLst>
                                      </p:cBhvr>
                                      <p:to>
                                        <p:strVal val="visible"/>
                                      </p:to>
                                    </p:set>
                                    <p:animEffect transition="in" filter="fade">
                                      <p:cBhvr>
                                        <p:cTn id="31" dur="1000"/>
                                        <p:tgtEl>
                                          <p:spTgt spid="30748"/>
                                        </p:tgtEl>
                                      </p:cBhvr>
                                    </p:animEffect>
                                    <p:anim calcmode="lin" valueType="num">
                                      <p:cBhvr>
                                        <p:cTn id="32" dur="1000" fill="hold"/>
                                        <p:tgtEl>
                                          <p:spTgt spid="30748"/>
                                        </p:tgtEl>
                                        <p:attrNameLst>
                                          <p:attrName>ppt_x</p:attrName>
                                        </p:attrNameLst>
                                      </p:cBhvr>
                                      <p:tavLst>
                                        <p:tav tm="0">
                                          <p:val>
                                            <p:strVal val="#ppt_x"/>
                                          </p:val>
                                        </p:tav>
                                        <p:tav tm="100000">
                                          <p:val>
                                            <p:strVal val="#ppt_x"/>
                                          </p:val>
                                        </p:tav>
                                      </p:tavLst>
                                    </p:anim>
                                    <p:anim calcmode="lin" valueType="num">
                                      <p:cBhvr>
                                        <p:cTn id="33" dur="1000" fill="hold"/>
                                        <p:tgtEl>
                                          <p:spTgt spid="30748"/>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5000"/>
                            </p:stCondLst>
                            <p:childTnLst>
                              <p:par>
                                <p:cTn id="35" presetID="47" presetClass="entr" presetSubtype="0" fill="hold" nodeType="afterEffect">
                                  <p:stCondLst>
                                    <p:cond delay="0"/>
                                  </p:stCondLst>
                                  <p:childTnLst>
                                    <p:set>
                                      <p:cBhvr>
                                        <p:cTn id="36" dur="1" fill="hold">
                                          <p:stCondLst>
                                            <p:cond delay="0"/>
                                          </p:stCondLst>
                                        </p:cTn>
                                        <p:tgtEl>
                                          <p:spTgt spid="30759"/>
                                        </p:tgtEl>
                                        <p:attrNameLst>
                                          <p:attrName>style.visibility</p:attrName>
                                        </p:attrNameLst>
                                      </p:cBhvr>
                                      <p:to>
                                        <p:strVal val="visible"/>
                                      </p:to>
                                    </p:set>
                                    <p:animEffect transition="in" filter="fade">
                                      <p:cBhvr>
                                        <p:cTn id="37" dur="1000"/>
                                        <p:tgtEl>
                                          <p:spTgt spid="30759"/>
                                        </p:tgtEl>
                                      </p:cBhvr>
                                    </p:animEffect>
                                    <p:anim calcmode="lin" valueType="num">
                                      <p:cBhvr>
                                        <p:cTn id="38" dur="1000" fill="hold"/>
                                        <p:tgtEl>
                                          <p:spTgt spid="30759"/>
                                        </p:tgtEl>
                                        <p:attrNameLst>
                                          <p:attrName>ppt_x</p:attrName>
                                        </p:attrNameLst>
                                      </p:cBhvr>
                                      <p:tavLst>
                                        <p:tav tm="0">
                                          <p:val>
                                            <p:strVal val="#ppt_x"/>
                                          </p:val>
                                        </p:tav>
                                        <p:tav tm="100000">
                                          <p:val>
                                            <p:strVal val="#ppt_x"/>
                                          </p:val>
                                        </p:tav>
                                      </p:tavLst>
                                    </p:anim>
                                    <p:anim calcmode="lin" valueType="num">
                                      <p:cBhvr>
                                        <p:cTn id="39" dur="1000" fill="hold"/>
                                        <p:tgtEl>
                                          <p:spTgt spid="30759"/>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6000"/>
                            </p:stCondLst>
                            <p:childTnLst>
                              <p:par>
                                <p:cTn id="41" presetID="47" presetClass="entr" presetSubtype="0" fill="hold" nodeType="afterEffect">
                                  <p:stCondLst>
                                    <p:cond delay="0"/>
                                  </p:stCondLst>
                                  <p:childTnLst>
                                    <p:set>
                                      <p:cBhvr>
                                        <p:cTn id="42" dur="1" fill="hold">
                                          <p:stCondLst>
                                            <p:cond delay="0"/>
                                          </p:stCondLst>
                                        </p:cTn>
                                        <p:tgtEl>
                                          <p:spTgt spid="30749"/>
                                        </p:tgtEl>
                                        <p:attrNameLst>
                                          <p:attrName>style.visibility</p:attrName>
                                        </p:attrNameLst>
                                      </p:cBhvr>
                                      <p:to>
                                        <p:strVal val="visible"/>
                                      </p:to>
                                    </p:set>
                                    <p:animEffect transition="in" filter="fade">
                                      <p:cBhvr>
                                        <p:cTn id="43" dur="1000"/>
                                        <p:tgtEl>
                                          <p:spTgt spid="30749"/>
                                        </p:tgtEl>
                                      </p:cBhvr>
                                    </p:animEffect>
                                    <p:anim calcmode="lin" valueType="num">
                                      <p:cBhvr>
                                        <p:cTn id="44" dur="1000" fill="hold"/>
                                        <p:tgtEl>
                                          <p:spTgt spid="30749"/>
                                        </p:tgtEl>
                                        <p:attrNameLst>
                                          <p:attrName>ppt_x</p:attrName>
                                        </p:attrNameLst>
                                      </p:cBhvr>
                                      <p:tavLst>
                                        <p:tav tm="0">
                                          <p:val>
                                            <p:strVal val="#ppt_x"/>
                                          </p:val>
                                        </p:tav>
                                        <p:tav tm="100000">
                                          <p:val>
                                            <p:strVal val="#ppt_x"/>
                                          </p:val>
                                        </p:tav>
                                      </p:tavLst>
                                    </p:anim>
                                    <p:anim calcmode="lin" valueType="num">
                                      <p:cBhvr>
                                        <p:cTn id="45" dur="1000" fill="hold"/>
                                        <p:tgtEl>
                                          <p:spTgt spid="30749"/>
                                        </p:tgtEl>
                                        <p:attrNameLst>
                                          <p:attrName>ppt_y</p:attrName>
                                        </p:attrNameLst>
                                      </p:cBhvr>
                                      <p:tavLst>
                                        <p:tav tm="0">
                                          <p:val>
                                            <p:strVal val="#ppt_y-.1"/>
                                          </p:val>
                                        </p:tav>
                                        <p:tav tm="100000">
                                          <p:val>
                                            <p:strVal val="#ppt_y"/>
                                          </p:val>
                                        </p:tav>
                                      </p:tavLst>
                                    </p:anim>
                                  </p:childTnLst>
                                </p:cTn>
                              </p:par>
                            </p:childTnLst>
                          </p:cTn>
                        </p:par>
                        <p:par>
                          <p:cTn id="46" fill="hold" nodeType="afterGroup">
                            <p:stCondLst>
                              <p:cond delay="7000"/>
                            </p:stCondLst>
                            <p:childTnLst>
                              <p:par>
                                <p:cTn id="47" presetID="10" presetClass="entr" presetSubtype="0" fill="hold" nodeType="afterEffect">
                                  <p:stCondLst>
                                    <p:cond delay="1000"/>
                                  </p:stCondLst>
                                  <p:childTnLst>
                                    <p:set>
                                      <p:cBhvr>
                                        <p:cTn id="48" dur="1" fill="hold">
                                          <p:stCondLst>
                                            <p:cond delay="0"/>
                                          </p:stCondLst>
                                        </p:cTn>
                                        <p:tgtEl>
                                          <p:spTgt spid="30725"/>
                                        </p:tgtEl>
                                        <p:attrNameLst>
                                          <p:attrName>style.visibility</p:attrName>
                                        </p:attrNameLst>
                                      </p:cBhvr>
                                      <p:to>
                                        <p:strVal val="visible"/>
                                      </p:to>
                                    </p:set>
                                    <p:animEffect transition="in" filter="fade">
                                      <p:cBhvr>
                                        <p:cTn id="49" dur="2000"/>
                                        <p:tgtEl>
                                          <p:spTgt spid="30725"/>
                                        </p:tgtEl>
                                      </p:cBhvr>
                                    </p:animEffect>
                                  </p:childTnLst>
                                </p:cTn>
                              </p:par>
                            </p:childTnLst>
                          </p:cTn>
                        </p:par>
                        <p:par>
                          <p:cTn id="50" fill="hold" nodeType="afterGroup">
                            <p:stCondLst>
                              <p:cond delay="10000"/>
                            </p:stCondLst>
                            <p:childTnLst>
                              <p:par>
                                <p:cTn id="51" presetID="53" presetClass="entr" presetSubtype="0" fill="hold" nodeType="afterEffect">
                                  <p:stCondLst>
                                    <p:cond delay="0"/>
                                  </p:stCondLst>
                                  <p:childTnLst>
                                    <p:set>
                                      <p:cBhvr>
                                        <p:cTn id="52" dur="1" fill="hold">
                                          <p:stCondLst>
                                            <p:cond delay="0"/>
                                          </p:stCondLst>
                                        </p:cTn>
                                        <p:tgtEl>
                                          <p:spTgt spid="30768"/>
                                        </p:tgtEl>
                                        <p:attrNameLst>
                                          <p:attrName>style.visibility</p:attrName>
                                        </p:attrNameLst>
                                      </p:cBhvr>
                                      <p:to>
                                        <p:strVal val="visible"/>
                                      </p:to>
                                    </p:set>
                                    <p:anim calcmode="lin" valueType="num">
                                      <p:cBhvr>
                                        <p:cTn id="53" dur="2000" fill="hold"/>
                                        <p:tgtEl>
                                          <p:spTgt spid="30768"/>
                                        </p:tgtEl>
                                        <p:attrNameLst>
                                          <p:attrName>ppt_w</p:attrName>
                                        </p:attrNameLst>
                                      </p:cBhvr>
                                      <p:tavLst>
                                        <p:tav tm="0">
                                          <p:val>
                                            <p:fltVal val="0"/>
                                          </p:val>
                                        </p:tav>
                                        <p:tav tm="100000">
                                          <p:val>
                                            <p:strVal val="#ppt_w"/>
                                          </p:val>
                                        </p:tav>
                                      </p:tavLst>
                                    </p:anim>
                                    <p:anim calcmode="lin" valueType="num">
                                      <p:cBhvr>
                                        <p:cTn id="54" dur="2000" fill="hold"/>
                                        <p:tgtEl>
                                          <p:spTgt spid="30768"/>
                                        </p:tgtEl>
                                        <p:attrNameLst>
                                          <p:attrName>ppt_h</p:attrName>
                                        </p:attrNameLst>
                                      </p:cBhvr>
                                      <p:tavLst>
                                        <p:tav tm="0">
                                          <p:val>
                                            <p:fltVal val="0"/>
                                          </p:val>
                                        </p:tav>
                                        <p:tav tm="100000">
                                          <p:val>
                                            <p:strVal val="#ppt_h"/>
                                          </p:val>
                                        </p:tav>
                                      </p:tavLst>
                                    </p:anim>
                                    <p:animEffect transition="in" filter="fade">
                                      <p:cBhvr>
                                        <p:cTn id="55" dur="2000"/>
                                        <p:tgtEl>
                                          <p:spTgt spid="30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16963" y="1073150"/>
            <a:ext cx="1555750" cy="1554163"/>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grey_circles_470x4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13" y="1241425"/>
            <a:ext cx="4476750"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a:spLocks noChangeArrowheads="1"/>
          </p:cNvSpPr>
          <p:nvPr/>
        </p:nvSpPr>
        <p:spPr bwMode="auto">
          <a:xfrm>
            <a:off x="1768475" y="4271963"/>
            <a:ext cx="1554163" cy="1554162"/>
          </a:xfrm>
          <a:prstGeom prst="rect">
            <a:avLst/>
          </a:prstGeom>
          <a:solidFill>
            <a:srgbClr val="336699"/>
          </a:solidFill>
          <a:ln>
            <a:noFill/>
          </a:ln>
          <a:scene3d>
            <a:camera prst="orthographicFront"/>
            <a:lightRig rig="threePt" dir="t"/>
          </a:scene3d>
          <a:sp3d>
            <a:bevelT w="114300" prst="artDeco"/>
          </a:sp3d>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endParaRPr lang="en-US" altLang="en-US" sz="4400" b="1" dirty="0">
              <a:solidFill>
                <a:schemeClr val="bg1"/>
              </a:solidFill>
              <a:latin typeface="Meiryo UI" panose="020B0604030504040204" pitchFamily="50" charset="-128"/>
              <a:ea typeface="Meiryo UI" panose="020B0604030504040204" pitchFamily="50" charset="-128"/>
            </a:endParaRPr>
          </a:p>
        </p:txBody>
      </p:sp>
      <p:sp>
        <p:nvSpPr>
          <p:cNvPr id="9" name="Rectangle 10"/>
          <p:cNvSpPr>
            <a:spLocks noChangeArrowheads="1"/>
          </p:cNvSpPr>
          <p:nvPr/>
        </p:nvSpPr>
        <p:spPr bwMode="auto">
          <a:xfrm>
            <a:off x="3316288" y="2636838"/>
            <a:ext cx="5389562" cy="1624012"/>
          </a:xfrm>
          <a:prstGeom prst="rect">
            <a:avLst/>
          </a:prstGeom>
          <a:solidFill>
            <a:schemeClr val="bg1"/>
          </a:solidFill>
          <a:ln w="38100" algn="ctr">
            <a:solidFill>
              <a:srgbClr val="336699"/>
            </a:solidFill>
            <a:round/>
            <a:headEnd type="triangle" w="med" len="med"/>
            <a:tailEnd type="triangle" w="med" len="med"/>
          </a:ln>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0000"/>
              </a:lnSpc>
              <a:spcBef>
                <a:spcPct val="50000"/>
              </a:spcBef>
              <a:buFontTx/>
              <a:buNone/>
            </a:pPr>
            <a:endParaRPr lang="en-US" altLang="en-US" sz="1400"/>
          </a:p>
        </p:txBody>
      </p:sp>
      <p:sp>
        <p:nvSpPr>
          <p:cNvPr id="10" name="Rectangle 6"/>
          <p:cNvSpPr txBox="1">
            <a:spLocks noChangeArrowheads="1"/>
          </p:cNvSpPr>
          <p:nvPr/>
        </p:nvSpPr>
        <p:spPr bwMode="auto">
          <a:xfrm>
            <a:off x="3343275" y="3145663"/>
            <a:ext cx="5373688"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28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2pPr>
            <a:lvl3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3pPr>
            <a:lvl4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4pPr>
            <a:lvl5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5pPr>
            <a:lvl6pPr marL="4572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6pPr>
            <a:lvl7pPr marL="9144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7pPr>
            <a:lvl8pPr marL="13716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8pPr>
            <a:lvl9pPr marL="18288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9pPr>
          </a:lstStyle>
          <a:p>
            <a:pPr eaLnBrk="1" hangingPunct="1">
              <a:defRPr/>
            </a:pPr>
            <a:r>
              <a:rPr lang="en-US" altLang="en-US" b="1" dirty="0">
                <a:solidFill>
                  <a:srgbClr val="002060"/>
                </a:solidFill>
              </a:rPr>
              <a:t> </a:t>
            </a:r>
            <a:r>
              <a:rPr lang="ja-JP" altLang="en-US" b="1" dirty="0">
                <a:solidFill>
                  <a:srgbClr val="002060"/>
                </a:solidFill>
              </a:rPr>
              <a:t>脳科学</a:t>
            </a:r>
            <a:endParaRPr lang="en-US" altLang="en-US" b="1" dirty="0">
              <a:solidFill>
                <a:srgbClr val="002060"/>
              </a:solidFill>
            </a:endParaRPr>
          </a:p>
        </p:txBody>
      </p:sp>
      <p:sp>
        <p:nvSpPr>
          <p:cNvPr id="2" name="スライド番号プレースホルダー 1"/>
          <p:cNvSpPr>
            <a:spLocks noGrp="1"/>
          </p:cNvSpPr>
          <p:nvPr>
            <p:ph type="sldNum" sz="quarter" idx="12"/>
          </p:nvPr>
        </p:nvSpPr>
        <p:spPr/>
        <p:txBody>
          <a:bodyPr/>
          <a:lstStyle/>
          <a:p>
            <a:fld id="{E0111AC5-7BD5-411B-8205-861CC0B8AE82}" type="slidenum">
              <a:rPr kumimoji="1" lang="ja-JP" altLang="en-US" smtClean="0"/>
              <a:t>116</a:t>
            </a:fld>
            <a:endParaRPr kumimoji="1" lang="ja-JP" altLang="en-US"/>
          </a:p>
        </p:txBody>
      </p:sp>
    </p:spTree>
    <p:extLst>
      <p:ext uri="{BB962C8B-B14F-4D97-AF65-F5344CB8AC3E}">
        <p14:creationId xmlns:p14="http://schemas.microsoft.com/office/powerpoint/2010/main" val="23732360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7437" y="1540988"/>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テキスト ボックス 3"/>
          <p:cNvSpPr txBox="1"/>
          <p:nvPr/>
        </p:nvSpPr>
        <p:spPr>
          <a:xfrm>
            <a:off x="2201369" y="414933"/>
            <a:ext cx="7781026" cy="707886"/>
          </a:xfrm>
          <a:prstGeom prst="rect">
            <a:avLst/>
          </a:prstGeom>
          <a:noFill/>
        </p:spPr>
        <p:txBody>
          <a:bodyPr wrap="square" rtlCol="0">
            <a:spAutoFit/>
          </a:bodyPr>
          <a:lstStyle/>
          <a:p>
            <a:pPr algn="ctr"/>
            <a:r>
              <a:rPr kumimoji="1" lang="ja-JP" altLang="en-US" sz="4000" b="1" dirty="0">
                <a:latin typeface="Meiryo UI" panose="020B0604030504040204" pitchFamily="50" charset="-128"/>
                <a:ea typeface="Meiryo UI" panose="020B0604030504040204" pitchFamily="50" charset="-128"/>
              </a:rPr>
              <a:t>お伝えしたい事。</a:t>
            </a:r>
          </a:p>
        </p:txBody>
      </p:sp>
      <p:pic>
        <p:nvPicPr>
          <p:cNvPr id="11"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7437" y="2714181"/>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7437" y="3865244"/>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16427" y="501518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6"/>
          <p:cNvSpPr txBox="1"/>
          <p:nvPr/>
        </p:nvSpPr>
        <p:spPr>
          <a:xfrm>
            <a:off x="2053086" y="1628247"/>
            <a:ext cx="9523563" cy="584775"/>
          </a:xfrm>
          <a:prstGeom prst="rect">
            <a:avLst/>
          </a:prstGeom>
          <a:noFill/>
        </p:spPr>
        <p:txBody>
          <a:bodyPr wrap="square" rtlCol="0">
            <a:spAutoFit/>
          </a:bodyPr>
          <a:lstStyle/>
          <a:p>
            <a:r>
              <a:rPr kumimoji="1" lang="ja-JP" altLang="en-US" sz="3200" dirty="0">
                <a:latin typeface="Meiryo UI" panose="020B0604030504040204" pitchFamily="50" charset="-128"/>
                <a:ea typeface="Meiryo UI" panose="020B0604030504040204" pitchFamily="50" charset="-128"/>
              </a:rPr>
              <a:t>人間脳に学べ、模倣して「強い</a:t>
            </a:r>
            <a:r>
              <a:rPr kumimoji="1" lang="en-US" altLang="ja-JP" sz="3200" dirty="0">
                <a:latin typeface="Meiryo UI" panose="020B0604030504040204" pitchFamily="50" charset="-128"/>
                <a:ea typeface="Meiryo UI" panose="020B0604030504040204" pitchFamily="50" charset="-128"/>
              </a:rPr>
              <a:t>AI</a:t>
            </a:r>
            <a:r>
              <a:rPr kumimoji="1" lang="ja-JP" altLang="en-US" sz="3200" dirty="0">
                <a:latin typeface="Meiryo UI" panose="020B0604030504040204" pitchFamily="50" charset="-128"/>
                <a:ea typeface="Meiryo UI" panose="020B0604030504040204" pitchFamily="50" charset="-128"/>
              </a:rPr>
              <a:t>」を実現させる</a:t>
            </a:r>
          </a:p>
        </p:txBody>
      </p:sp>
      <p:sp>
        <p:nvSpPr>
          <p:cNvPr id="8" name="テキスト ボックス 7"/>
          <p:cNvSpPr txBox="1"/>
          <p:nvPr/>
        </p:nvSpPr>
        <p:spPr>
          <a:xfrm>
            <a:off x="2072077" y="2799618"/>
            <a:ext cx="9523563" cy="584775"/>
          </a:xfrm>
          <a:prstGeom prst="rect">
            <a:avLst/>
          </a:prstGeom>
          <a:noFill/>
        </p:spPr>
        <p:txBody>
          <a:bodyPr wrap="square" rtlCol="0">
            <a:spAutoFit/>
          </a:bodyPr>
          <a:lstStyle/>
          <a:p>
            <a:r>
              <a:rPr lang="ja-JP" altLang="en-US" sz="3200" dirty="0">
                <a:latin typeface="Meiryo UI" panose="020B0604030504040204" pitchFamily="50" charset="-128"/>
                <a:ea typeface="Meiryo UI" panose="020B0604030504040204" pitchFamily="50" charset="-128"/>
              </a:rPr>
              <a:t>脳科学が、</a:t>
            </a:r>
            <a:r>
              <a:rPr lang="en-US" altLang="ja-JP" sz="3200" dirty="0">
                <a:latin typeface="Meiryo UI" panose="020B0604030504040204" pitchFamily="50" charset="-128"/>
                <a:ea typeface="Meiryo UI" panose="020B0604030504040204" pitchFamily="50" charset="-128"/>
              </a:rPr>
              <a:t>ICT</a:t>
            </a:r>
            <a:r>
              <a:rPr lang="ja-JP" altLang="en-US" sz="3200" dirty="0">
                <a:latin typeface="Meiryo UI" panose="020B0604030504040204" pitchFamily="50" charset="-128"/>
                <a:ea typeface="Meiryo UI" panose="020B0604030504040204" pitchFamily="50" charset="-128"/>
              </a:rPr>
              <a:t>・ロボット・人工知能を牽引する</a:t>
            </a:r>
            <a:endParaRPr kumimoji="1" lang="ja-JP" altLang="en-US" sz="3200" dirty="0">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2053085" y="3950681"/>
            <a:ext cx="9523563" cy="584775"/>
          </a:xfrm>
          <a:prstGeom prst="rect">
            <a:avLst/>
          </a:prstGeom>
          <a:noFill/>
        </p:spPr>
        <p:txBody>
          <a:bodyPr wrap="square" rtlCol="0">
            <a:spAutoFit/>
          </a:bodyPr>
          <a:lstStyle/>
          <a:p>
            <a:r>
              <a:rPr kumimoji="1" lang="ja-JP" altLang="en-US" sz="3200" dirty="0">
                <a:latin typeface="Meiryo UI" panose="020B0604030504040204" pitchFamily="50" charset="-128"/>
                <a:ea typeface="Meiryo UI" panose="020B0604030504040204" pitchFamily="50" charset="-128"/>
              </a:rPr>
              <a:t>脳科学の成果が、人間の認知・知覚能力を向上させる</a:t>
            </a:r>
          </a:p>
        </p:txBody>
      </p:sp>
      <p:sp>
        <p:nvSpPr>
          <p:cNvPr id="12" name="テキスト ボックス 11"/>
          <p:cNvSpPr txBox="1"/>
          <p:nvPr/>
        </p:nvSpPr>
        <p:spPr>
          <a:xfrm>
            <a:off x="2072077" y="5100617"/>
            <a:ext cx="9523563" cy="584775"/>
          </a:xfrm>
          <a:prstGeom prst="rect">
            <a:avLst/>
          </a:prstGeom>
          <a:noFill/>
        </p:spPr>
        <p:txBody>
          <a:bodyPr wrap="square" rtlCol="0">
            <a:spAutoFit/>
          </a:bodyPr>
          <a:lstStyle/>
          <a:p>
            <a:r>
              <a:rPr kumimoji="1" lang="ja-JP" altLang="en-US" sz="3200" dirty="0">
                <a:latin typeface="Meiryo UI" panose="020B0604030504040204" pitchFamily="50" charset="-128"/>
                <a:ea typeface="Meiryo UI" panose="020B0604030504040204" pitchFamily="50" charset="-128"/>
              </a:rPr>
              <a:t>培養された人間脳がロボットに実装される？</a:t>
            </a:r>
          </a:p>
        </p:txBody>
      </p:sp>
      <p:sp>
        <p:nvSpPr>
          <p:cNvPr id="2" name="スライド番号プレースホルダー 1"/>
          <p:cNvSpPr>
            <a:spLocks noGrp="1"/>
          </p:cNvSpPr>
          <p:nvPr>
            <p:ph type="sldNum" sz="quarter" idx="12"/>
          </p:nvPr>
        </p:nvSpPr>
        <p:spPr/>
        <p:txBody>
          <a:bodyPr/>
          <a:lstStyle/>
          <a:p>
            <a:fld id="{E0111AC5-7BD5-411B-8205-861CC0B8AE82}" type="slidenum">
              <a:rPr kumimoji="1" lang="ja-JP" altLang="en-US" smtClean="0"/>
              <a:t>117</a:t>
            </a:fld>
            <a:endParaRPr kumimoji="1" lang="ja-JP" altLang="en-US"/>
          </a:p>
        </p:txBody>
      </p:sp>
    </p:spTree>
    <p:extLst>
      <p:ext uri="{BB962C8B-B14F-4D97-AF65-F5344CB8AC3E}">
        <p14:creationId xmlns:p14="http://schemas.microsoft.com/office/powerpoint/2010/main" val="37397297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11" y="3253864"/>
            <a:ext cx="1151684" cy="1151684"/>
          </a:xfrm>
          <a:prstGeom prst="rect">
            <a:avLst/>
          </a:prstGeom>
        </p:spPr>
      </p:pic>
      <p:cxnSp>
        <p:nvCxnSpPr>
          <p:cNvPr id="63" name="直線矢印コネクタ 62"/>
          <p:cNvCxnSpPr>
            <a:stCxn id="105" idx="0"/>
          </p:cNvCxnSpPr>
          <p:nvPr/>
        </p:nvCxnSpPr>
        <p:spPr>
          <a:xfrm flipH="1" flipV="1">
            <a:off x="7553707" y="4398029"/>
            <a:ext cx="1" cy="1601409"/>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889000" y="5992565"/>
            <a:ext cx="10251347" cy="173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p:cNvSpPr txBox="1"/>
          <p:nvPr/>
        </p:nvSpPr>
        <p:spPr>
          <a:xfrm>
            <a:off x="1509785" y="2049590"/>
            <a:ext cx="3062248" cy="461665"/>
          </a:xfrm>
          <a:prstGeom prst="rect">
            <a:avLst/>
          </a:prstGeom>
          <a:noFill/>
        </p:spPr>
        <p:txBody>
          <a:bodyPr wrap="square" rtlCol="0">
            <a:spAutoFit/>
          </a:bodyPr>
          <a:lstStyle/>
          <a:p>
            <a:pPr marL="171450" indent="-171450">
              <a:buFont typeface="Wingdings" panose="05000000000000000000" pitchFamily="2" charset="2"/>
              <a:buChar char="l"/>
            </a:pPr>
            <a:r>
              <a:rPr kumimoji="1" lang="ja-JP" altLang="en-US" sz="1200" dirty="0">
                <a:latin typeface="Meiryo UI" panose="020B0604030504040204" pitchFamily="50" charset="-128"/>
                <a:ea typeface="Meiryo UI" panose="020B0604030504040204" pitchFamily="50" charset="-128"/>
              </a:rPr>
              <a:t>アラン・チューリング（</a:t>
            </a:r>
            <a:r>
              <a:rPr kumimoji="1" lang="en-US" altLang="ja-JP" sz="1200" dirty="0">
                <a:latin typeface="Meiryo UI" panose="020B0604030504040204" pitchFamily="50" charset="-128"/>
                <a:ea typeface="Meiryo UI" panose="020B0604030504040204" pitchFamily="50" charset="-128"/>
              </a:rPr>
              <a:t>1936</a:t>
            </a:r>
            <a:r>
              <a:rPr kumimoji="1" lang="ja-JP" altLang="en-US" sz="1200" dirty="0">
                <a:latin typeface="Meiryo UI" panose="020B0604030504040204" pitchFamily="50" charset="-128"/>
                <a:ea typeface="Meiryo UI" panose="020B0604030504040204" pitchFamily="50" charset="-128"/>
              </a:rPr>
              <a:t>年）</a:t>
            </a:r>
            <a:endParaRPr kumimoji="1"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「計算可能数についての決定問題への応用」</a:t>
            </a:r>
            <a:endParaRPr kumimoji="1" lang="ja-JP" altLang="en-US" sz="1200" dirty="0">
              <a:latin typeface="Meiryo UI" panose="020B0604030504040204" pitchFamily="50" charset="-128"/>
              <a:ea typeface="Meiryo UI" panose="020B0604030504040204" pitchFamily="50" charset="-128"/>
            </a:endParaRPr>
          </a:p>
        </p:txBody>
      </p:sp>
      <p:sp>
        <p:nvSpPr>
          <p:cNvPr id="66" name="テキスト ボックス 65"/>
          <p:cNvSpPr txBox="1"/>
          <p:nvPr/>
        </p:nvSpPr>
        <p:spPr>
          <a:xfrm>
            <a:off x="3830095" y="4022808"/>
            <a:ext cx="1710363" cy="461665"/>
          </a:xfrm>
          <a:prstGeom prst="rect">
            <a:avLst/>
          </a:prstGeom>
          <a:noFill/>
        </p:spPr>
        <p:txBody>
          <a:bodyPr wrap="square" rtlCol="0">
            <a:spAutoFit/>
          </a:bodyPr>
          <a:lstStyle/>
          <a:p>
            <a:pPr algn="ctr"/>
            <a:r>
              <a:rPr kumimoji="1" lang="en-US" altLang="ja-JP" sz="1200" b="1" u="sng" dirty="0">
                <a:latin typeface="Meiryo UI" panose="020B0604030504040204" pitchFamily="50" charset="-128"/>
                <a:ea typeface="Meiryo UI" panose="020B0604030504040204" pitchFamily="50" charset="-128"/>
              </a:rPr>
              <a:t>AI</a:t>
            </a:r>
            <a:r>
              <a:rPr lang="ja-JP" altLang="en-US" sz="1200" b="1" u="sng" dirty="0">
                <a:latin typeface="Meiryo UI" panose="020B0604030504040204" pitchFamily="50" charset="-128"/>
                <a:ea typeface="Meiryo UI" panose="020B0604030504040204" pitchFamily="50" charset="-128"/>
              </a:rPr>
              <a:t>第一次ブーム</a:t>
            </a:r>
            <a:endParaRPr lang="en-US" altLang="ja-JP" sz="1200" b="1" u="sng" dirty="0">
              <a:latin typeface="Meiryo UI" panose="020B0604030504040204" pitchFamily="50" charset="-128"/>
              <a:ea typeface="Meiryo UI" panose="020B0604030504040204" pitchFamily="50" charset="-128"/>
            </a:endParaRPr>
          </a:p>
          <a:p>
            <a:pPr algn="ctr"/>
            <a:r>
              <a:rPr kumimoji="1" lang="ja-JP" altLang="en-US" sz="1200" b="1" dirty="0">
                <a:latin typeface="Meiryo UI" panose="020B0604030504040204" pitchFamily="50" charset="-128"/>
                <a:ea typeface="Meiryo UI" panose="020B0604030504040204" pitchFamily="50" charset="-128"/>
              </a:rPr>
              <a:t>（</a:t>
            </a:r>
            <a:r>
              <a:rPr kumimoji="1" lang="en-US" altLang="ja-JP" sz="1200" b="1" dirty="0">
                <a:latin typeface="Meiryo UI" panose="020B0604030504040204" pitchFamily="50" charset="-128"/>
                <a:ea typeface="Meiryo UI" panose="020B0604030504040204" pitchFamily="50" charset="-128"/>
              </a:rPr>
              <a:t>1960</a:t>
            </a:r>
            <a:r>
              <a:rPr kumimoji="1" lang="ja-JP" altLang="en-US" sz="1200" b="1" dirty="0">
                <a:latin typeface="Meiryo UI" panose="020B0604030504040204" pitchFamily="50" charset="-128"/>
                <a:ea typeface="Meiryo UI" panose="020B0604030504040204" pitchFamily="50" charset="-128"/>
              </a:rPr>
              <a:t>年代）</a:t>
            </a:r>
          </a:p>
        </p:txBody>
      </p:sp>
      <p:sp>
        <p:nvSpPr>
          <p:cNvPr id="67" name="テキスト ボックス 66"/>
          <p:cNvSpPr txBox="1"/>
          <p:nvPr/>
        </p:nvSpPr>
        <p:spPr>
          <a:xfrm>
            <a:off x="5456803" y="3100112"/>
            <a:ext cx="1710363" cy="461665"/>
          </a:xfrm>
          <a:prstGeom prst="rect">
            <a:avLst/>
          </a:prstGeom>
          <a:noFill/>
        </p:spPr>
        <p:txBody>
          <a:bodyPr wrap="square" rtlCol="0">
            <a:spAutoFit/>
          </a:bodyPr>
          <a:lstStyle/>
          <a:p>
            <a:pPr algn="ctr"/>
            <a:r>
              <a:rPr kumimoji="1" lang="en-US" altLang="ja-JP" sz="1200" b="1" u="sng" dirty="0">
                <a:latin typeface="Meiryo UI" panose="020B0604030504040204" pitchFamily="50" charset="-128"/>
                <a:ea typeface="Meiryo UI" panose="020B0604030504040204" pitchFamily="50" charset="-128"/>
              </a:rPr>
              <a:t>AI</a:t>
            </a:r>
            <a:r>
              <a:rPr lang="ja-JP" altLang="en-US" sz="1200" b="1" u="sng" dirty="0">
                <a:latin typeface="Meiryo UI" panose="020B0604030504040204" pitchFamily="50" charset="-128"/>
                <a:ea typeface="Meiryo UI" panose="020B0604030504040204" pitchFamily="50" charset="-128"/>
              </a:rPr>
              <a:t>第二次ブーム</a:t>
            </a:r>
            <a:endParaRPr lang="en-US" altLang="ja-JP" sz="1200" b="1" u="sng" dirty="0">
              <a:latin typeface="Meiryo UI" panose="020B0604030504040204" pitchFamily="50" charset="-128"/>
              <a:ea typeface="Meiryo UI" panose="020B0604030504040204" pitchFamily="50" charset="-128"/>
            </a:endParaRPr>
          </a:p>
          <a:p>
            <a:pPr algn="ctr"/>
            <a:r>
              <a:rPr kumimoji="1" lang="ja-JP" altLang="en-US" sz="1200" b="1" dirty="0">
                <a:latin typeface="Meiryo UI" panose="020B0604030504040204" pitchFamily="50" charset="-128"/>
                <a:ea typeface="Meiryo UI" panose="020B0604030504040204" pitchFamily="50" charset="-128"/>
              </a:rPr>
              <a:t>（</a:t>
            </a:r>
            <a:r>
              <a:rPr kumimoji="1" lang="en-US" altLang="ja-JP" sz="1200" b="1" dirty="0">
                <a:latin typeface="Meiryo UI" panose="020B0604030504040204" pitchFamily="50" charset="-128"/>
                <a:ea typeface="Meiryo UI" panose="020B0604030504040204" pitchFamily="50" charset="-128"/>
              </a:rPr>
              <a:t>1980</a:t>
            </a:r>
            <a:r>
              <a:rPr kumimoji="1" lang="ja-JP" altLang="en-US" sz="1200" b="1" dirty="0">
                <a:latin typeface="Meiryo UI" panose="020B0604030504040204" pitchFamily="50" charset="-128"/>
                <a:ea typeface="Meiryo UI" panose="020B0604030504040204" pitchFamily="50" charset="-128"/>
              </a:rPr>
              <a:t>年代）</a:t>
            </a:r>
          </a:p>
        </p:txBody>
      </p:sp>
      <p:sp>
        <p:nvSpPr>
          <p:cNvPr id="68" name="テキスト ボックス 67"/>
          <p:cNvSpPr txBox="1"/>
          <p:nvPr/>
        </p:nvSpPr>
        <p:spPr>
          <a:xfrm>
            <a:off x="7013388" y="1524757"/>
            <a:ext cx="1710363" cy="461665"/>
          </a:xfrm>
          <a:prstGeom prst="rect">
            <a:avLst/>
          </a:prstGeom>
          <a:noFill/>
        </p:spPr>
        <p:txBody>
          <a:bodyPr wrap="square" rtlCol="0">
            <a:spAutoFit/>
          </a:bodyPr>
          <a:lstStyle/>
          <a:p>
            <a:pPr algn="ctr"/>
            <a:r>
              <a:rPr kumimoji="1" lang="en-US" altLang="ja-JP" sz="1200" b="1" u="sng" dirty="0">
                <a:latin typeface="Meiryo UI" panose="020B0604030504040204" pitchFamily="50" charset="-128"/>
                <a:ea typeface="Meiryo UI" panose="020B0604030504040204" pitchFamily="50" charset="-128"/>
              </a:rPr>
              <a:t>AI</a:t>
            </a:r>
            <a:r>
              <a:rPr lang="ja-JP" altLang="en-US" sz="1200" b="1" u="sng" dirty="0">
                <a:latin typeface="Meiryo UI" panose="020B0604030504040204" pitchFamily="50" charset="-128"/>
                <a:ea typeface="Meiryo UI" panose="020B0604030504040204" pitchFamily="50" charset="-128"/>
              </a:rPr>
              <a:t>第三次ブーム</a:t>
            </a:r>
            <a:endParaRPr lang="en-US" altLang="ja-JP" sz="1200" b="1" u="sng" dirty="0">
              <a:latin typeface="Meiryo UI" panose="020B0604030504040204" pitchFamily="50" charset="-128"/>
              <a:ea typeface="Meiryo UI" panose="020B0604030504040204" pitchFamily="50" charset="-128"/>
            </a:endParaRPr>
          </a:p>
          <a:p>
            <a:pPr algn="ctr"/>
            <a:r>
              <a:rPr kumimoji="1" lang="ja-JP" altLang="en-US" sz="1200" b="1" dirty="0">
                <a:latin typeface="Meiryo UI" panose="020B0604030504040204" pitchFamily="50" charset="-128"/>
                <a:ea typeface="Meiryo UI" panose="020B0604030504040204" pitchFamily="50" charset="-128"/>
              </a:rPr>
              <a:t>（現在）</a:t>
            </a:r>
          </a:p>
        </p:txBody>
      </p:sp>
      <p:cxnSp>
        <p:nvCxnSpPr>
          <p:cNvPr id="69" name="直線矢印コネクタ 68"/>
          <p:cNvCxnSpPr/>
          <p:nvPr/>
        </p:nvCxnSpPr>
        <p:spPr>
          <a:xfrm flipH="1">
            <a:off x="1246693" y="2511255"/>
            <a:ext cx="405706" cy="3469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角丸四角形 69"/>
          <p:cNvSpPr/>
          <p:nvPr/>
        </p:nvSpPr>
        <p:spPr>
          <a:xfrm>
            <a:off x="1560271" y="1793052"/>
            <a:ext cx="1350627" cy="2785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latin typeface="Meiryo UI" panose="020B0604030504040204" pitchFamily="50" charset="-128"/>
                <a:ea typeface="Meiryo UI" panose="020B0604030504040204" pitchFamily="50" charset="-128"/>
              </a:rPr>
              <a:t>チューリングマシン</a:t>
            </a:r>
          </a:p>
        </p:txBody>
      </p:sp>
      <p:sp>
        <p:nvSpPr>
          <p:cNvPr id="71" name="フリーフォーム 70"/>
          <p:cNvSpPr/>
          <p:nvPr/>
        </p:nvSpPr>
        <p:spPr>
          <a:xfrm>
            <a:off x="1442673" y="1481123"/>
            <a:ext cx="8019876" cy="4504888"/>
          </a:xfrm>
          <a:custGeom>
            <a:avLst/>
            <a:gdLst>
              <a:gd name="connsiteX0" fmla="*/ 0 w 8019876"/>
              <a:gd name="connsiteY0" fmla="*/ 4504888 h 4504888"/>
              <a:gd name="connsiteX1" fmla="*/ 3926048 w 8019876"/>
              <a:gd name="connsiteY1" fmla="*/ 3699545 h 4504888"/>
              <a:gd name="connsiteX2" fmla="*/ 6082019 w 8019876"/>
              <a:gd name="connsiteY2" fmla="*/ 2265028 h 4504888"/>
              <a:gd name="connsiteX3" fmla="*/ 8019876 w 8019876"/>
              <a:gd name="connsiteY3" fmla="*/ 0 h 4504888"/>
              <a:gd name="connsiteX4" fmla="*/ 8019876 w 8019876"/>
              <a:gd name="connsiteY4" fmla="*/ 0 h 4504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9876" h="4504888">
                <a:moveTo>
                  <a:pt x="0" y="4504888"/>
                </a:moveTo>
                <a:cubicBezTo>
                  <a:pt x="1456189" y="4288871"/>
                  <a:pt x="2912378" y="4072855"/>
                  <a:pt x="3926048" y="3699545"/>
                </a:cubicBezTo>
                <a:cubicBezTo>
                  <a:pt x="4939718" y="3326235"/>
                  <a:pt x="5399714" y="2881619"/>
                  <a:pt x="6082019" y="2265028"/>
                </a:cubicBezTo>
                <a:cubicBezTo>
                  <a:pt x="6764324" y="1648437"/>
                  <a:pt x="8019876" y="0"/>
                  <a:pt x="8019876" y="0"/>
                </a:cubicBezTo>
                <a:lnTo>
                  <a:pt x="8019876"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円/楕円 71"/>
          <p:cNvSpPr/>
          <p:nvPr/>
        </p:nvSpPr>
        <p:spPr>
          <a:xfrm rot="20460100">
            <a:off x="4362040" y="4400493"/>
            <a:ext cx="2189527" cy="1258349"/>
          </a:xfrm>
          <a:prstGeom prst="ellipse">
            <a:avLst/>
          </a:prstGeom>
          <a:solidFill>
            <a:schemeClr val="accent4">
              <a:lumMod val="40000"/>
              <a:lumOff val="60000"/>
            </a:schemeClr>
          </a:solidFill>
          <a:ln>
            <a:solidFill>
              <a:srgbClr val="FFFF00"/>
            </a:solidFill>
            <a:prstDash val="sysDash"/>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円/楕円 73"/>
          <p:cNvSpPr/>
          <p:nvPr/>
        </p:nvSpPr>
        <p:spPr>
          <a:xfrm rot="19259150">
            <a:off x="6406740" y="3081282"/>
            <a:ext cx="2189527" cy="1258349"/>
          </a:xfrm>
          <a:prstGeom prst="ellipse">
            <a:avLst/>
          </a:prstGeom>
          <a:solidFill>
            <a:schemeClr val="accent4">
              <a:lumMod val="60000"/>
              <a:lumOff val="40000"/>
            </a:schemeClr>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角丸四角形 74"/>
          <p:cNvSpPr/>
          <p:nvPr/>
        </p:nvSpPr>
        <p:spPr>
          <a:xfrm>
            <a:off x="1961044" y="2576611"/>
            <a:ext cx="1407340" cy="2785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latin typeface="Meiryo UI" panose="020B0604030504040204" pitchFamily="50" charset="-128"/>
                <a:ea typeface="Meiryo UI" panose="020B0604030504040204" pitchFamily="50" charset="-128"/>
              </a:rPr>
              <a:t>チューリングテスト</a:t>
            </a:r>
          </a:p>
        </p:txBody>
      </p:sp>
      <p:sp>
        <p:nvSpPr>
          <p:cNvPr id="77" name="テキスト ボックス 76"/>
          <p:cNvSpPr txBox="1"/>
          <p:nvPr/>
        </p:nvSpPr>
        <p:spPr>
          <a:xfrm>
            <a:off x="2818262" y="1782822"/>
            <a:ext cx="2013358"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←世界初の計算機理論</a:t>
            </a:r>
            <a:endParaRPr kumimoji="1" lang="ja-JP" altLang="en-US" sz="1200" dirty="0">
              <a:latin typeface="Meiryo UI" panose="020B0604030504040204" pitchFamily="50" charset="-128"/>
              <a:ea typeface="Meiryo UI" panose="020B0604030504040204" pitchFamily="50" charset="-128"/>
            </a:endParaRPr>
          </a:p>
        </p:txBody>
      </p:sp>
      <p:sp>
        <p:nvSpPr>
          <p:cNvPr id="78" name="テキスト ボックス 77"/>
          <p:cNvSpPr txBox="1"/>
          <p:nvPr/>
        </p:nvSpPr>
        <p:spPr>
          <a:xfrm>
            <a:off x="3212150" y="2578163"/>
            <a:ext cx="1527191" cy="461665"/>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←人工知能の判定（</a:t>
            </a:r>
            <a:r>
              <a:rPr lang="en-US" altLang="ja-JP" sz="1200" dirty="0">
                <a:latin typeface="Meiryo UI" panose="020B0604030504040204" pitchFamily="50" charset="-128"/>
                <a:ea typeface="Meiryo UI" panose="020B0604030504040204" pitchFamily="50" charset="-128"/>
              </a:rPr>
              <a:t>1950</a:t>
            </a:r>
            <a:r>
              <a:rPr lang="ja-JP" altLang="en-US" sz="1200" dirty="0">
                <a:latin typeface="Meiryo UI" panose="020B0604030504040204" pitchFamily="50" charset="-128"/>
                <a:ea typeface="Meiryo UI" panose="020B0604030504040204" pitchFamily="50" charset="-128"/>
              </a:rPr>
              <a:t>年）</a:t>
            </a:r>
            <a:endParaRPr kumimoji="1" lang="ja-JP" altLang="en-US" sz="1200" dirty="0">
              <a:latin typeface="Meiryo UI" panose="020B0604030504040204" pitchFamily="50" charset="-128"/>
              <a:ea typeface="Meiryo UI" panose="020B0604030504040204" pitchFamily="50" charset="-128"/>
            </a:endParaRPr>
          </a:p>
        </p:txBody>
      </p:sp>
      <p:cxnSp>
        <p:nvCxnSpPr>
          <p:cNvPr id="79" name="直線矢印コネクタ 78"/>
          <p:cNvCxnSpPr>
            <a:endCxn id="71" idx="0"/>
          </p:cNvCxnSpPr>
          <p:nvPr/>
        </p:nvCxnSpPr>
        <p:spPr>
          <a:xfrm flipH="1">
            <a:off x="1442673" y="2855162"/>
            <a:ext cx="518372" cy="3130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円/楕円 81"/>
          <p:cNvSpPr/>
          <p:nvPr/>
        </p:nvSpPr>
        <p:spPr>
          <a:xfrm rot="18751448">
            <a:off x="8061929" y="1116607"/>
            <a:ext cx="2305644" cy="1332429"/>
          </a:xfrm>
          <a:prstGeom prst="ellipse">
            <a:avLst/>
          </a:prstGeom>
          <a:solidFill>
            <a:srgbClr val="FFC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6" name="直線矢印コネクタ 85"/>
          <p:cNvCxnSpPr/>
          <p:nvPr/>
        </p:nvCxnSpPr>
        <p:spPr>
          <a:xfrm flipV="1">
            <a:off x="9995011" y="608197"/>
            <a:ext cx="314826" cy="356328"/>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90" name="角丸四角形 89"/>
          <p:cNvSpPr/>
          <p:nvPr/>
        </p:nvSpPr>
        <p:spPr>
          <a:xfrm>
            <a:off x="2190732" y="3156479"/>
            <a:ext cx="1407340" cy="2785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latin typeface="Meiryo UI" panose="020B0604030504040204" pitchFamily="50" charset="-128"/>
                <a:ea typeface="Meiryo UI" panose="020B0604030504040204" pitchFamily="50" charset="-128"/>
              </a:rPr>
              <a:t>ダートマス会議</a:t>
            </a:r>
          </a:p>
        </p:txBody>
      </p:sp>
      <p:cxnSp>
        <p:nvCxnSpPr>
          <p:cNvPr id="95" name="直線矢印コネクタ 94"/>
          <p:cNvCxnSpPr/>
          <p:nvPr/>
        </p:nvCxnSpPr>
        <p:spPr>
          <a:xfrm flipH="1">
            <a:off x="1769844" y="3435030"/>
            <a:ext cx="420888" cy="2517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テキスト ボックス 95"/>
          <p:cNvSpPr txBox="1"/>
          <p:nvPr/>
        </p:nvSpPr>
        <p:spPr>
          <a:xfrm>
            <a:off x="3389592" y="3164345"/>
            <a:ext cx="1527191" cy="461665"/>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←人工知能会議（</a:t>
            </a:r>
            <a:r>
              <a:rPr lang="en-US" altLang="ja-JP" sz="1200" dirty="0">
                <a:latin typeface="Meiryo UI" panose="020B0604030504040204" pitchFamily="50" charset="-128"/>
                <a:ea typeface="Meiryo UI" panose="020B0604030504040204" pitchFamily="50" charset="-128"/>
              </a:rPr>
              <a:t>1956</a:t>
            </a:r>
            <a:r>
              <a:rPr lang="ja-JP" altLang="en-US" sz="1200" dirty="0">
                <a:latin typeface="Meiryo UI" panose="020B0604030504040204" pitchFamily="50" charset="-128"/>
                <a:ea typeface="Meiryo UI" panose="020B0604030504040204" pitchFamily="50" charset="-128"/>
              </a:rPr>
              <a:t>年）</a:t>
            </a:r>
            <a:endParaRPr kumimoji="1" lang="ja-JP" altLang="en-US" sz="1200" dirty="0">
              <a:latin typeface="Meiryo UI" panose="020B0604030504040204" pitchFamily="50" charset="-128"/>
              <a:ea typeface="Meiryo UI" panose="020B0604030504040204" pitchFamily="50" charset="-128"/>
            </a:endParaRPr>
          </a:p>
        </p:txBody>
      </p:sp>
      <p:sp>
        <p:nvSpPr>
          <p:cNvPr id="97" name="テキスト ボックス 96"/>
          <p:cNvSpPr txBox="1"/>
          <p:nvPr/>
        </p:nvSpPr>
        <p:spPr>
          <a:xfrm>
            <a:off x="6772184" y="3490242"/>
            <a:ext cx="1527191" cy="276999"/>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エキスパートシステム</a:t>
            </a:r>
            <a:endParaRPr kumimoji="1" lang="ja-JP" altLang="en-US" sz="1200" dirty="0">
              <a:latin typeface="Meiryo UI" panose="020B0604030504040204" pitchFamily="50" charset="-128"/>
              <a:ea typeface="Meiryo UI" panose="020B0604030504040204" pitchFamily="50" charset="-128"/>
            </a:endParaRPr>
          </a:p>
        </p:txBody>
      </p:sp>
      <p:sp>
        <p:nvSpPr>
          <p:cNvPr id="98" name="テキスト ボックス 97"/>
          <p:cNvSpPr txBox="1"/>
          <p:nvPr/>
        </p:nvSpPr>
        <p:spPr>
          <a:xfrm>
            <a:off x="6422794" y="3915818"/>
            <a:ext cx="1648768" cy="461665"/>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第五世代コンピュータ</a:t>
            </a:r>
            <a:endParaRPr lang="en-US" altLang="ja-JP" sz="1200" dirty="0">
              <a:latin typeface="Meiryo UI" panose="020B0604030504040204" pitchFamily="50" charset="-128"/>
              <a:ea typeface="Meiryo UI" panose="020B0604030504040204" pitchFamily="50" charset="-128"/>
            </a:endParaRPr>
          </a:p>
          <a:p>
            <a:pPr algn="ctr"/>
            <a:r>
              <a:rPr kumimoji="1" lang="ja-JP" altLang="en-US" sz="1200" dirty="0">
                <a:latin typeface="Meiryo UI" panose="020B0604030504040204" pitchFamily="50" charset="-128"/>
                <a:ea typeface="Meiryo UI" panose="020B0604030504040204" pitchFamily="50" charset="-128"/>
              </a:rPr>
              <a:t>プロジェクト</a:t>
            </a:r>
          </a:p>
        </p:txBody>
      </p:sp>
      <p:sp>
        <p:nvSpPr>
          <p:cNvPr id="99" name="テキスト ボックス 98"/>
          <p:cNvSpPr txBox="1"/>
          <p:nvPr/>
        </p:nvSpPr>
        <p:spPr>
          <a:xfrm>
            <a:off x="7039612" y="3043274"/>
            <a:ext cx="1527191" cy="276999"/>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ファジーシステム</a:t>
            </a:r>
            <a:endParaRPr kumimoji="1" lang="ja-JP" altLang="en-US" sz="1200" dirty="0">
              <a:latin typeface="Meiryo UI" panose="020B0604030504040204" pitchFamily="50" charset="-128"/>
              <a:ea typeface="Meiryo UI" panose="020B0604030504040204" pitchFamily="50" charset="-128"/>
            </a:endParaRPr>
          </a:p>
        </p:txBody>
      </p:sp>
      <p:sp>
        <p:nvSpPr>
          <p:cNvPr id="100" name="テキスト ボックス 99"/>
          <p:cNvSpPr txBox="1"/>
          <p:nvPr/>
        </p:nvSpPr>
        <p:spPr>
          <a:xfrm>
            <a:off x="4652555" y="4819277"/>
            <a:ext cx="1527191" cy="461665"/>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推論と</a:t>
            </a:r>
            <a:r>
              <a:rPr kumimoji="1" lang="ja-JP" altLang="en-US" sz="1200" dirty="0">
                <a:latin typeface="Meiryo UI" panose="020B0604030504040204" pitchFamily="50" charset="-128"/>
                <a:ea typeface="Meiryo UI" panose="020B0604030504040204" pitchFamily="50" charset="-128"/>
              </a:rPr>
              <a:t>探索</a:t>
            </a:r>
            <a:endParaRPr kumimoji="1"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（初期の機械学習）</a:t>
            </a:r>
            <a:endParaRPr kumimoji="1" lang="ja-JP" altLang="en-US" sz="1200" dirty="0">
              <a:latin typeface="Meiryo UI" panose="020B0604030504040204" pitchFamily="50" charset="-128"/>
              <a:ea typeface="Meiryo UI" panose="020B0604030504040204" pitchFamily="50" charset="-128"/>
            </a:endParaRPr>
          </a:p>
        </p:txBody>
      </p:sp>
      <p:sp>
        <p:nvSpPr>
          <p:cNvPr id="101" name="テキスト ボックス 100"/>
          <p:cNvSpPr txBox="1"/>
          <p:nvPr/>
        </p:nvSpPr>
        <p:spPr>
          <a:xfrm>
            <a:off x="8152202" y="6003826"/>
            <a:ext cx="1358659" cy="830997"/>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WATSON</a:t>
            </a:r>
          </a:p>
          <a:p>
            <a:pPr algn="ctr"/>
            <a:r>
              <a:rPr lang="ja-JP" altLang="en-US" sz="1200" dirty="0">
                <a:latin typeface="Meiryo UI" panose="020B0604030504040204" pitchFamily="50" charset="-128"/>
                <a:ea typeface="Meiryo UI" panose="020B0604030504040204" pitchFamily="50" charset="-128"/>
              </a:rPr>
              <a:t>クイズ番組</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（ジョパディ）</a:t>
            </a:r>
            <a:endParaRPr lang="en-US" altLang="ja-JP" sz="1200" dirty="0">
              <a:latin typeface="Meiryo UI" panose="020B0604030504040204" pitchFamily="50" charset="-128"/>
              <a:ea typeface="Meiryo UI" panose="020B0604030504040204" pitchFamily="50" charset="-128"/>
            </a:endParaRPr>
          </a:p>
          <a:p>
            <a:pPr algn="ct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2011</a:t>
            </a:r>
            <a:r>
              <a:rPr kumimoji="1" lang="ja-JP" altLang="en-US" sz="1200" dirty="0">
                <a:latin typeface="Meiryo UI" panose="020B0604030504040204" pitchFamily="50" charset="-128"/>
                <a:ea typeface="Meiryo UI" panose="020B0604030504040204" pitchFamily="50" charset="-128"/>
              </a:rPr>
              <a:t>年）</a:t>
            </a:r>
          </a:p>
        </p:txBody>
      </p:sp>
      <p:sp>
        <p:nvSpPr>
          <p:cNvPr id="102" name="テキスト ボックス 101"/>
          <p:cNvSpPr txBox="1"/>
          <p:nvPr/>
        </p:nvSpPr>
        <p:spPr>
          <a:xfrm>
            <a:off x="963806" y="6067337"/>
            <a:ext cx="1795733" cy="461665"/>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初期のコンピュータ登場</a:t>
            </a:r>
            <a:endParaRPr kumimoji="1"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1945</a:t>
            </a:r>
            <a:r>
              <a:rPr lang="ja-JP" altLang="en-US" sz="1200" dirty="0">
                <a:latin typeface="Meiryo UI" panose="020B0604030504040204" pitchFamily="50" charset="-128"/>
                <a:ea typeface="Meiryo UI" panose="020B0604030504040204" pitchFamily="50" charset="-128"/>
              </a:rPr>
              <a:t>年～）</a:t>
            </a:r>
            <a:endParaRPr kumimoji="1" lang="ja-JP" altLang="en-US" sz="1200" dirty="0">
              <a:latin typeface="Meiryo UI" panose="020B0604030504040204" pitchFamily="50" charset="-128"/>
              <a:ea typeface="Meiryo UI" panose="020B0604030504040204" pitchFamily="50" charset="-128"/>
            </a:endParaRPr>
          </a:p>
        </p:txBody>
      </p:sp>
      <p:sp>
        <p:nvSpPr>
          <p:cNvPr id="105" name="テキスト ボックス 104"/>
          <p:cNvSpPr txBox="1"/>
          <p:nvPr/>
        </p:nvSpPr>
        <p:spPr>
          <a:xfrm>
            <a:off x="6655841" y="5999438"/>
            <a:ext cx="1795733" cy="461665"/>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商用インターネット</a:t>
            </a:r>
            <a:endParaRPr kumimoji="1"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1995</a:t>
            </a:r>
            <a:r>
              <a:rPr lang="ja-JP" altLang="en-US" sz="1200" dirty="0">
                <a:latin typeface="Meiryo UI" panose="020B0604030504040204" pitchFamily="50" charset="-128"/>
                <a:ea typeface="Meiryo UI" panose="020B0604030504040204" pitchFamily="50" charset="-128"/>
              </a:rPr>
              <a:t>年）</a:t>
            </a:r>
            <a:endParaRPr kumimoji="1" lang="ja-JP" altLang="en-US" sz="1200" dirty="0">
              <a:latin typeface="Meiryo UI" panose="020B0604030504040204" pitchFamily="50" charset="-128"/>
              <a:ea typeface="Meiryo UI" panose="020B0604030504040204" pitchFamily="50" charset="-128"/>
            </a:endParaRPr>
          </a:p>
        </p:txBody>
      </p:sp>
      <p:sp>
        <p:nvSpPr>
          <p:cNvPr id="106" name="テキスト ボックス 105"/>
          <p:cNvSpPr txBox="1"/>
          <p:nvPr/>
        </p:nvSpPr>
        <p:spPr>
          <a:xfrm>
            <a:off x="8017304" y="2175260"/>
            <a:ext cx="1795733" cy="276999"/>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機械学習</a:t>
            </a:r>
            <a:endParaRPr kumimoji="1" lang="ja-JP" altLang="en-US" sz="1200" dirty="0">
              <a:latin typeface="Meiryo UI" panose="020B0604030504040204" pitchFamily="50" charset="-128"/>
              <a:ea typeface="Meiryo UI" panose="020B0604030504040204" pitchFamily="50" charset="-128"/>
            </a:endParaRPr>
          </a:p>
        </p:txBody>
      </p:sp>
      <p:sp>
        <p:nvSpPr>
          <p:cNvPr id="107" name="テキスト ボックス 106"/>
          <p:cNvSpPr txBox="1"/>
          <p:nvPr/>
        </p:nvSpPr>
        <p:spPr>
          <a:xfrm>
            <a:off x="8299375" y="1710744"/>
            <a:ext cx="1795733"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ディプラーニング</a:t>
            </a:r>
          </a:p>
        </p:txBody>
      </p:sp>
      <p:sp>
        <p:nvSpPr>
          <p:cNvPr id="108" name="テキスト ボックス 107"/>
          <p:cNvSpPr txBox="1"/>
          <p:nvPr/>
        </p:nvSpPr>
        <p:spPr>
          <a:xfrm>
            <a:off x="8566803" y="1258517"/>
            <a:ext cx="1795733"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ニューラルネットワーク</a:t>
            </a:r>
          </a:p>
        </p:txBody>
      </p:sp>
      <p:sp>
        <p:nvSpPr>
          <p:cNvPr id="109" name="テキスト ボックス 108"/>
          <p:cNvSpPr txBox="1"/>
          <p:nvPr/>
        </p:nvSpPr>
        <p:spPr>
          <a:xfrm>
            <a:off x="9349440" y="5990399"/>
            <a:ext cx="1738074" cy="646331"/>
          </a:xfrm>
          <a:prstGeom prst="rect">
            <a:avLst/>
          </a:prstGeom>
          <a:noFill/>
        </p:spPr>
        <p:txBody>
          <a:bodyPr wrap="square" rtlCol="0">
            <a:spAutoFit/>
          </a:bodyPr>
          <a:lstStyle/>
          <a:p>
            <a:pPr algn="ctr"/>
            <a:r>
              <a:rPr lang="en-US" altLang="ja-JP" sz="1200" dirty="0" err="1">
                <a:latin typeface="Meiryo UI" panose="020B0604030504040204" pitchFamily="50" charset="-128"/>
                <a:ea typeface="Meiryo UI" panose="020B0604030504040204" pitchFamily="50" charset="-128"/>
              </a:rPr>
              <a:t>DeepMind</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囲碁チャンピオンに勝利</a:t>
            </a:r>
            <a:endParaRPr lang="en-US" altLang="ja-JP" sz="1200" dirty="0">
              <a:latin typeface="Meiryo UI" panose="020B0604030504040204" pitchFamily="50" charset="-128"/>
              <a:ea typeface="Meiryo UI" panose="020B0604030504040204" pitchFamily="50" charset="-128"/>
            </a:endParaRPr>
          </a:p>
          <a:p>
            <a:pPr algn="ct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2015</a:t>
            </a:r>
            <a:r>
              <a:rPr kumimoji="1" lang="ja-JP" altLang="en-US" sz="1200" dirty="0">
                <a:latin typeface="Meiryo UI" panose="020B0604030504040204" pitchFamily="50" charset="-128"/>
                <a:ea typeface="Meiryo UI" panose="020B0604030504040204" pitchFamily="50" charset="-128"/>
              </a:rPr>
              <a:t>年）</a:t>
            </a:r>
          </a:p>
        </p:txBody>
      </p:sp>
      <p:cxnSp>
        <p:nvCxnSpPr>
          <p:cNvPr id="111" name="カギ線コネクタ 110"/>
          <p:cNvCxnSpPr/>
          <p:nvPr/>
        </p:nvCxnSpPr>
        <p:spPr>
          <a:xfrm rot="5400000" flipH="1" flipV="1">
            <a:off x="7325538" y="4146979"/>
            <a:ext cx="3221442" cy="321705"/>
          </a:xfrm>
          <a:prstGeom prst="bentConnector3">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4" name="カギ線コネクタ 113"/>
          <p:cNvCxnSpPr>
            <a:stCxn id="109" idx="0"/>
          </p:cNvCxnSpPr>
          <p:nvPr/>
        </p:nvCxnSpPr>
        <p:spPr>
          <a:xfrm rot="16200000" flipV="1">
            <a:off x="8127194" y="3899115"/>
            <a:ext cx="3664018" cy="518549"/>
          </a:xfrm>
          <a:prstGeom prst="bentConnector3">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5" y="1737118"/>
            <a:ext cx="1471805" cy="1307194"/>
          </a:xfrm>
          <a:prstGeom prst="rect">
            <a:avLst/>
          </a:prstGeom>
        </p:spPr>
      </p:pic>
      <p:sp>
        <p:nvSpPr>
          <p:cNvPr id="2" name="テキスト ボックス 1"/>
          <p:cNvSpPr txBox="1"/>
          <p:nvPr/>
        </p:nvSpPr>
        <p:spPr>
          <a:xfrm>
            <a:off x="223257" y="1051243"/>
            <a:ext cx="8924037"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エニグマ暗号解読で有名なアラン・チューリングは、「</a:t>
            </a:r>
            <a:r>
              <a:rPr kumimoji="1" lang="ja-JP" altLang="en-US" sz="1600" b="1" dirty="0">
                <a:solidFill>
                  <a:srgbClr val="FF0000"/>
                </a:solidFill>
                <a:latin typeface="Meiryo UI" panose="020B0604030504040204" pitchFamily="50" charset="-128"/>
                <a:ea typeface="Meiryo UI" panose="020B0604030504040204" pitchFamily="50" charset="-128"/>
              </a:rPr>
              <a:t>計算する機械</a:t>
            </a:r>
            <a:r>
              <a:rPr kumimoji="1" lang="ja-JP" altLang="en-US" sz="1600" b="1" dirty="0">
                <a:latin typeface="Meiryo UI" panose="020B0604030504040204" pitchFamily="50" charset="-128"/>
                <a:ea typeface="Meiryo UI" panose="020B0604030504040204" pitchFamily="50" charset="-128"/>
              </a:rPr>
              <a:t>」と「</a:t>
            </a:r>
            <a:r>
              <a:rPr kumimoji="1" lang="ja-JP" altLang="en-US" sz="1600" b="1" dirty="0">
                <a:solidFill>
                  <a:srgbClr val="FF0000"/>
                </a:solidFill>
                <a:latin typeface="Meiryo UI" panose="020B0604030504040204" pitchFamily="50" charset="-128"/>
                <a:ea typeface="Meiryo UI" panose="020B0604030504040204" pitchFamily="50" charset="-128"/>
              </a:rPr>
              <a:t>考える機械</a:t>
            </a:r>
            <a:r>
              <a:rPr kumimoji="1" lang="ja-JP" altLang="en-US" sz="1600" b="1" dirty="0">
                <a:latin typeface="Meiryo UI" panose="020B0604030504040204" pitchFamily="50" charset="-128"/>
                <a:ea typeface="Meiryo UI" panose="020B0604030504040204" pitchFamily="50" charset="-128"/>
              </a:rPr>
              <a:t>」を考え出した。</a:t>
            </a:r>
          </a:p>
        </p:txBody>
      </p:sp>
      <p:sp>
        <p:nvSpPr>
          <p:cNvPr id="43" name="正方形/長方形 42"/>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44" name="角丸四角形 43"/>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弱い</a:t>
            </a:r>
            <a:r>
              <a:rPr lang="en-US" altLang="ja-JP" sz="1600" b="1" dirty="0">
                <a:solidFill>
                  <a:schemeClr val="tx1"/>
                </a:solidFill>
                <a:latin typeface="Meiryo UI" panose="020B0604030504040204" pitchFamily="50" charset="-128"/>
                <a:ea typeface="Meiryo UI" panose="020B0604030504040204" pitchFamily="50" charset="-128"/>
              </a:rPr>
              <a:t>AI</a:t>
            </a:r>
            <a:r>
              <a:rPr lang="ja-JP" altLang="en-US" sz="1600" b="1" dirty="0">
                <a:solidFill>
                  <a:schemeClr val="tx1"/>
                </a:solidFill>
                <a:latin typeface="Meiryo UI" panose="020B0604030504040204" pitchFamily="50" charset="-128"/>
                <a:ea typeface="Meiryo UI" panose="020B0604030504040204" pitchFamily="50" charset="-128"/>
              </a:rPr>
              <a:t>が第三次ブームを迎えている</a:t>
            </a:r>
          </a:p>
        </p:txBody>
      </p:sp>
      <p:sp>
        <p:nvSpPr>
          <p:cNvPr id="45" name="角丸四角形 44"/>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46" name="角丸四角形 45"/>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Meiryo UI" panose="020B0604030504040204" pitchFamily="50" charset="-128"/>
                <a:ea typeface="Meiryo UI" panose="020B0604030504040204" pitchFamily="50" charset="-128"/>
              </a:rPr>
              <a:t>脳科学</a:t>
            </a:r>
          </a:p>
        </p:txBody>
      </p:sp>
      <p:pic>
        <p:nvPicPr>
          <p:cNvPr id="47" name="図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05714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E0111AC5-7BD5-411B-8205-861CC0B8AE82}" type="slidenum">
              <a:rPr kumimoji="1" lang="ja-JP" altLang="en-US" smtClean="0"/>
              <a:t>119</a:t>
            </a:fld>
            <a:endParaRPr kumimoji="1" lang="ja-JP" altLang="en-US"/>
          </a:p>
        </p:txBody>
      </p:sp>
      <p:cxnSp>
        <p:nvCxnSpPr>
          <p:cNvPr id="5" name="直線コネクタ 4"/>
          <p:cNvCxnSpPr>
            <a:stCxn id="8" idx="3"/>
            <a:endCxn id="61" idx="0"/>
          </p:cNvCxnSpPr>
          <p:nvPr/>
        </p:nvCxnSpPr>
        <p:spPr>
          <a:xfrm flipH="1">
            <a:off x="4408617" y="3730124"/>
            <a:ext cx="1287350" cy="9427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a:stCxn id="32" idx="1"/>
            <a:endCxn id="31" idx="0"/>
          </p:cNvCxnSpPr>
          <p:nvPr/>
        </p:nvCxnSpPr>
        <p:spPr>
          <a:xfrm flipH="1">
            <a:off x="8736937" y="1064651"/>
            <a:ext cx="1043136" cy="2837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スライド番号プレースホルダー 1"/>
          <p:cNvSpPr txBox="1">
            <a:spLocks/>
          </p:cNvSpPr>
          <p:nvPr/>
        </p:nvSpPr>
        <p:spPr>
          <a:xfrm>
            <a:off x="11662719" y="6545880"/>
            <a:ext cx="529281" cy="312120"/>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6F8D1931-CE7A-4631-A2FD-F09270C7E571}" type="slidenum">
              <a:rPr lang="ja-JP" altLang="en-US" smtClean="0"/>
              <a:pPr/>
              <a:t>119</a:t>
            </a:fld>
            <a:endParaRPr lang="ja-JP" altLang="en-US" dirty="0"/>
          </a:p>
        </p:txBody>
      </p:sp>
      <p:sp>
        <p:nvSpPr>
          <p:cNvPr id="8" name="円/楕円 7"/>
          <p:cNvSpPr/>
          <p:nvPr/>
        </p:nvSpPr>
        <p:spPr>
          <a:xfrm>
            <a:off x="5507768" y="2766817"/>
            <a:ext cx="1285103" cy="1128584"/>
          </a:xfrm>
          <a:prstGeom prst="ellipse">
            <a:avLst/>
          </a:prstGeom>
          <a:solidFill>
            <a:schemeClr val="accent4">
              <a:lumMod val="60000"/>
              <a:lumOff val="4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人工知能</a:t>
            </a:r>
            <a:endParaRPr kumimoji="1" lang="en-US" altLang="ja-JP" sz="1400" dirty="0">
              <a:solidFill>
                <a:schemeClr val="tx1"/>
              </a:solidFill>
              <a:latin typeface="Meiryo UI" panose="020B0604030504040204" pitchFamily="50" charset="-128"/>
              <a:ea typeface="Meiryo UI" panose="020B0604030504040204" pitchFamily="50" charset="-128"/>
            </a:endParaRPr>
          </a:p>
          <a:p>
            <a:pPr algn="ctr"/>
            <a:r>
              <a:rPr lang="en-US" altLang="ja-JP" sz="1100" dirty="0">
                <a:solidFill>
                  <a:schemeClr val="tx1"/>
                </a:solidFill>
                <a:latin typeface="Meiryo UI" panose="020B0604030504040204" pitchFamily="50" charset="-128"/>
                <a:ea typeface="Meiryo UI" panose="020B0604030504040204" pitchFamily="50" charset="-128"/>
              </a:rPr>
              <a:t>【</a:t>
            </a:r>
            <a:r>
              <a:rPr lang="ja-JP" altLang="en-US" sz="1100" dirty="0">
                <a:solidFill>
                  <a:schemeClr val="tx1"/>
                </a:solidFill>
                <a:latin typeface="Meiryo UI" panose="020B0604030504040204" pitchFamily="50" charset="-128"/>
                <a:ea typeface="Meiryo UI" panose="020B0604030504040204" pitchFamily="50" charset="-128"/>
              </a:rPr>
              <a:t>近日社内共有会開催予定</a:t>
            </a:r>
            <a:r>
              <a:rPr lang="en-US" altLang="ja-JP" sz="1100" dirty="0">
                <a:solidFill>
                  <a:schemeClr val="tx1"/>
                </a:solidFill>
                <a:latin typeface="Meiryo UI" panose="020B0604030504040204" pitchFamily="50" charset="-128"/>
                <a:ea typeface="Meiryo UI" panose="020B0604030504040204" pitchFamily="50" charset="-128"/>
              </a:rPr>
              <a:t>】</a:t>
            </a:r>
            <a:endParaRPr kumimoji="1" lang="ja-JP" altLang="en-US" sz="1100" dirty="0">
              <a:solidFill>
                <a:schemeClr val="tx1"/>
              </a:solidFill>
              <a:latin typeface="Meiryo UI" panose="020B0604030504040204" pitchFamily="50" charset="-128"/>
              <a:ea typeface="Meiryo UI" panose="020B0604030504040204" pitchFamily="50" charset="-128"/>
            </a:endParaRPr>
          </a:p>
        </p:txBody>
      </p:sp>
      <p:sp>
        <p:nvSpPr>
          <p:cNvPr id="9" name="角丸四角形 8"/>
          <p:cNvSpPr/>
          <p:nvPr/>
        </p:nvSpPr>
        <p:spPr>
          <a:xfrm>
            <a:off x="5351249" y="5481285"/>
            <a:ext cx="1598140" cy="362465"/>
          </a:xfrm>
          <a:prstGeom prst="roundRect">
            <a:avLst>
              <a:gd name="adj" fmla="val 348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日野第二営業室</a:t>
            </a:r>
          </a:p>
        </p:txBody>
      </p:sp>
      <p:cxnSp>
        <p:nvCxnSpPr>
          <p:cNvPr id="10" name="直線コネクタ 9"/>
          <p:cNvCxnSpPr>
            <a:stCxn id="8" idx="4"/>
            <a:endCxn id="9" idx="0"/>
          </p:cNvCxnSpPr>
          <p:nvPr/>
        </p:nvCxnSpPr>
        <p:spPr>
          <a:xfrm flipH="1">
            <a:off x="6150319" y="3895401"/>
            <a:ext cx="1" cy="15858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角丸四角形 10"/>
          <p:cNvSpPr/>
          <p:nvPr/>
        </p:nvSpPr>
        <p:spPr>
          <a:xfrm>
            <a:off x="5351250" y="4688343"/>
            <a:ext cx="1598140" cy="362465"/>
          </a:xfrm>
          <a:prstGeom prst="roundRect">
            <a:avLst>
              <a:gd name="adj" fmla="val 348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自動車第二部</a:t>
            </a:r>
          </a:p>
        </p:txBody>
      </p:sp>
      <p:sp>
        <p:nvSpPr>
          <p:cNvPr id="12" name="テキスト ボックス 11"/>
          <p:cNvSpPr txBox="1"/>
          <p:nvPr/>
        </p:nvSpPr>
        <p:spPr>
          <a:xfrm>
            <a:off x="4803134" y="5858974"/>
            <a:ext cx="2627870"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バス</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自動運転</a:t>
            </a:r>
            <a:r>
              <a:rPr kumimoji="1" lang="en-US" altLang="ja-JP" sz="1200" dirty="0">
                <a:latin typeface="Meiryo UI" panose="020B0604030504040204" pitchFamily="50" charset="-128"/>
                <a:ea typeface="Meiryo UI" panose="020B0604030504040204" pitchFamily="50" charset="-128"/>
              </a:rPr>
              <a:t>×AI×3D</a:t>
            </a:r>
            <a:r>
              <a:rPr kumimoji="1" lang="ja-JP" altLang="en-US" sz="1200" dirty="0">
                <a:latin typeface="Meiryo UI" panose="020B0604030504040204" pitchFamily="50" charset="-128"/>
                <a:ea typeface="Meiryo UI" panose="020B0604030504040204" pitchFamily="50" charset="-128"/>
              </a:rPr>
              <a:t>プリンタ</a:t>
            </a:r>
          </a:p>
        </p:txBody>
      </p:sp>
      <p:cxnSp>
        <p:nvCxnSpPr>
          <p:cNvPr id="13" name="直線コネクタ 12"/>
          <p:cNvCxnSpPr>
            <a:stCxn id="57" idx="2"/>
          </p:cNvCxnSpPr>
          <p:nvPr/>
        </p:nvCxnSpPr>
        <p:spPr>
          <a:xfrm flipH="1">
            <a:off x="6918777" y="950664"/>
            <a:ext cx="1690041" cy="4789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2713081" y="2743109"/>
            <a:ext cx="0" cy="4304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角丸四角形 14"/>
          <p:cNvSpPr/>
          <p:nvPr/>
        </p:nvSpPr>
        <p:spPr>
          <a:xfrm>
            <a:off x="1990212" y="3149876"/>
            <a:ext cx="1445740" cy="362465"/>
          </a:xfrm>
          <a:prstGeom prst="roundRect">
            <a:avLst>
              <a:gd name="adj" fmla="val 348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総合力推進部</a:t>
            </a:r>
          </a:p>
        </p:txBody>
      </p:sp>
      <p:sp>
        <p:nvSpPr>
          <p:cNvPr id="16" name="角丸四角形 15"/>
          <p:cNvSpPr/>
          <p:nvPr/>
        </p:nvSpPr>
        <p:spPr>
          <a:xfrm>
            <a:off x="1728659" y="2383758"/>
            <a:ext cx="1968843" cy="362465"/>
          </a:xfrm>
          <a:prstGeom prst="roundRect">
            <a:avLst>
              <a:gd name="adj" fmla="val 348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panose="020B0604030504040204" pitchFamily="50" charset="-128"/>
                <a:ea typeface="Meiryo UI" panose="020B0604030504040204" pitchFamily="50" charset="-128"/>
              </a:rPr>
              <a:t>ビジネスコンサルティング室</a:t>
            </a:r>
          </a:p>
        </p:txBody>
      </p:sp>
      <p:cxnSp>
        <p:nvCxnSpPr>
          <p:cNvPr id="17" name="直線コネクタ 16"/>
          <p:cNvCxnSpPr>
            <a:endCxn id="15" idx="3"/>
          </p:cNvCxnSpPr>
          <p:nvPr/>
        </p:nvCxnSpPr>
        <p:spPr>
          <a:xfrm flipH="1">
            <a:off x="3435952" y="3314684"/>
            <a:ext cx="2051909" cy="164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角丸四角形 17"/>
          <p:cNvSpPr/>
          <p:nvPr/>
        </p:nvSpPr>
        <p:spPr>
          <a:xfrm>
            <a:off x="3843725" y="3133451"/>
            <a:ext cx="1042086" cy="362465"/>
          </a:xfrm>
          <a:prstGeom prst="roundRect">
            <a:avLst>
              <a:gd name="adj" fmla="val 348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UI" panose="020B0604030504040204" pitchFamily="50" charset="-128"/>
                <a:ea typeface="Meiryo UI" panose="020B0604030504040204" pitchFamily="50" charset="-128"/>
              </a:rPr>
              <a:t>CD</a:t>
            </a:r>
            <a:r>
              <a:rPr kumimoji="1" lang="ja-JP" altLang="en-US" sz="1400" dirty="0">
                <a:solidFill>
                  <a:schemeClr val="tx1"/>
                </a:solidFill>
                <a:latin typeface="Meiryo UI" panose="020B0604030504040204" pitchFamily="50" charset="-128"/>
                <a:ea typeface="Meiryo UI" panose="020B0604030504040204" pitchFamily="50" charset="-128"/>
              </a:rPr>
              <a:t>本部</a:t>
            </a:r>
          </a:p>
        </p:txBody>
      </p:sp>
      <p:sp>
        <p:nvSpPr>
          <p:cNvPr id="19" name="角丸四角形 18"/>
          <p:cNvSpPr/>
          <p:nvPr/>
        </p:nvSpPr>
        <p:spPr>
          <a:xfrm>
            <a:off x="-36255" y="1579022"/>
            <a:ext cx="1396313" cy="362465"/>
          </a:xfrm>
          <a:prstGeom prst="roundRect">
            <a:avLst>
              <a:gd name="adj" fmla="val 348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eiryo UI" panose="020B0604030504040204" pitchFamily="50" charset="-128"/>
                <a:ea typeface="Meiryo UI" panose="020B0604030504040204" pitchFamily="50" charset="-128"/>
              </a:rPr>
              <a:t>商品市場</a:t>
            </a:r>
            <a:r>
              <a:rPr kumimoji="1" lang="ja-JP" altLang="en-US" sz="1400" dirty="0">
                <a:solidFill>
                  <a:schemeClr val="tx1"/>
                </a:solidFill>
                <a:latin typeface="Meiryo UI" panose="020B0604030504040204" pitchFamily="50" charset="-128"/>
                <a:ea typeface="Meiryo UI" panose="020B0604030504040204" pitchFamily="50" charset="-128"/>
              </a:rPr>
              <a:t>部</a:t>
            </a:r>
          </a:p>
        </p:txBody>
      </p:sp>
      <p:cxnSp>
        <p:nvCxnSpPr>
          <p:cNvPr id="20" name="カギ線コネクタ 19"/>
          <p:cNvCxnSpPr>
            <a:endCxn id="16" idx="0"/>
          </p:cNvCxnSpPr>
          <p:nvPr/>
        </p:nvCxnSpPr>
        <p:spPr>
          <a:xfrm>
            <a:off x="1076984" y="2247548"/>
            <a:ext cx="1636097" cy="136210"/>
          </a:xfrm>
          <a:prstGeom prst="bentConnector2">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739477" y="2177416"/>
            <a:ext cx="958026"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竹内、渡邊</a:t>
            </a:r>
          </a:p>
        </p:txBody>
      </p:sp>
      <p:sp>
        <p:nvSpPr>
          <p:cNvPr id="22" name="角丸四角形 21"/>
          <p:cNvSpPr/>
          <p:nvPr/>
        </p:nvSpPr>
        <p:spPr>
          <a:xfrm>
            <a:off x="7477479" y="2724847"/>
            <a:ext cx="1542537" cy="362465"/>
          </a:xfrm>
          <a:prstGeom prst="roundRect">
            <a:avLst>
              <a:gd name="adj" fmla="val 348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latin typeface="Meiryo UI" panose="020B0604030504040204" pitchFamily="50" charset="-128"/>
                <a:ea typeface="Meiryo UI" panose="020B0604030504040204" pitchFamily="50" charset="-128"/>
              </a:rPr>
              <a:t>ICT</a:t>
            </a:r>
            <a:r>
              <a:rPr lang="ja-JP" altLang="en-US" sz="1400" dirty="0">
                <a:solidFill>
                  <a:schemeClr val="tx1"/>
                </a:solidFill>
                <a:latin typeface="Meiryo UI" panose="020B0604030504040204" pitchFamily="50" charset="-128"/>
                <a:ea typeface="Meiryo UI" panose="020B0604030504040204" pitchFamily="50" charset="-128"/>
              </a:rPr>
              <a:t>事業</a:t>
            </a:r>
            <a:r>
              <a:rPr kumimoji="1" lang="ja-JP" altLang="en-US" sz="1400" dirty="0">
                <a:solidFill>
                  <a:schemeClr val="tx1"/>
                </a:solidFill>
                <a:latin typeface="Meiryo UI" panose="020B0604030504040204" pitchFamily="50" charset="-128"/>
                <a:ea typeface="Meiryo UI" panose="020B0604030504040204" pitchFamily="50" charset="-128"/>
              </a:rPr>
              <a:t>本部</a:t>
            </a:r>
          </a:p>
        </p:txBody>
      </p:sp>
      <p:cxnSp>
        <p:nvCxnSpPr>
          <p:cNvPr id="23" name="直線コネクタ 22"/>
          <p:cNvCxnSpPr>
            <a:stCxn id="22" idx="1"/>
          </p:cNvCxnSpPr>
          <p:nvPr/>
        </p:nvCxnSpPr>
        <p:spPr>
          <a:xfrm flipH="1">
            <a:off x="6792871" y="2906080"/>
            <a:ext cx="684608" cy="2388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カギ線コネクタ 23"/>
          <p:cNvCxnSpPr>
            <a:stCxn id="21" idx="0"/>
            <a:endCxn id="56" idx="1"/>
          </p:cNvCxnSpPr>
          <p:nvPr/>
        </p:nvCxnSpPr>
        <p:spPr>
          <a:xfrm rot="5400000" flipH="1" flipV="1">
            <a:off x="3556595" y="1144761"/>
            <a:ext cx="694550" cy="1370760"/>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角丸四角形 24"/>
          <p:cNvSpPr/>
          <p:nvPr/>
        </p:nvSpPr>
        <p:spPr>
          <a:xfrm>
            <a:off x="9489799" y="2399270"/>
            <a:ext cx="1736014" cy="323438"/>
          </a:xfrm>
          <a:prstGeom prst="roundRect">
            <a:avLst>
              <a:gd name="adj" fmla="val 34849"/>
            </a:avLst>
          </a:prstGeom>
          <a:solidFill>
            <a:schemeClr val="bg1"/>
          </a:solidFill>
          <a:ln>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latin typeface="Meiryo UI" panose="020B0604030504040204" pitchFamily="50" charset="-128"/>
                <a:ea typeface="Meiryo UI" panose="020B0604030504040204" pitchFamily="50" charset="-128"/>
              </a:rPr>
              <a:t>IT</a:t>
            </a:r>
            <a:r>
              <a:rPr lang="ja-JP" altLang="en-US" sz="1200" dirty="0">
                <a:solidFill>
                  <a:schemeClr val="tx1"/>
                </a:solidFill>
                <a:latin typeface="Meiryo UI" panose="020B0604030504040204" pitchFamily="50" charset="-128"/>
                <a:ea typeface="Meiryo UI" panose="020B0604030504040204" pitchFamily="50" charset="-128"/>
              </a:rPr>
              <a:t>サービス事業部</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cxnSp>
        <p:nvCxnSpPr>
          <p:cNvPr id="26" name="直線コネクタ 25"/>
          <p:cNvCxnSpPr>
            <a:endCxn id="22" idx="3"/>
          </p:cNvCxnSpPr>
          <p:nvPr/>
        </p:nvCxnSpPr>
        <p:spPr>
          <a:xfrm flipH="1">
            <a:off x="9020016" y="2697409"/>
            <a:ext cx="499815" cy="2086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Picture 38" descr="blue-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3103" y="5454002"/>
            <a:ext cx="631954"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1" descr="Watson_n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562" y="5742149"/>
            <a:ext cx="1189037" cy="203200"/>
          </a:xfrm>
          <a:prstGeom prst="rect">
            <a:avLst/>
          </a:prstGeom>
          <a:solidFill>
            <a:schemeClr val="tx1"/>
          </a:solidFill>
          <a:ln>
            <a:noFill/>
          </a:ln>
        </p:spPr>
      </p:pic>
      <p:cxnSp>
        <p:nvCxnSpPr>
          <p:cNvPr id="29" name="直線矢印コネクタ 28"/>
          <p:cNvCxnSpPr>
            <a:stCxn id="9" idx="1"/>
          </p:cNvCxnSpPr>
          <p:nvPr/>
        </p:nvCxnSpPr>
        <p:spPr>
          <a:xfrm flipH="1" flipV="1">
            <a:off x="4275033" y="5662517"/>
            <a:ext cx="107621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5393411" y="5263708"/>
            <a:ext cx="1629748"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久米室長　　　友金、姜</a:t>
            </a:r>
          </a:p>
        </p:txBody>
      </p:sp>
      <p:sp>
        <p:nvSpPr>
          <p:cNvPr id="31" name="角丸四角形 30"/>
          <p:cNvSpPr/>
          <p:nvPr/>
        </p:nvSpPr>
        <p:spPr>
          <a:xfrm>
            <a:off x="8014067" y="1348374"/>
            <a:ext cx="1445740" cy="362465"/>
          </a:xfrm>
          <a:prstGeom prst="roundRect">
            <a:avLst>
              <a:gd name="adj" fmla="val 348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UI" panose="020B0604030504040204" pitchFamily="50" charset="-128"/>
                <a:ea typeface="Meiryo UI" panose="020B0604030504040204" pitchFamily="50" charset="-128"/>
              </a:rPr>
              <a:t>IT R&amp;D</a:t>
            </a:r>
            <a:r>
              <a:rPr lang="ja-JP" altLang="en-US" sz="1400" dirty="0">
                <a:solidFill>
                  <a:schemeClr val="tx1"/>
                </a:solidFill>
                <a:latin typeface="Meiryo UI" panose="020B0604030504040204" pitchFamily="50" charset="-128"/>
                <a:ea typeface="Meiryo UI" panose="020B0604030504040204" pitchFamily="50" charset="-128"/>
              </a:rPr>
              <a:t>部会</a:t>
            </a:r>
            <a:endParaRPr kumimoji="1" lang="en-US" altLang="ja-JP" sz="1400" dirty="0">
              <a:solidFill>
                <a:schemeClr val="tx1"/>
              </a:solidFill>
              <a:latin typeface="Meiryo UI" panose="020B0604030504040204" pitchFamily="50" charset="-128"/>
              <a:ea typeface="Meiryo UI" panose="020B0604030504040204" pitchFamily="50" charset="-128"/>
            </a:endParaRPr>
          </a:p>
        </p:txBody>
      </p:sp>
      <p:sp>
        <p:nvSpPr>
          <p:cNvPr id="32" name="角丸四角形 31"/>
          <p:cNvSpPr/>
          <p:nvPr/>
        </p:nvSpPr>
        <p:spPr>
          <a:xfrm>
            <a:off x="9780073" y="883418"/>
            <a:ext cx="1445740" cy="362465"/>
          </a:xfrm>
          <a:prstGeom prst="roundRect">
            <a:avLst>
              <a:gd name="adj" fmla="val 348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panose="020B0604030504040204" pitchFamily="50" charset="-128"/>
                <a:ea typeface="Meiryo UI" panose="020B0604030504040204" pitchFamily="50" charset="-128"/>
              </a:rPr>
              <a:t>情報戦略委員会</a:t>
            </a:r>
          </a:p>
        </p:txBody>
      </p:sp>
      <p:cxnSp>
        <p:nvCxnSpPr>
          <p:cNvPr id="33" name="直線コネクタ 32"/>
          <p:cNvCxnSpPr>
            <a:stCxn id="8" idx="7"/>
            <a:endCxn id="31" idx="1"/>
          </p:cNvCxnSpPr>
          <p:nvPr/>
        </p:nvCxnSpPr>
        <p:spPr>
          <a:xfrm flipV="1">
            <a:off x="6604672" y="1529607"/>
            <a:ext cx="1409395" cy="14024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18" idx="0"/>
            <a:endCxn id="83" idx="2"/>
          </p:cNvCxnSpPr>
          <p:nvPr/>
        </p:nvCxnSpPr>
        <p:spPr>
          <a:xfrm flipH="1" flipV="1">
            <a:off x="4082454" y="2075711"/>
            <a:ext cx="282314" cy="1057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a:off x="8003400" y="1725434"/>
            <a:ext cx="1600783" cy="261610"/>
          </a:xfrm>
          <a:prstGeom prst="rect">
            <a:avLst/>
          </a:prstGeom>
          <a:noFill/>
        </p:spPr>
        <p:txBody>
          <a:bodyPr wrap="square" rtlCol="0">
            <a:spAutoFit/>
          </a:bodyPr>
          <a:lstStyle/>
          <a:p>
            <a:pPr algn="ctr"/>
            <a:r>
              <a:rPr kumimoji="1" lang="en-US" altLang="ja-JP" sz="1100" dirty="0">
                <a:latin typeface="Meiryo UI" panose="020B0604030504040204" pitchFamily="50" charset="-128"/>
                <a:ea typeface="Meiryo UI" panose="020B0604030504040204" pitchFamily="50" charset="-128"/>
              </a:rPr>
              <a:t>IT</a:t>
            </a:r>
            <a:r>
              <a:rPr kumimoji="1" lang="ja-JP" altLang="en-US" sz="1100" dirty="0">
                <a:latin typeface="Meiryo UI" panose="020B0604030504040204" pitchFamily="50" charset="-128"/>
                <a:ea typeface="Meiryo UI" panose="020B0604030504040204" pitchFamily="50" charset="-128"/>
              </a:rPr>
              <a:t>推進部／技術統括室</a:t>
            </a:r>
          </a:p>
        </p:txBody>
      </p:sp>
      <p:cxnSp>
        <p:nvCxnSpPr>
          <p:cNvPr id="36" name="直線コネクタ 35"/>
          <p:cNvCxnSpPr/>
          <p:nvPr/>
        </p:nvCxnSpPr>
        <p:spPr>
          <a:xfrm flipH="1">
            <a:off x="9456419" y="1526101"/>
            <a:ext cx="2955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角丸四角形 36"/>
          <p:cNvSpPr/>
          <p:nvPr/>
        </p:nvSpPr>
        <p:spPr>
          <a:xfrm>
            <a:off x="9751948" y="1351268"/>
            <a:ext cx="1445740" cy="362465"/>
          </a:xfrm>
          <a:prstGeom prst="roundRect">
            <a:avLst>
              <a:gd name="adj" fmla="val 348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三井情報</a:t>
            </a:r>
            <a:endParaRPr kumimoji="1" lang="en-US" altLang="ja-JP" sz="1400" dirty="0">
              <a:solidFill>
                <a:schemeClr val="tx1"/>
              </a:solidFill>
              <a:latin typeface="Meiryo UI" panose="020B0604030504040204" pitchFamily="50" charset="-128"/>
              <a:ea typeface="Meiryo UI" panose="020B0604030504040204" pitchFamily="50" charset="-128"/>
            </a:endParaRPr>
          </a:p>
        </p:txBody>
      </p:sp>
      <p:sp>
        <p:nvSpPr>
          <p:cNvPr id="38" name="テキスト ボックス 37"/>
          <p:cNvSpPr txBox="1"/>
          <p:nvPr/>
        </p:nvSpPr>
        <p:spPr>
          <a:xfrm>
            <a:off x="9519831" y="1710839"/>
            <a:ext cx="2136244" cy="415498"/>
          </a:xfrm>
          <a:prstGeom prst="rect">
            <a:avLst/>
          </a:prstGeom>
          <a:noFill/>
        </p:spPr>
        <p:txBody>
          <a:bodyPr wrap="square" rtlCol="0">
            <a:spAutoFit/>
          </a:bodyPr>
          <a:lstStyle/>
          <a:p>
            <a:pPr algn="ctr"/>
            <a:r>
              <a:rPr lang="ja-JP" altLang="en-US" sz="1050" dirty="0">
                <a:latin typeface="Meiryo UI" panose="020B0604030504040204" pitchFamily="50" charset="-128"/>
                <a:ea typeface="Meiryo UI" panose="020B0604030504040204" pitchFamily="50" charset="-128"/>
              </a:rPr>
              <a:t>今期調査テーマ：人工知能</a:t>
            </a:r>
            <a:endParaRPr lang="en-US" altLang="ja-JP" sz="1050" dirty="0">
              <a:latin typeface="Meiryo UI" panose="020B0604030504040204" pitchFamily="50" charset="-128"/>
              <a:ea typeface="Meiryo UI" panose="020B0604030504040204" pitchFamily="50" charset="-128"/>
            </a:endParaRPr>
          </a:p>
          <a:p>
            <a:pPr algn="ctr"/>
            <a:r>
              <a:rPr kumimoji="1" lang="ja-JP" altLang="en-US" sz="1050" dirty="0">
                <a:latin typeface="Meiryo UI" panose="020B0604030504040204" pitchFamily="50" charset="-128"/>
                <a:ea typeface="Meiryo UI" panose="020B0604030504040204" pitchFamily="50" charset="-128"/>
              </a:rPr>
              <a:t>（四半期</a:t>
            </a:r>
            <a:r>
              <a:rPr lang="ja-JP" altLang="en-US" sz="1050" dirty="0">
                <a:latin typeface="Meiryo UI" panose="020B0604030504040204" pitchFamily="50" charset="-128"/>
                <a:ea typeface="Meiryo UI" panose="020B0604030504040204" pitchFamily="50" charset="-128"/>
              </a:rPr>
              <a:t>毎に発表）</a:t>
            </a:r>
            <a:endParaRPr kumimoji="1" lang="ja-JP" altLang="en-US" sz="1050" dirty="0">
              <a:latin typeface="Meiryo UI" panose="020B0604030504040204" pitchFamily="50" charset="-128"/>
              <a:ea typeface="Meiryo UI" panose="020B0604030504040204" pitchFamily="50" charset="-128"/>
            </a:endParaRPr>
          </a:p>
        </p:txBody>
      </p:sp>
      <p:sp>
        <p:nvSpPr>
          <p:cNvPr id="39" name="角丸四角形 38"/>
          <p:cNvSpPr/>
          <p:nvPr/>
        </p:nvSpPr>
        <p:spPr>
          <a:xfrm>
            <a:off x="10161960" y="4831129"/>
            <a:ext cx="1871725" cy="514287"/>
          </a:xfrm>
          <a:prstGeom prst="roundRect">
            <a:avLst>
              <a:gd name="adj" fmla="val 348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大学院</a:t>
            </a:r>
            <a:r>
              <a:rPr lang="ja-JP" altLang="en-US" sz="1400" dirty="0">
                <a:solidFill>
                  <a:schemeClr val="tx1"/>
                </a:solidFill>
                <a:latin typeface="Meiryo UI" panose="020B0604030504040204" pitchFamily="50" charset="-128"/>
                <a:ea typeface="Meiryo UI" panose="020B0604030504040204" pitchFamily="50" charset="-128"/>
              </a:rPr>
              <a:t>で</a:t>
            </a:r>
            <a:r>
              <a:rPr kumimoji="1" lang="en-US" altLang="ja-JP" sz="1400" dirty="0">
                <a:solidFill>
                  <a:schemeClr val="tx1"/>
                </a:solidFill>
                <a:latin typeface="Meiryo UI" panose="020B0604030504040204" pitchFamily="50" charset="-128"/>
                <a:ea typeface="Meiryo UI" panose="020B0604030504040204" pitchFamily="50" charset="-128"/>
              </a:rPr>
              <a:t>AI</a:t>
            </a:r>
            <a:r>
              <a:rPr kumimoji="1" lang="ja-JP" altLang="en-US" sz="1400" dirty="0">
                <a:solidFill>
                  <a:schemeClr val="tx1"/>
                </a:solidFill>
                <a:latin typeface="Meiryo UI" panose="020B0604030504040204" pitchFamily="50" charset="-128"/>
                <a:ea typeface="Meiryo UI" panose="020B0604030504040204" pitchFamily="50" charset="-128"/>
              </a:rPr>
              <a:t>を研究（</a:t>
            </a:r>
            <a:r>
              <a:rPr kumimoji="1" lang="en-US" altLang="ja-JP" sz="1400" dirty="0">
                <a:solidFill>
                  <a:schemeClr val="tx1"/>
                </a:solidFill>
                <a:latin typeface="Meiryo UI" panose="020B0604030504040204" pitchFamily="50" charset="-128"/>
                <a:ea typeface="Meiryo UI" panose="020B0604030504040204" pitchFamily="50" charset="-128"/>
              </a:rPr>
              <a:t>MBK)</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40" name="テキスト ボックス 39"/>
          <p:cNvSpPr txBox="1"/>
          <p:nvPr/>
        </p:nvSpPr>
        <p:spPr>
          <a:xfrm>
            <a:off x="9519831" y="5360364"/>
            <a:ext cx="2835856" cy="1384995"/>
          </a:xfrm>
          <a:prstGeom prst="rect">
            <a:avLst/>
          </a:prstGeom>
          <a:noFill/>
        </p:spPr>
        <p:txBody>
          <a:bodyPr wrap="square" rtlCol="0">
            <a:spAutoFit/>
          </a:bodyPr>
          <a:lstStyle/>
          <a:p>
            <a:r>
              <a:rPr lang="ja-JP" altLang="en-US" sz="1050" dirty="0">
                <a:latin typeface="Meiryo UI" panose="020B0604030504040204" pitchFamily="50" charset="-128"/>
                <a:ea typeface="Meiryo UI" panose="020B0604030504040204" pitchFamily="50" charset="-128"/>
              </a:rPr>
              <a:t>金下 裕平</a:t>
            </a:r>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阪大院　三宅研　</a:t>
            </a:r>
            <a:r>
              <a:rPr lang="en-US" altLang="ja-JP" sz="1050" dirty="0">
                <a:latin typeface="Meiryo UI" panose="020B0604030504040204" pitchFamily="50" charset="-128"/>
                <a:ea typeface="Meiryo UI" panose="020B0604030504040204" pitchFamily="50" charset="-128"/>
              </a:rPr>
              <a:t>2016</a:t>
            </a:r>
            <a:r>
              <a:rPr lang="ja-JP" altLang="en-US" sz="1050" dirty="0">
                <a:latin typeface="Meiryo UI" panose="020B0604030504040204" pitchFamily="50" charset="-128"/>
                <a:ea typeface="Meiryo UI" panose="020B0604030504040204" pitchFamily="50" charset="-128"/>
              </a:rPr>
              <a:t>修士</a:t>
            </a:r>
            <a:endParaRPr lang="en-US" altLang="ja-JP" sz="1050" dirty="0">
              <a:latin typeface="Meiryo UI" panose="020B0604030504040204" pitchFamily="50" charset="-128"/>
              <a:ea typeface="Meiryo UI" panose="020B0604030504040204" pitchFamily="50" charset="-128"/>
            </a:endParaRPr>
          </a:p>
          <a:p>
            <a:r>
              <a:rPr lang="en-US" altLang="ja-JP" sz="1050" dirty="0">
                <a:latin typeface="Meiryo UI" panose="020B0604030504040204" pitchFamily="50" charset="-128"/>
                <a:ea typeface="Meiryo UI" panose="020B0604030504040204" pitchFamily="50" charset="-128"/>
                <a:hlinkClick r:id="rId4"/>
              </a:rPr>
              <a:t>http://miyake.bpe.es.osaka-u.ac.jp/ban_da_ji_chu_gong_san_zhai_yan_jiu_shi/Home.html</a:t>
            </a:r>
            <a:endParaRPr lang="en-US" altLang="ja-JP" sz="1050" dirty="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2016/12</a:t>
            </a:r>
            <a:r>
              <a:rPr lang="ja-JP" altLang="en-US" sz="1050" dirty="0">
                <a:latin typeface="Meiryo UI" panose="020B0604030504040204" pitchFamily="50" charset="-128"/>
                <a:ea typeface="Meiryo UI" panose="020B0604030504040204" pitchFamily="50" charset="-128"/>
              </a:rPr>
              <a:t>月イノ推に着任予定）</a:t>
            </a:r>
            <a:endParaRPr lang="en-US" altLang="ja-JP" sz="1050" dirty="0">
              <a:latin typeface="Meiryo UI" panose="020B0604030504040204" pitchFamily="50" charset="-128"/>
              <a:ea typeface="Meiryo UI" panose="020B0604030504040204" pitchFamily="50" charset="-128"/>
            </a:endParaRPr>
          </a:p>
          <a:p>
            <a:r>
              <a:rPr kumimoji="1" lang="ja-JP" altLang="en-US" sz="1050" dirty="0">
                <a:latin typeface="Meiryo UI" panose="020B0604030504040204" pitchFamily="50" charset="-128"/>
                <a:ea typeface="Meiryo UI" panose="020B0604030504040204" pitchFamily="50" charset="-128"/>
              </a:rPr>
              <a:t>松本　悠揮＠東大院　松尾研　</a:t>
            </a:r>
            <a:r>
              <a:rPr lang="en-US" altLang="ja-JP" sz="1050" dirty="0">
                <a:latin typeface="Meiryo UI" panose="020B0604030504040204" pitchFamily="50" charset="-128"/>
                <a:ea typeface="Meiryo UI" panose="020B0604030504040204" pitchFamily="50" charset="-128"/>
              </a:rPr>
              <a:t>2010</a:t>
            </a:r>
            <a:r>
              <a:rPr lang="ja-JP" altLang="en-US" sz="1050" dirty="0">
                <a:latin typeface="Meiryo UI" panose="020B0604030504040204" pitchFamily="50" charset="-128"/>
                <a:ea typeface="Meiryo UI" panose="020B0604030504040204" pitchFamily="50" charset="-128"/>
              </a:rPr>
              <a:t>修士</a:t>
            </a:r>
            <a:endParaRPr lang="en-US" altLang="ja-JP" sz="1050" dirty="0">
              <a:latin typeface="Meiryo UI" panose="020B0604030504040204" pitchFamily="50" charset="-128"/>
              <a:ea typeface="Meiryo UI" panose="020B0604030504040204" pitchFamily="50" charset="-128"/>
            </a:endParaRPr>
          </a:p>
          <a:p>
            <a:r>
              <a:rPr lang="en-US" altLang="ja-JP" sz="1050" dirty="0">
                <a:latin typeface="Meiryo UI" panose="020B0604030504040204" pitchFamily="50" charset="-128"/>
                <a:ea typeface="Meiryo UI" panose="020B0604030504040204" pitchFamily="50" charset="-128"/>
                <a:hlinkClick r:id="rId5"/>
              </a:rPr>
              <a:t>http://weblab.t.u-tokyo.ac.jp/</a:t>
            </a:r>
            <a:endParaRPr lang="en-US" altLang="ja-JP" sz="1050" dirty="0">
              <a:latin typeface="Meiryo UI" panose="020B0604030504040204" pitchFamily="50" charset="-128"/>
              <a:ea typeface="Meiryo UI" panose="020B0604030504040204" pitchFamily="50" charset="-128"/>
            </a:endParaRPr>
          </a:p>
          <a:p>
            <a:r>
              <a:rPr kumimoji="1" lang="ja-JP" altLang="en-US" sz="1050" dirty="0">
                <a:latin typeface="Meiryo UI" panose="020B0604030504040204" pitchFamily="50" charset="-128"/>
                <a:ea typeface="Meiryo UI" panose="020B0604030504040204" pitchFamily="50" charset="-128"/>
              </a:rPr>
              <a:t>（先端材料事業部）</a:t>
            </a:r>
            <a:endParaRPr kumimoji="1" lang="en-US" altLang="ja-JP" sz="1050" dirty="0">
              <a:latin typeface="Meiryo UI" panose="020B0604030504040204" pitchFamily="50" charset="-128"/>
              <a:ea typeface="Meiryo UI" panose="020B0604030504040204" pitchFamily="50" charset="-128"/>
            </a:endParaRPr>
          </a:p>
        </p:txBody>
      </p:sp>
      <p:sp>
        <p:nvSpPr>
          <p:cNvPr id="41" name="テキスト ボックス 40"/>
          <p:cNvSpPr txBox="1"/>
          <p:nvPr/>
        </p:nvSpPr>
        <p:spPr>
          <a:xfrm>
            <a:off x="11148583" y="1424786"/>
            <a:ext cx="599065"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高瀬</a:t>
            </a:r>
          </a:p>
        </p:txBody>
      </p:sp>
      <p:sp>
        <p:nvSpPr>
          <p:cNvPr id="42" name="テキスト ボックス 41"/>
          <p:cNvSpPr txBox="1"/>
          <p:nvPr/>
        </p:nvSpPr>
        <p:spPr>
          <a:xfrm>
            <a:off x="3116734" y="6118181"/>
            <a:ext cx="1453981"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ローカルモータース社</a:t>
            </a:r>
          </a:p>
        </p:txBody>
      </p:sp>
      <p:pic>
        <p:nvPicPr>
          <p:cNvPr id="43" name="図 42"/>
          <p:cNvPicPr>
            <a:picLocks noChangeAspect="1"/>
          </p:cNvPicPr>
          <p:nvPr/>
        </p:nvPicPr>
        <p:blipFill>
          <a:blip r:embed="rId6"/>
          <a:stretch>
            <a:fillRect/>
          </a:stretch>
        </p:blipFill>
        <p:spPr>
          <a:xfrm>
            <a:off x="2661424" y="6057127"/>
            <a:ext cx="523875" cy="381000"/>
          </a:xfrm>
          <a:prstGeom prst="rect">
            <a:avLst/>
          </a:prstGeom>
          <a:ln>
            <a:solidFill>
              <a:schemeClr val="tx1"/>
            </a:solidFill>
          </a:ln>
        </p:spPr>
      </p:pic>
      <p:sp>
        <p:nvSpPr>
          <p:cNvPr id="44" name="テキスト ボックス 43"/>
          <p:cNvSpPr txBox="1"/>
          <p:nvPr/>
        </p:nvSpPr>
        <p:spPr>
          <a:xfrm>
            <a:off x="5410186" y="6395180"/>
            <a:ext cx="1194486" cy="307777"/>
          </a:xfrm>
          <a:prstGeom prst="rect">
            <a:avLst/>
          </a:prstGeom>
          <a:noFill/>
        </p:spPr>
        <p:txBody>
          <a:bodyPr wrap="square" rtlCol="0">
            <a:spAutoFit/>
          </a:bodyPr>
          <a:lstStyle/>
          <a:p>
            <a:pPr algn="ctr"/>
            <a:r>
              <a:rPr lang="en-US" altLang="ja-JP" sz="1400" dirty="0" err="1">
                <a:latin typeface="Meiryo UI" panose="020B0604030504040204" pitchFamily="50" charset="-128"/>
                <a:ea typeface="Meiryo UI" panose="020B0604030504040204" pitchFamily="50" charset="-128"/>
              </a:rPr>
              <a:t>Techmer</a:t>
            </a:r>
            <a:endParaRPr kumimoji="1" lang="ja-JP" altLang="en-US" sz="1400" dirty="0">
              <a:latin typeface="Meiryo UI" panose="020B0604030504040204" pitchFamily="50" charset="-128"/>
              <a:ea typeface="Meiryo UI" panose="020B0604030504040204" pitchFamily="50" charset="-128"/>
            </a:endParaRPr>
          </a:p>
        </p:txBody>
      </p:sp>
      <p:cxnSp>
        <p:nvCxnSpPr>
          <p:cNvPr id="45" name="カギ線コネクタ 44"/>
          <p:cNvCxnSpPr/>
          <p:nvPr/>
        </p:nvCxnSpPr>
        <p:spPr>
          <a:xfrm rot="5400000">
            <a:off x="6992656" y="5287895"/>
            <a:ext cx="714815" cy="1826522"/>
          </a:xfrm>
          <a:prstGeom prst="bentConnector2">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カギ線コネクタ 45"/>
          <p:cNvCxnSpPr>
            <a:endCxn id="42" idx="2"/>
          </p:cNvCxnSpPr>
          <p:nvPr/>
        </p:nvCxnSpPr>
        <p:spPr>
          <a:xfrm rot="10800000">
            <a:off x="3843726" y="6395180"/>
            <a:ext cx="1779089" cy="17283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p:cNvSpPr txBox="1"/>
          <p:nvPr/>
        </p:nvSpPr>
        <p:spPr>
          <a:xfrm>
            <a:off x="6922451" y="6366070"/>
            <a:ext cx="645697" cy="253916"/>
          </a:xfrm>
          <a:prstGeom prst="rect">
            <a:avLst/>
          </a:prstGeom>
          <a:noFill/>
        </p:spPr>
        <p:txBody>
          <a:bodyPr wrap="square" rtlCol="0">
            <a:spAutoFit/>
          </a:bodyPr>
          <a:lstStyle/>
          <a:p>
            <a:pPr algn="ctr"/>
            <a:r>
              <a:rPr kumimoji="1" lang="ja-JP" altLang="en-US" sz="1000" dirty="0">
                <a:latin typeface="Meiryo UI" panose="020B0604030504040204" pitchFamily="50" charset="-128"/>
                <a:ea typeface="Meiryo UI" panose="020B0604030504040204" pitchFamily="50" charset="-128"/>
              </a:rPr>
              <a:t>出資</a:t>
            </a:r>
          </a:p>
        </p:txBody>
      </p:sp>
      <p:sp>
        <p:nvSpPr>
          <p:cNvPr id="48" name="正方形/長方形 47"/>
          <p:cNvSpPr/>
          <p:nvPr/>
        </p:nvSpPr>
        <p:spPr>
          <a:xfrm>
            <a:off x="4161540" y="6538971"/>
            <a:ext cx="1275591" cy="230832"/>
          </a:xfrm>
          <a:prstGeom prst="rect">
            <a:avLst/>
          </a:prstGeom>
        </p:spPr>
        <p:txBody>
          <a:bodyPr wrap="square">
            <a:spAutoFit/>
          </a:bodyPr>
          <a:lstStyle/>
          <a:p>
            <a:r>
              <a:rPr lang="en-US" altLang="ja-JP" sz="900" dirty="0">
                <a:latin typeface="Meiryo UI" panose="020B0604030504040204" pitchFamily="50" charset="-128"/>
                <a:ea typeface="Meiryo UI" panose="020B0604030504040204" pitchFamily="50" charset="-128"/>
                <a:cs typeface="Arial" panose="020B0604020202020204" pitchFamily="34" charset="0"/>
              </a:rPr>
              <a:t>CFRP</a:t>
            </a:r>
            <a:r>
              <a:rPr lang="ja-JP" altLang="en-US" sz="900" dirty="0">
                <a:latin typeface="Meiryo UI" panose="020B0604030504040204" pitchFamily="50" charset="-128"/>
                <a:ea typeface="Meiryo UI" panose="020B0604030504040204" pitchFamily="50" charset="-128"/>
                <a:cs typeface="Arial" panose="020B0604020202020204" pitchFamily="34" charset="0"/>
              </a:rPr>
              <a:t>強化</a:t>
            </a:r>
            <a:r>
              <a:rPr lang="en-US" altLang="ja-JP" sz="900" dirty="0">
                <a:latin typeface="Meiryo UI" panose="020B0604030504040204" pitchFamily="50" charset="-128"/>
                <a:ea typeface="Meiryo UI" panose="020B0604030504040204" pitchFamily="50" charset="-128"/>
                <a:cs typeface="Arial" panose="020B0604020202020204" pitchFamily="34" charset="0"/>
              </a:rPr>
              <a:t>ABS</a:t>
            </a:r>
            <a:r>
              <a:rPr lang="ja-JP" altLang="en-US" sz="900" dirty="0">
                <a:latin typeface="Meiryo UI" panose="020B0604030504040204" pitchFamily="50" charset="-128"/>
                <a:ea typeface="Meiryo UI" panose="020B0604030504040204" pitchFamily="50" charset="-128"/>
                <a:cs typeface="Arial" panose="020B0604020202020204" pitchFamily="34" charset="0"/>
              </a:rPr>
              <a:t>樹脂</a:t>
            </a:r>
            <a:endParaRPr lang="ja-JP" altLang="en-US" sz="900" dirty="0">
              <a:latin typeface="Meiryo UI" panose="020B0604030504040204" pitchFamily="50" charset="-128"/>
              <a:ea typeface="Meiryo UI" panose="020B0604030504040204" pitchFamily="50" charset="-128"/>
            </a:endParaRPr>
          </a:p>
        </p:txBody>
      </p:sp>
      <p:sp>
        <p:nvSpPr>
          <p:cNvPr id="49" name="テキスト ボックス 48"/>
          <p:cNvSpPr txBox="1"/>
          <p:nvPr/>
        </p:nvSpPr>
        <p:spPr>
          <a:xfrm>
            <a:off x="4332747" y="6361919"/>
            <a:ext cx="868739" cy="246221"/>
          </a:xfrm>
          <a:prstGeom prst="rect">
            <a:avLst/>
          </a:prstGeom>
          <a:noFill/>
        </p:spPr>
        <p:txBody>
          <a:bodyPr wrap="square" rtlCol="0">
            <a:spAutoFit/>
          </a:bodyPr>
          <a:lstStyle/>
          <a:p>
            <a:pPr algn="ctr"/>
            <a:r>
              <a:rPr kumimoji="1" lang="ja-JP" altLang="en-US" sz="1000" dirty="0">
                <a:latin typeface="Meiryo UI" panose="020B0604030504040204" pitchFamily="50" charset="-128"/>
                <a:ea typeface="Meiryo UI" panose="020B0604030504040204" pitchFamily="50" charset="-128"/>
              </a:rPr>
              <a:t>材料供給</a:t>
            </a:r>
          </a:p>
        </p:txBody>
      </p:sp>
      <p:sp>
        <p:nvSpPr>
          <p:cNvPr id="50" name="テキスト ボックス 49"/>
          <p:cNvSpPr txBox="1"/>
          <p:nvPr/>
        </p:nvSpPr>
        <p:spPr>
          <a:xfrm>
            <a:off x="3168076" y="5944429"/>
            <a:ext cx="1202725" cy="261610"/>
          </a:xfrm>
          <a:prstGeom prst="rect">
            <a:avLst/>
          </a:prstGeom>
          <a:noFill/>
        </p:spPr>
        <p:txBody>
          <a:bodyPr wrap="square" rtlCol="0">
            <a:spAutoFit/>
          </a:bodyPr>
          <a:lstStyle/>
          <a:p>
            <a:pPr algn="ctr"/>
            <a:r>
              <a:rPr kumimoji="1" lang="ja-JP" altLang="en-US" sz="1050" dirty="0">
                <a:latin typeface="Meiryo UI" panose="020B0604030504040204" pitchFamily="50" charset="-128"/>
                <a:ea typeface="Meiryo UI" panose="020B0604030504040204" pitchFamily="50" charset="-128"/>
              </a:rPr>
              <a:t>（提携）</a:t>
            </a:r>
            <a:endParaRPr kumimoji="1" lang="ja-JP" altLang="en-US" sz="1200" dirty="0">
              <a:latin typeface="Meiryo UI" panose="020B0604030504040204" pitchFamily="50" charset="-128"/>
              <a:ea typeface="Meiryo UI" panose="020B0604030504040204" pitchFamily="50" charset="-128"/>
            </a:endParaRPr>
          </a:p>
        </p:txBody>
      </p:sp>
      <p:sp>
        <p:nvSpPr>
          <p:cNvPr id="51" name="角丸四角形 50"/>
          <p:cNvSpPr/>
          <p:nvPr/>
        </p:nvSpPr>
        <p:spPr>
          <a:xfrm>
            <a:off x="7422390" y="3159347"/>
            <a:ext cx="1929972" cy="362465"/>
          </a:xfrm>
          <a:prstGeom prst="roundRect">
            <a:avLst>
              <a:gd name="adj" fmla="val 348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eiryo UI" panose="020B0604030504040204" pitchFamily="50" charset="-128"/>
                <a:ea typeface="Meiryo UI" panose="020B0604030504040204" pitchFamily="50" charset="-128"/>
              </a:rPr>
              <a:t>国内プロジェクト開発部</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52" name="テキスト ボックス 51"/>
          <p:cNvSpPr txBox="1"/>
          <p:nvPr/>
        </p:nvSpPr>
        <p:spPr>
          <a:xfrm>
            <a:off x="8996210" y="3195459"/>
            <a:ext cx="2751438"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ネオ・フューチャー</a:t>
            </a:r>
            <a:r>
              <a:rPr kumimoji="1" lang="ja-JP" altLang="en-US" sz="1050" dirty="0">
                <a:latin typeface="Meiryo UI" panose="020B0604030504040204" pitchFamily="50" charset="-128"/>
                <a:ea typeface="Meiryo UI" panose="020B0604030504040204" pitchFamily="50" charset="-128"/>
              </a:rPr>
              <a:t>（</a:t>
            </a:r>
            <a:r>
              <a:rPr kumimoji="1" lang="en-US" altLang="ja-JP" sz="1050" dirty="0" err="1">
                <a:latin typeface="Meiryo UI" panose="020B0604030504040204" pitchFamily="50" charset="-128"/>
                <a:ea typeface="Meiryo UI" panose="020B0604030504040204" pitchFamily="50" charset="-128"/>
              </a:rPr>
              <a:t>Blockchain</a:t>
            </a:r>
            <a:r>
              <a:rPr kumimoji="1" lang="ja-JP" altLang="en-US" sz="1050" dirty="0">
                <a:latin typeface="Meiryo UI" panose="020B0604030504040204" pitchFamily="50" charset="-128"/>
                <a:ea typeface="Meiryo UI" panose="020B0604030504040204" pitchFamily="50" charset="-128"/>
              </a:rPr>
              <a:t>）</a:t>
            </a:r>
          </a:p>
        </p:txBody>
      </p:sp>
      <p:cxnSp>
        <p:nvCxnSpPr>
          <p:cNvPr id="53" name="直線コネクタ 52"/>
          <p:cNvCxnSpPr>
            <a:stCxn id="56" idx="2"/>
            <a:endCxn id="59" idx="0"/>
          </p:cNvCxnSpPr>
          <p:nvPr/>
        </p:nvCxnSpPr>
        <p:spPr>
          <a:xfrm>
            <a:off x="5388320" y="1664098"/>
            <a:ext cx="761999" cy="98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a:stCxn id="55" idx="2"/>
            <a:endCxn id="59" idx="0"/>
          </p:cNvCxnSpPr>
          <p:nvPr/>
        </p:nvCxnSpPr>
        <p:spPr>
          <a:xfrm flipH="1">
            <a:off x="6150319" y="1664098"/>
            <a:ext cx="772132" cy="98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角丸四角形 54"/>
          <p:cNvSpPr/>
          <p:nvPr/>
        </p:nvSpPr>
        <p:spPr>
          <a:xfrm>
            <a:off x="6552822" y="1301633"/>
            <a:ext cx="739257" cy="362465"/>
          </a:xfrm>
          <a:prstGeom prst="roundRect">
            <a:avLst>
              <a:gd name="adj" fmla="val 348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solidFill>
                  <a:schemeClr val="tx1"/>
                </a:solidFill>
                <a:latin typeface="Meiryo UI" panose="020B0604030504040204" pitchFamily="50" charset="-128"/>
                <a:ea typeface="Meiryo UI" panose="020B0604030504040204" pitchFamily="50" charset="-128"/>
              </a:rPr>
              <a:t>企画</a:t>
            </a:r>
            <a:r>
              <a:rPr kumimoji="1" lang="ja-JP" altLang="en-US" sz="1100" dirty="0">
                <a:solidFill>
                  <a:schemeClr val="tx1"/>
                </a:solidFill>
                <a:latin typeface="Meiryo UI" panose="020B0604030504040204" pitchFamily="50" charset="-128"/>
                <a:ea typeface="Meiryo UI" panose="020B0604030504040204" pitchFamily="50" charset="-128"/>
              </a:rPr>
              <a:t>室</a:t>
            </a:r>
          </a:p>
        </p:txBody>
      </p:sp>
      <p:sp>
        <p:nvSpPr>
          <p:cNvPr id="56" name="角丸四角形 55"/>
          <p:cNvSpPr/>
          <p:nvPr/>
        </p:nvSpPr>
        <p:spPr>
          <a:xfrm>
            <a:off x="4589250" y="1301633"/>
            <a:ext cx="1598140" cy="362465"/>
          </a:xfrm>
          <a:prstGeom prst="roundRect">
            <a:avLst>
              <a:gd name="adj" fmla="val 348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chemeClr val="tx1"/>
                </a:solidFill>
                <a:latin typeface="Meiryo UI" panose="020B0604030504040204" pitchFamily="50" charset="-128"/>
                <a:ea typeface="Meiryo UI" panose="020B0604030504040204" pitchFamily="50" charset="-128"/>
              </a:rPr>
              <a:t>イノベーション推進室</a:t>
            </a:r>
          </a:p>
        </p:txBody>
      </p:sp>
      <p:sp>
        <p:nvSpPr>
          <p:cNvPr id="57" name="角丸四角形 56"/>
          <p:cNvSpPr/>
          <p:nvPr/>
        </p:nvSpPr>
        <p:spPr>
          <a:xfrm>
            <a:off x="7795764" y="588199"/>
            <a:ext cx="1626107" cy="362465"/>
          </a:xfrm>
          <a:prstGeom prst="roundRect">
            <a:avLst>
              <a:gd name="adj" fmla="val 348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panose="020B0604030504040204" pitchFamily="50" charset="-128"/>
                <a:ea typeface="Meiryo UI" panose="020B0604030504040204" pitchFamily="50" charset="-128"/>
              </a:rPr>
              <a:t>ポートフォリオ委員会</a:t>
            </a:r>
          </a:p>
        </p:txBody>
      </p:sp>
      <p:cxnSp>
        <p:nvCxnSpPr>
          <p:cNvPr id="58" name="直線コネクタ 57"/>
          <p:cNvCxnSpPr>
            <a:stCxn id="59" idx="2"/>
          </p:cNvCxnSpPr>
          <p:nvPr/>
        </p:nvCxnSpPr>
        <p:spPr>
          <a:xfrm>
            <a:off x="6150319" y="2124602"/>
            <a:ext cx="0" cy="6422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角丸四角形 58"/>
          <p:cNvSpPr/>
          <p:nvPr/>
        </p:nvSpPr>
        <p:spPr>
          <a:xfrm>
            <a:off x="5351249" y="1762137"/>
            <a:ext cx="1598140" cy="362465"/>
          </a:xfrm>
          <a:prstGeom prst="roundRect">
            <a:avLst>
              <a:gd name="adj" fmla="val 348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経営企画部</a:t>
            </a:r>
          </a:p>
        </p:txBody>
      </p:sp>
      <p:sp>
        <p:nvSpPr>
          <p:cNvPr id="60" name="テキスト ボックス 59"/>
          <p:cNvSpPr txBox="1"/>
          <p:nvPr/>
        </p:nvSpPr>
        <p:spPr>
          <a:xfrm>
            <a:off x="-39162" y="1968195"/>
            <a:ext cx="1402174" cy="1061829"/>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①貴金属営業室</a:t>
            </a:r>
            <a:endParaRPr kumimoji="1" lang="en-US" altLang="ja-JP" sz="1050" dirty="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②</a:t>
            </a:r>
            <a:r>
              <a:rPr lang="en-US" altLang="ja-JP" sz="1050" dirty="0">
                <a:latin typeface="Meiryo UI" panose="020B0604030504040204" pitchFamily="50" charset="-128"/>
                <a:ea typeface="Meiryo UI" panose="020B0604030504040204" pitchFamily="50" charset="-128"/>
              </a:rPr>
              <a:t>LME</a:t>
            </a:r>
            <a:r>
              <a:rPr lang="ja-JP" altLang="en-US" sz="1050" dirty="0">
                <a:latin typeface="Meiryo UI" panose="020B0604030504040204" pitchFamily="50" charset="-128"/>
                <a:ea typeface="Meiryo UI" panose="020B0604030504040204" pitchFamily="50" charset="-128"/>
              </a:rPr>
              <a:t>営業室</a:t>
            </a:r>
            <a:endParaRPr lang="en-US" altLang="ja-JP" sz="1050" dirty="0">
              <a:latin typeface="Meiryo UI" panose="020B0604030504040204" pitchFamily="50" charset="-128"/>
              <a:ea typeface="Meiryo UI" panose="020B0604030504040204" pitchFamily="50" charset="-128"/>
            </a:endParaRPr>
          </a:p>
          <a:p>
            <a:r>
              <a:rPr kumimoji="1" lang="ja-JP" altLang="en-US" sz="1050" dirty="0">
                <a:latin typeface="Meiryo UI" panose="020B0604030504040204" pitchFamily="50" charset="-128"/>
                <a:ea typeface="Meiryo UI" panose="020B0604030504040204" pitchFamily="50" charset="-128"/>
              </a:rPr>
              <a:t>③エネルギー営業室</a:t>
            </a:r>
            <a:endParaRPr kumimoji="1" lang="en-US" altLang="ja-JP" sz="1050" dirty="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④ロンドン</a:t>
            </a:r>
            <a:endParaRPr lang="en-US" altLang="ja-JP" sz="1050" dirty="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⑤</a:t>
            </a:r>
            <a:r>
              <a:rPr lang="en-US" altLang="ja-JP" sz="1050" dirty="0">
                <a:latin typeface="Meiryo UI" panose="020B0604030504040204" pitchFamily="50" charset="-128"/>
                <a:ea typeface="Meiryo UI" panose="020B0604030504040204" pitchFamily="50" charset="-128"/>
              </a:rPr>
              <a:t>NY</a:t>
            </a:r>
          </a:p>
          <a:p>
            <a:r>
              <a:rPr lang="ja-JP" altLang="en-US" sz="1050" dirty="0">
                <a:latin typeface="Meiryo UI" panose="020B0604030504040204" pitchFamily="50" charset="-128"/>
                <a:ea typeface="Meiryo UI" panose="020B0604030504040204" pitchFamily="50" charset="-128"/>
              </a:rPr>
              <a:t>⑥シンガポール</a:t>
            </a:r>
            <a:endParaRPr kumimoji="1" lang="ja-JP" altLang="en-US" sz="1050" dirty="0">
              <a:latin typeface="Meiryo UI" panose="020B0604030504040204" pitchFamily="50" charset="-128"/>
              <a:ea typeface="Meiryo UI" panose="020B0604030504040204" pitchFamily="50" charset="-128"/>
            </a:endParaRPr>
          </a:p>
        </p:txBody>
      </p:sp>
      <p:sp>
        <p:nvSpPr>
          <p:cNvPr id="61" name="角丸四角形 60"/>
          <p:cNvSpPr/>
          <p:nvPr/>
        </p:nvSpPr>
        <p:spPr>
          <a:xfrm>
            <a:off x="3710460" y="4672844"/>
            <a:ext cx="1396313" cy="362465"/>
          </a:xfrm>
          <a:prstGeom prst="roundRect">
            <a:avLst>
              <a:gd name="adj" fmla="val 348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金属資源本部</a:t>
            </a:r>
          </a:p>
        </p:txBody>
      </p:sp>
      <p:sp>
        <p:nvSpPr>
          <p:cNvPr id="62" name="テキスト ボックス 61"/>
          <p:cNvSpPr txBox="1"/>
          <p:nvPr/>
        </p:nvSpPr>
        <p:spPr>
          <a:xfrm>
            <a:off x="3731406" y="5020793"/>
            <a:ext cx="1328512"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未来創造プロジェクト </a:t>
            </a:r>
          </a:p>
        </p:txBody>
      </p:sp>
      <p:sp>
        <p:nvSpPr>
          <p:cNvPr id="63" name="角丸四角形 62"/>
          <p:cNvSpPr/>
          <p:nvPr/>
        </p:nvSpPr>
        <p:spPr>
          <a:xfrm>
            <a:off x="3446988" y="541399"/>
            <a:ext cx="1481490" cy="362465"/>
          </a:xfrm>
          <a:prstGeom prst="roundRect">
            <a:avLst>
              <a:gd name="adj" fmla="val 348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panose="020B0604030504040204" pitchFamily="50" charset="-128"/>
                <a:ea typeface="Meiryo UI" panose="020B0604030504040204" pitchFamily="50" charset="-128"/>
              </a:rPr>
              <a:t>バンクーバー支店</a:t>
            </a:r>
          </a:p>
        </p:txBody>
      </p:sp>
      <p:cxnSp>
        <p:nvCxnSpPr>
          <p:cNvPr id="64" name="カギ線コネクタ 63"/>
          <p:cNvCxnSpPr>
            <a:stCxn id="63" idx="3"/>
            <a:endCxn id="56" idx="0"/>
          </p:cNvCxnSpPr>
          <p:nvPr/>
        </p:nvCxnSpPr>
        <p:spPr>
          <a:xfrm>
            <a:off x="4928478" y="722632"/>
            <a:ext cx="459842" cy="579001"/>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テキスト ボックス 64"/>
          <p:cNvSpPr txBox="1"/>
          <p:nvPr/>
        </p:nvSpPr>
        <p:spPr>
          <a:xfrm>
            <a:off x="838306" y="480052"/>
            <a:ext cx="1220910" cy="461665"/>
          </a:xfrm>
          <a:prstGeom prst="rect">
            <a:avLst/>
          </a:prstGeom>
          <a:noFill/>
        </p:spPr>
        <p:txBody>
          <a:bodyPr wrap="square" rtlCol="0">
            <a:spAutoFit/>
          </a:bodyPr>
          <a:lstStyle/>
          <a:p>
            <a:r>
              <a:rPr lang="en-US" altLang="ja-JP" sz="1200" dirty="0">
                <a:latin typeface="Meiryo UI" panose="020B0604030504040204" pitchFamily="50" charset="-128"/>
                <a:ea typeface="Meiryo UI" panose="020B0604030504040204" pitchFamily="50" charset="-128"/>
              </a:rPr>
              <a:t>NNAISENSE</a:t>
            </a:r>
          </a:p>
          <a:p>
            <a:pPr algn="ctr"/>
            <a:r>
              <a:rPr lang="en-US" altLang="ja-JP" sz="1200" dirty="0">
                <a:latin typeface="Meiryo UI" panose="020B0604030504040204" pitchFamily="50" charset="-128"/>
                <a:ea typeface="Meiryo UI" panose="020B0604030504040204" pitchFamily="50" charset="-128"/>
              </a:rPr>
              <a:t>Sentient</a:t>
            </a:r>
            <a:endParaRPr kumimoji="1" lang="ja-JP" altLang="en-US" sz="1200" dirty="0">
              <a:latin typeface="Meiryo UI" panose="020B0604030504040204" pitchFamily="50" charset="-128"/>
              <a:ea typeface="Meiryo UI" panose="020B0604030504040204" pitchFamily="50" charset="-128"/>
            </a:endParaRPr>
          </a:p>
        </p:txBody>
      </p:sp>
      <p:sp>
        <p:nvSpPr>
          <p:cNvPr id="66" name="テキスト ボックス 65"/>
          <p:cNvSpPr txBox="1"/>
          <p:nvPr/>
        </p:nvSpPr>
        <p:spPr>
          <a:xfrm>
            <a:off x="2302496" y="591246"/>
            <a:ext cx="732007" cy="276999"/>
          </a:xfrm>
          <a:prstGeom prst="rect">
            <a:avLst/>
          </a:prstGeom>
          <a:noFill/>
        </p:spPr>
        <p:txBody>
          <a:bodyPr wrap="square" rtlCol="0">
            <a:spAutoFit/>
          </a:bodyPr>
          <a:lstStyle/>
          <a:p>
            <a:pPr algn="ctr"/>
            <a:r>
              <a:rPr lang="en-US" altLang="ja-JP" sz="1200" dirty="0">
                <a:latin typeface="Meiryo UI" panose="020B0604030504040204" pitchFamily="50" charset="-128"/>
                <a:ea typeface="Meiryo UI" panose="020B0604030504040204" pitchFamily="50" charset="-128"/>
              </a:rPr>
              <a:t>REDDS</a:t>
            </a:r>
            <a:endParaRPr kumimoji="1" lang="ja-JP" altLang="en-US" sz="1200" dirty="0">
              <a:latin typeface="Meiryo UI" panose="020B0604030504040204" pitchFamily="50" charset="-128"/>
              <a:ea typeface="Meiryo UI" panose="020B0604030504040204" pitchFamily="50" charset="-128"/>
            </a:endParaRPr>
          </a:p>
        </p:txBody>
      </p:sp>
      <p:cxnSp>
        <p:nvCxnSpPr>
          <p:cNvPr id="67" name="直線コネクタ 66"/>
          <p:cNvCxnSpPr>
            <a:endCxn id="66" idx="3"/>
          </p:cNvCxnSpPr>
          <p:nvPr/>
        </p:nvCxnSpPr>
        <p:spPr>
          <a:xfrm flipH="1" flipV="1">
            <a:off x="3034503" y="729746"/>
            <a:ext cx="39922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a:stCxn id="66" idx="1"/>
          </p:cNvCxnSpPr>
          <p:nvPr/>
        </p:nvCxnSpPr>
        <p:spPr>
          <a:xfrm flipH="1">
            <a:off x="1820938" y="729746"/>
            <a:ext cx="4815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角丸四角形 68"/>
          <p:cNvSpPr/>
          <p:nvPr/>
        </p:nvSpPr>
        <p:spPr>
          <a:xfrm>
            <a:off x="1972335" y="3874796"/>
            <a:ext cx="1481490" cy="362465"/>
          </a:xfrm>
          <a:prstGeom prst="roundRect">
            <a:avLst>
              <a:gd name="adj" fmla="val 348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panose="020B0604030504040204" pitchFamily="50" charset="-128"/>
                <a:ea typeface="Meiryo UI" panose="020B0604030504040204" pitchFamily="50" charset="-128"/>
              </a:rPr>
              <a:t>テルアビブ事務所</a:t>
            </a:r>
          </a:p>
        </p:txBody>
      </p:sp>
      <p:sp>
        <p:nvSpPr>
          <p:cNvPr id="70" name="テキスト ボックス 69"/>
          <p:cNvSpPr txBox="1"/>
          <p:nvPr/>
        </p:nvSpPr>
        <p:spPr>
          <a:xfrm>
            <a:off x="3692548" y="998865"/>
            <a:ext cx="1609404" cy="261610"/>
          </a:xfrm>
          <a:prstGeom prst="rect">
            <a:avLst/>
          </a:prstGeom>
          <a:noFill/>
        </p:spPr>
        <p:txBody>
          <a:bodyPr wrap="square" rtlCol="0">
            <a:spAutoFit/>
          </a:bodyPr>
          <a:lstStyle/>
          <a:p>
            <a:pPr algn="ctr"/>
            <a:r>
              <a:rPr kumimoji="1" lang="ja-JP" altLang="en-US" sz="1100" u="sng" dirty="0">
                <a:latin typeface="Meiryo UI" panose="020B0604030504040204" pitchFamily="50" charset="-128"/>
                <a:ea typeface="Meiryo UI" panose="020B0604030504040204" pitchFamily="50" charset="-128"/>
              </a:rPr>
              <a:t>今井</a:t>
            </a:r>
            <a:r>
              <a:rPr kumimoji="1" lang="ja-JP" altLang="en-US" sz="1100" dirty="0">
                <a:latin typeface="Meiryo UI" panose="020B0604030504040204" pitchFamily="50" charset="-128"/>
                <a:ea typeface="Meiryo UI" panose="020B0604030504040204" pitchFamily="50" charset="-128"/>
              </a:rPr>
              <a:t>（</a:t>
            </a:r>
            <a:r>
              <a:rPr kumimoji="1" lang="en-US" altLang="ja-JP" sz="1100" dirty="0">
                <a:latin typeface="Meiryo UI" panose="020B0604030504040204" pitchFamily="50" charset="-128"/>
                <a:ea typeface="Meiryo UI" panose="020B0604030504040204" pitchFamily="50" charset="-128"/>
              </a:rPr>
              <a:t>MGI</a:t>
            </a:r>
            <a:r>
              <a:rPr kumimoji="1" lang="ja-JP" altLang="en-US" sz="1100" dirty="0">
                <a:latin typeface="Meiryo UI" panose="020B0604030504040204" pitchFamily="50" charset="-128"/>
                <a:ea typeface="Meiryo UI" panose="020B0604030504040204" pitchFamily="50" charset="-128"/>
              </a:rPr>
              <a:t>　</a:t>
            </a:r>
            <a:r>
              <a:rPr kumimoji="1" lang="en-US" altLang="ja-JP" sz="1100" dirty="0">
                <a:latin typeface="Meiryo UI" panose="020B0604030504040204" pitchFamily="50" charset="-128"/>
                <a:ea typeface="Meiryo UI" panose="020B0604030504040204" pitchFamily="50" charset="-128"/>
              </a:rPr>
              <a:t>CEO</a:t>
            </a:r>
            <a:r>
              <a:rPr kumimoji="1" lang="ja-JP" altLang="en-US" sz="1100" dirty="0">
                <a:latin typeface="Meiryo UI" panose="020B0604030504040204" pitchFamily="50" charset="-128"/>
                <a:ea typeface="Meiryo UI" panose="020B0604030504040204" pitchFamily="50" charset="-128"/>
              </a:rPr>
              <a:t>）</a:t>
            </a:r>
          </a:p>
        </p:txBody>
      </p:sp>
      <p:cxnSp>
        <p:nvCxnSpPr>
          <p:cNvPr id="71" name="直線コネクタ 70"/>
          <p:cNvCxnSpPr>
            <a:endCxn id="69" idx="3"/>
          </p:cNvCxnSpPr>
          <p:nvPr/>
        </p:nvCxnSpPr>
        <p:spPr>
          <a:xfrm flipH="1">
            <a:off x="3453825" y="3524509"/>
            <a:ext cx="2100895" cy="531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テキスト ボックス 71"/>
          <p:cNvSpPr txBox="1"/>
          <p:nvPr/>
        </p:nvSpPr>
        <p:spPr>
          <a:xfrm>
            <a:off x="2274167" y="4241865"/>
            <a:ext cx="797896" cy="261610"/>
          </a:xfrm>
          <a:prstGeom prst="rect">
            <a:avLst/>
          </a:prstGeom>
          <a:noFill/>
        </p:spPr>
        <p:txBody>
          <a:bodyPr wrap="square" rtlCol="0">
            <a:spAutoFit/>
          </a:bodyPr>
          <a:lstStyle/>
          <a:p>
            <a:pPr algn="ctr"/>
            <a:r>
              <a:rPr lang="ja-JP" altLang="en-US" sz="1100" dirty="0">
                <a:latin typeface="Meiryo UI" panose="020B0604030504040204" pitchFamily="50" charset="-128"/>
                <a:ea typeface="Meiryo UI" panose="020B0604030504040204" pitchFamily="50" charset="-128"/>
              </a:rPr>
              <a:t>平岩所長</a:t>
            </a:r>
            <a:endParaRPr kumimoji="1" lang="ja-JP" altLang="en-US" sz="1100" dirty="0">
              <a:latin typeface="Meiryo UI" panose="020B0604030504040204" pitchFamily="50" charset="-128"/>
              <a:ea typeface="Meiryo UI" panose="020B0604030504040204" pitchFamily="50" charset="-128"/>
            </a:endParaRPr>
          </a:p>
        </p:txBody>
      </p:sp>
      <p:sp>
        <p:nvSpPr>
          <p:cNvPr id="73" name="テキスト ボックス 72"/>
          <p:cNvSpPr txBox="1"/>
          <p:nvPr/>
        </p:nvSpPr>
        <p:spPr>
          <a:xfrm>
            <a:off x="1977894" y="3685157"/>
            <a:ext cx="1505010" cy="230832"/>
          </a:xfrm>
          <a:prstGeom prst="rect">
            <a:avLst/>
          </a:prstGeom>
          <a:noFill/>
        </p:spPr>
        <p:txBody>
          <a:bodyPr wrap="square" rtlCol="0">
            <a:spAutoFit/>
          </a:bodyPr>
          <a:lstStyle/>
          <a:p>
            <a:pPr algn="ctr"/>
            <a:r>
              <a:rPr kumimoji="1" lang="ja-JP" altLang="en-US" sz="900" dirty="0">
                <a:latin typeface="Meiryo UI" panose="020B0604030504040204" pitchFamily="50" charset="-128"/>
                <a:ea typeface="Meiryo UI" panose="020B0604030504040204" pitchFamily="50" charset="-128"/>
              </a:rPr>
              <a:t>イスラエルの</a:t>
            </a:r>
            <a:r>
              <a:rPr kumimoji="1" lang="en-US" altLang="ja-JP" sz="900" dirty="0">
                <a:latin typeface="Meiryo UI" panose="020B0604030504040204" pitchFamily="50" charset="-128"/>
                <a:ea typeface="Meiryo UI" panose="020B0604030504040204" pitchFamily="50" charset="-128"/>
              </a:rPr>
              <a:t>AI</a:t>
            </a:r>
            <a:r>
              <a:rPr kumimoji="1" lang="ja-JP" altLang="en-US" sz="900" dirty="0">
                <a:latin typeface="Meiryo UI" panose="020B0604030504040204" pitchFamily="50" charset="-128"/>
                <a:ea typeface="Meiryo UI" panose="020B0604030504040204" pitchFamily="50" charset="-128"/>
              </a:rPr>
              <a:t>調査</a:t>
            </a:r>
          </a:p>
        </p:txBody>
      </p:sp>
      <p:cxnSp>
        <p:nvCxnSpPr>
          <p:cNvPr id="74" name="直線コネクタ 73"/>
          <p:cNvCxnSpPr>
            <a:endCxn id="75" idx="3"/>
          </p:cNvCxnSpPr>
          <p:nvPr/>
        </p:nvCxnSpPr>
        <p:spPr>
          <a:xfrm flipH="1">
            <a:off x="3010905" y="3627253"/>
            <a:ext cx="2590324" cy="12270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角丸四角形 74"/>
          <p:cNvSpPr/>
          <p:nvPr/>
        </p:nvSpPr>
        <p:spPr>
          <a:xfrm>
            <a:off x="1529415" y="4673059"/>
            <a:ext cx="1481490" cy="362465"/>
          </a:xfrm>
          <a:prstGeom prst="roundRect">
            <a:avLst>
              <a:gd name="adj" fmla="val 3484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米州本部</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76" name="正方形/長方形 75"/>
          <p:cNvSpPr/>
          <p:nvPr/>
        </p:nvSpPr>
        <p:spPr>
          <a:xfrm>
            <a:off x="96119" y="5326256"/>
            <a:ext cx="2064908" cy="1015663"/>
          </a:xfrm>
          <a:prstGeom prst="rect">
            <a:avLst/>
          </a:prstGeom>
          <a:ln>
            <a:noFill/>
          </a:ln>
        </p:spPr>
        <p:txBody>
          <a:bodyPr wrap="square">
            <a:spAutoFit/>
          </a:bodyPr>
          <a:lstStyle/>
          <a:p>
            <a:pPr algn="ctr">
              <a:spcAft>
                <a:spcPts val="0"/>
              </a:spcAft>
            </a:pPr>
            <a:r>
              <a:rPr lang="en-US" altLang="ja-JP" sz="1200" dirty="0">
                <a:latin typeface="Meiryo UI" panose="020B0604030504040204" pitchFamily="50" charset="-128"/>
                <a:ea typeface="Meiryo UI" panose="020B0604030504040204" pitchFamily="50" charset="-128"/>
                <a:cs typeface="ＭＳ Ｐゴシック" panose="020B0600070205080204" pitchFamily="50" charset="-128"/>
              </a:rPr>
              <a:t>Softbank America</a:t>
            </a:r>
          </a:p>
          <a:p>
            <a:pPr algn="ctr">
              <a:spcAft>
                <a:spcPts val="0"/>
              </a:spcAft>
            </a:pPr>
            <a:r>
              <a:rPr lang="ja-JP" altLang="en-US" sz="1200" dirty="0">
                <a:latin typeface="Meiryo UI" panose="020B0604030504040204" pitchFamily="50" charset="-128"/>
                <a:ea typeface="Meiryo UI" panose="020B0604030504040204" pitchFamily="50" charset="-128"/>
                <a:cs typeface="ＭＳ Ｐゴシック" panose="020B0600070205080204" pitchFamily="50" charset="-128"/>
              </a:rPr>
              <a:t>（</a:t>
            </a:r>
            <a:r>
              <a:rPr lang="ja-JP" altLang="ja-JP" sz="1200" dirty="0">
                <a:latin typeface="Meiryo UI" panose="020B0604030504040204" pitchFamily="50" charset="-128"/>
                <a:ea typeface="Meiryo UI" panose="020B0604030504040204" pitchFamily="50" charset="-128"/>
                <a:cs typeface="ＭＳ Ｐゴシック" panose="020B0600070205080204" pitchFamily="50" charset="-128"/>
              </a:rPr>
              <a:t>松ヶ谷</a:t>
            </a:r>
            <a:r>
              <a:rPr lang="en-US" altLang="ja-JP" sz="1200" dirty="0">
                <a:latin typeface="Meiryo UI" panose="020B0604030504040204" pitchFamily="50" charset="-128"/>
                <a:ea typeface="Meiryo UI" panose="020B0604030504040204" pitchFamily="50" charset="-128"/>
                <a:cs typeface="ＭＳ Ｐゴシック" panose="020B0600070205080204" pitchFamily="50" charset="-128"/>
              </a:rPr>
              <a:t>VP</a:t>
            </a:r>
            <a:r>
              <a:rPr lang="ja-JP" altLang="en-US" sz="1200" dirty="0" err="1">
                <a:latin typeface="Meiryo UI" panose="020B0604030504040204" pitchFamily="50" charset="-128"/>
                <a:ea typeface="Meiryo UI" panose="020B0604030504040204" pitchFamily="50" charset="-128"/>
                <a:cs typeface="ＭＳ Ｐゴシック" panose="020B0600070205080204" pitchFamily="50" charset="-128"/>
              </a:rPr>
              <a:t>、</a:t>
            </a:r>
            <a:r>
              <a:rPr lang="ja-JP" altLang="ja-JP" sz="1200" dirty="0">
                <a:latin typeface="Meiryo UI" panose="020B0604030504040204" pitchFamily="50" charset="-128"/>
                <a:ea typeface="Meiryo UI" panose="020B0604030504040204" pitchFamily="50" charset="-128"/>
                <a:cs typeface="ＭＳ Ｐゴシック" panose="020B0600070205080204" pitchFamily="50" charset="-128"/>
              </a:rPr>
              <a:t>田中</a:t>
            </a:r>
            <a:r>
              <a:rPr lang="ja-JP" altLang="en-US" sz="1200" dirty="0">
                <a:latin typeface="Meiryo UI" panose="020B0604030504040204" pitchFamily="50" charset="-128"/>
                <a:ea typeface="Meiryo UI" panose="020B0604030504040204" pitchFamily="50" charset="-128"/>
                <a:cs typeface="ＭＳ Ｐゴシック" panose="020B0600070205080204" pitchFamily="50" charset="-128"/>
              </a:rPr>
              <a:t>）</a:t>
            </a:r>
            <a:endParaRPr lang="ja-JP" altLang="ja-JP" sz="1200" dirty="0">
              <a:latin typeface="Meiryo UI" panose="020B0604030504040204" pitchFamily="50" charset="-128"/>
              <a:ea typeface="Meiryo UI" panose="020B0604030504040204" pitchFamily="50" charset="-128"/>
              <a:cs typeface="ＭＳ Ｐゴシック" panose="020B0600070205080204" pitchFamily="50" charset="-128"/>
            </a:endParaRPr>
          </a:p>
          <a:p>
            <a:pPr algn="ctr">
              <a:spcAft>
                <a:spcPts val="0"/>
              </a:spcAft>
            </a:pPr>
            <a:endParaRPr lang="en-US" altLang="ja-JP" sz="1200" dirty="0">
              <a:latin typeface="Meiryo UI" panose="020B0604030504040204" pitchFamily="50" charset="-128"/>
              <a:ea typeface="Meiryo UI" panose="020B0604030504040204" pitchFamily="50" charset="-128"/>
              <a:cs typeface="ＭＳ Ｐゴシック" panose="020B0600070205080204" pitchFamily="50" charset="-128"/>
            </a:endParaRPr>
          </a:p>
          <a:p>
            <a:pPr algn="ctr">
              <a:spcAft>
                <a:spcPts val="0"/>
              </a:spcAft>
            </a:pPr>
            <a:r>
              <a:rPr lang="en-US" altLang="ja-JP" sz="1200" dirty="0" err="1">
                <a:latin typeface="Meiryo UI" panose="020B0604030504040204" pitchFamily="50" charset="-128"/>
                <a:ea typeface="Meiryo UI" panose="020B0604030504040204" pitchFamily="50" charset="-128"/>
                <a:cs typeface="ＭＳ Ｐゴシック" panose="020B0600070205080204" pitchFamily="50" charset="-128"/>
              </a:rPr>
              <a:t>Findability</a:t>
            </a:r>
            <a:r>
              <a:rPr lang="en-US" altLang="ja-JP" sz="1200" dirty="0">
                <a:latin typeface="Meiryo UI" panose="020B0604030504040204" pitchFamily="50" charset="-128"/>
                <a:ea typeface="Meiryo UI" panose="020B0604030504040204" pitchFamily="50" charset="-128"/>
                <a:cs typeface="ＭＳ Ｐゴシック" panose="020B0600070205080204" pitchFamily="50" charset="-128"/>
              </a:rPr>
              <a:t> Science</a:t>
            </a:r>
            <a:r>
              <a:rPr lang="ja-JP" altLang="ja-JP" sz="1200" dirty="0">
                <a:latin typeface="Meiryo UI" panose="020B0604030504040204" pitchFamily="50" charset="-128"/>
                <a:ea typeface="Meiryo UI" panose="020B0604030504040204" pitchFamily="50" charset="-128"/>
                <a:cs typeface="ＭＳ Ｐゴシック" panose="020B0600070205080204" pitchFamily="50" charset="-128"/>
              </a:rPr>
              <a:t>社</a:t>
            </a:r>
            <a:endParaRPr lang="en-US" altLang="ja-JP" sz="1200" dirty="0">
              <a:latin typeface="Meiryo UI" panose="020B0604030504040204" pitchFamily="50" charset="-128"/>
              <a:ea typeface="Meiryo UI" panose="020B0604030504040204" pitchFamily="50" charset="-128"/>
              <a:cs typeface="ＭＳ Ｐゴシック" panose="020B0600070205080204" pitchFamily="50" charset="-128"/>
            </a:endParaRPr>
          </a:p>
          <a:p>
            <a:pPr algn="ctr">
              <a:spcAft>
                <a:spcPts val="0"/>
              </a:spcAft>
            </a:pPr>
            <a:r>
              <a:rPr lang="ja-JP" altLang="en-US" sz="1200" dirty="0">
                <a:latin typeface="Meiryo UI" panose="020B0604030504040204" pitchFamily="50" charset="-128"/>
                <a:ea typeface="Meiryo UI" panose="020B0604030504040204" pitchFamily="50" charset="-128"/>
                <a:cs typeface="ＭＳ Ｐゴシック" panose="020B0600070205080204" pitchFamily="50" charset="-128"/>
              </a:rPr>
              <a:t>（</a:t>
            </a:r>
            <a:r>
              <a:rPr lang="en-US" altLang="ja-JP" sz="1200" dirty="0" err="1">
                <a:latin typeface="Meiryo UI" panose="020B0604030504040204" pitchFamily="50" charset="-128"/>
                <a:ea typeface="Meiryo UI" panose="020B0604030504040204" pitchFamily="50" charset="-128"/>
                <a:cs typeface="ＭＳ Ｐゴシック" panose="020B0600070205080204" pitchFamily="50" charset="-128"/>
              </a:rPr>
              <a:t>Anand</a:t>
            </a:r>
            <a:r>
              <a:rPr lang="en-US" altLang="ja-JP" sz="1200" dirty="0">
                <a:latin typeface="Meiryo UI" panose="020B0604030504040204" pitchFamily="50" charset="-128"/>
                <a:ea typeface="Meiryo UI" panose="020B0604030504040204" pitchFamily="50" charset="-128"/>
                <a:cs typeface="ＭＳ Ｐゴシック" panose="020B0600070205080204" pitchFamily="50" charset="-128"/>
              </a:rPr>
              <a:t> </a:t>
            </a:r>
            <a:r>
              <a:rPr lang="en-US" altLang="ja-JP" sz="1200" dirty="0" err="1">
                <a:latin typeface="Meiryo UI" panose="020B0604030504040204" pitchFamily="50" charset="-128"/>
                <a:ea typeface="Meiryo UI" panose="020B0604030504040204" pitchFamily="50" charset="-128"/>
                <a:cs typeface="ＭＳ Ｐゴシック" panose="020B0600070205080204" pitchFamily="50" charset="-128"/>
              </a:rPr>
              <a:t>MahurkarCEO</a:t>
            </a:r>
            <a:r>
              <a:rPr lang="ja-JP" altLang="en-US" sz="1200" dirty="0">
                <a:latin typeface="Meiryo UI" panose="020B0604030504040204" pitchFamily="50" charset="-128"/>
                <a:ea typeface="Meiryo UI" panose="020B0604030504040204" pitchFamily="50" charset="-128"/>
                <a:cs typeface="ＭＳ Ｐゴシック" panose="020B0600070205080204" pitchFamily="50" charset="-128"/>
              </a:rPr>
              <a:t>）</a:t>
            </a:r>
            <a:endParaRPr lang="ja-JP" altLang="ja-JP" sz="1200" dirty="0">
              <a:latin typeface="Meiryo UI" panose="020B0604030504040204" pitchFamily="50" charset="-128"/>
              <a:ea typeface="Meiryo UI" panose="020B0604030504040204" pitchFamily="50" charset="-128"/>
              <a:cs typeface="ＭＳ Ｐゴシック" panose="020B0600070205080204" pitchFamily="50" charset="-128"/>
            </a:endParaRPr>
          </a:p>
        </p:txBody>
      </p:sp>
      <p:cxnSp>
        <p:nvCxnSpPr>
          <p:cNvPr id="77" name="直線コネクタ 76"/>
          <p:cNvCxnSpPr>
            <a:stCxn id="75" idx="2"/>
          </p:cNvCxnSpPr>
          <p:nvPr/>
        </p:nvCxnSpPr>
        <p:spPr>
          <a:xfrm flipH="1">
            <a:off x="2268589" y="5035524"/>
            <a:ext cx="1571" cy="11620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flipH="1">
            <a:off x="1880313" y="5481284"/>
            <a:ext cx="4018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flipH="1">
            <a:off x="1990212" y="6206039"/>
            <a:ext cx="2956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テキスト ボックス 79"/>
          <p:cNvSpPr txBox="1"/>
          <p:nvPr/>
        </p:nvSpPr>
        <p:spPr>
          <a:xfrm>
            <a:off x="8019099" y="1983016"/>
            <a:ext cx="1795075" cy="646331"/>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AI</a:t>
            </a:r>
            <a:r>
              <a:rPr kumimoji="1" lang="ja-JP" altLang="en-US" sz="1200" dirty="0">
                <a:latin typeface="Meiryo UI" panose="020B0604030504040204" pitchFamily="50" charset="-128"/>
                <a:ea typeface="Meiryo UI" panose="020B0604030504040204" pitchFamily="50" charset="-128"/>
              </a:rPr>
              <a:t>の実証実験</a:t>
            </a:r>
            <a:r>
              <a:rPr kumimoji="1" lang="ja-JP" altLang="en-US" sz="1000" dirty="0">
                <a:latin typeface="Meiryo UI" panose="020B0604030504040204" pitchFamily="50" charset="-128"/>
                <a:ea typeface="Meiryo UI" panose="020B0604030504040204" pitchFamily="50" charset="-128"/>
              </a:rPr>
              <a:t>（喜多）</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　①</a:t>
            </a:r>
            <a:r>
              <a:rPr lang="en-US" altLang="ja-JP" sz="1200" dirty="0">
                <a:latin typeface="Meiryo UI" panose="020B0604030504040204" pitchFamily="50" charset="-128"/>
                <a:ea typeface="Meiryo UI" panose="020B0604030504040204" pitchFamily="50" charset="-128"/>
              </a:rPr>
              <a:t>Microsoft</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Azure</a:t>
            </a:r>
          </a:p>
          <a:p>
            <a:r>
              <a:rPr kumimoji="1" lang="ja-JP" altLang="en-US" sz="1200" dirty="0">
                <a:latin typeface="Meiryo UI" panose="020B0604030504040204" pitchFamily="50" charset="-128"/>
                <a:ea typeface="Meiryo UI" panose="020B0604030504040204" pitchFamily="50" charset="-128"/>
              </a:rPr>
              <a:t>　②</a:t>
            </a:r>
            <a:r>
              <a:rPr kumimoji="1" lang="en-US" altLang="ja-JP" sz="1200" dirty="0">
                <a:latin typeface="Meiryo UI" panose="020B0604030504040204" pitchFamily="50" charset="-128"/>
                <a:ea typeface="Meiryo UI" panose="020B0604030504040204" pitchFamily="50" charset="-128"/>
              </a:rPr>
              <a:t>IBM</a:t>
            </a:r>
            <a:r>
              <a:rPr kumimoji="1" lang="ja-JP" altLang="en-US" sz="1200" dirty="0">
                <a:latin typeface="Meiryo UI" panose="020B0604030504040204" pitchFamily="50" charset="-128"/>
                <a:ea typeface="Meiryo UI" panose="020B0604030504040204" pitchFamily="50" charset="-128"/>
              </a:rPr>
              <a:t>の</a:t>
            </a:r>
            <a:r>
              <a:rPr kumimoji="1" lang="en-US" altLang="ja-JP" sz="1200" dirty="0">
                <a:latin typeface="Meiryo UI" panose="020B0604030504040204" pitchFamily="50" charset="-128"/>
                <a:ea typeface="Meiryo UI" panose="020B0604030504040204" pitchFamily="50" charset="-128"/>
              </a:rPr>
              <a:t>Watson</a:t>
            </a:r>
            <a:endParaRPr kumimoji="1" lang="ja-JP" altLang="en-US" sz="1200" dirty="0">
              <a:latin typeface="Meiryo UI" panose="020B0604030504040204" pitchFamily="50" charset="-128"/>
              <a:ea typeface="Meiryo UI" panose="020B0604030504040204" pitchFamily="50" charset="-128"/>
            </a:endParaRPr>
          </a:p>
        </p:txBody>
      </p:sp>
      <p:sp>
        <p:nvSpPr>
          <p:cNvPr id="81" name="テキスト ボックス 80"/>
          <p:cNvSpPr txBox="1"/>
          <p:nvPr/>
        </p:nvSpPr>
        <p:spPr>
          <a:xfrm>
            <a:off x="2001429" y="2914492"/>
            <a:ext cx="958026" cy="253916"/>
          </a:xfrm>
          <a:prstGeom prst="rect">
            <a:avLst/>
          </a:prstGeom>
          <a:noFill/>
        </p:spPr>
        <p:txBody>
          <a:bodyPr wrap="square" rtlCol="0">
            <a:spAutoFit/>
          </a:bodyPr>
          <a:lstStyle/>
          <a:p>
            <a:r>
              <a:rPr lang="ja-JP" altLang="en-US" sz="1050" dirty="0">
                <a:latin typeface="Meiryo UI" panose="020B0604030504040204" pitchFamily="50" charset="-128"/>
                <a:ea typeface="Meiryo UI" panose="020B0604030504040204" pitchFamily="50" charset="-128"/>
              </a:rPr>
              <a:t>星隈部長</a:t>
            </a:r>
            <a:endParaRPr kumimoji="1" lang="ja-JP" altLang="en-US" sz="1050" dirty="0">
              <a:latin typeface="Meiryo UI" panose="020B0604030504040204" pitchFamily="50" charset="-128"/>
              <a:ea typeface="Meiryo UI" panose="020B0604030504040204" pitchFamily="50" charset="-128"/>
            </a:endParaRPr>
          </a:p>
        </p:txBody>
      </p:sp>
      <p:sp>
        <p:nvSpPr>
          <p:cNvPr id="82" name="正方形/長方形 81"/>
          <p:cNvSpPr/>
          <p:nvPr/>
        </p:nvSpPr>
        <p:spPr>
          <a:xfrm>
            <a:off x="9406681" y="655102"/>
            <a:ext cx="1580268" cy="246221"/>
          </a:xfrm>
          <a:prstGeom prst="rect">
            <a:avLst/>
          </a:prstGeom>
        </p:spPr>
        <p:txBody>
          <a:bodyPr wrap="square">
            <a:spAutoFit/>
          </a:bodyPr>
          <a:lstStyle/>
          <a:p>
            <a:r>
              <a:rPr lang="en-US" altLang="ja-JP" sz="1000" dirty="0">
                <a:latin typeface="Meiryo UI" panose="020B0604030504040204" pitchFamily="50" charset="-128"/>
                <a:ea typeface="Meiryo UI" panose="020B0604030504040204" pitchFamily="50" charset="-128"/>
                <a:cs typeface="ＭＳ Ｐゴシック" panose="020B0600070205080204" pitchFamily="50" charset="-128"/>
              </a:rPr>
              <a:t>Digital Transformation</a:t>
            </a:r>
            <a:endParaRPr lang="ja-JP" altLang="en-US" sz="1000" dirty="0">
              <a:latin typeface="Meiryo UI" panose="020B0604030504040204" pitchFamily="50" charset="-128"/>
              <a:ea typeface="Meiryo UI" panose="020B0604030504040204" pitchFamily="50" charset="-128"/>
            </a:endParaRPr>
          </a:p>
        </p:txBody>
      </p:sp>
      <p:sp>
        <p:nvSpPr>
          <p:cNvPr id="83" name="角丸四角形 82"/>
          <p:cNvSpPr/>
          <p:nvPr/>
        </p:nvSpPr>
        <p:spPr>
          <a:xfrm>
            <a:off x="3421379" y="1713246"/>
            <a:ext cx="1322149" cy="362465"/>
          </a:xfrm>
          <a:prstGeom prst="roundRect">
            <a:avLst>
              <a:gd name="adj" fmla="val 348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企業投資部</a:t>
            </a:r>
          </a:p>
        </p:txBody>
      </p:sp>
      <p:sp>
        <p:nvSpPr>
          <p:cNvPr id="84" name="角丸四角形 83"/>
          <p:cNvSpPr/>
          <p:nvPr/>
        </p:nvSpPr>
        <p:spPr>
          <a:xfrm>
            <a:off x="7464254" y="5722296"/>
            <a:ext cx="1598140" cy="444265"/>
          </a:xfrm>
          <a:prstGeom prst="roundRect">
            <a:avLst>
              <a:gd name="adj" fmla="val 348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eiryo UI" panose="020B0604030504040204" pitchFamily="50" charset="-128"/>
                <a:ea typeface="Meiryo UI" panose="020B0604030504040204" pitchFamily="50" charset="-128"/>
              </a:rPr>
              <a:t>パフォーマンス</a:t>
            </a:r>
            <a:endParaRPr lang="en-US" altLang="ja-JP" sz="1400" dirty="0">
              <a:solidFill>
                <a:schemeClr val="tx1"/>
              </a:solidFill>
              <a:latin typeface="Meiryo UI" panose="020B0604030504040204" pitchFamily="50" charset="-128"/>
              <a:ea typeface="Meiryo UI" panose="020B0604030504040204" pitchFamily="50" charset="-128"/>
            </a:endParaRPr>
          </a:p>
          <a:p>
            <a:pPr algn="ctr"/>
            <a:r>
              <a:rPr kumimoji="1" lang="ja-JP" altLang="en-US" sz="1400" dirty="0">
                <a:solidFill>
                  <a:schemeClr val="tx1"/>
                </a:solidFill>
                <a:latin typeface="Meiryo UI" panose="020B0604030504040204" pitchFamily="50" charset="-128"/>
                <a:ea typeface="Meiryo UI" panose="020B0604030504040204" pitchFamily="50" charset="-128"/>
              </a:rPr>
              <a:t>マテリアル本部</a:t>
            </a:r>
          </a:p>
        </p:txBody>
      </p:sp>
      <p:sp>
        <p:nvSpPr>
          <p:cNvPr id="85" name="角丸四角形 84"/>
          <p:cNvSpPr/>
          <p:nvPr/>
        </p:nvSpPr>
        <p:spPr>
          <a:xfrm>
            <a:off x="7442794" y="4391459"/>
            <a:ext cx="1542537" cy="362465"/>
          </a:xfrm>
          <a:prstGeom prst="roundRect">
            <a:avLst>
              <a:gd name="adj" fmla="val 348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物流推進部</a:t>
            </a:r>
          </a:p>
        </p:txBody>
      </p:sp>
      <p:sp>
        <p:nvSpPr>
          <p:cNvPr id="86" name="テキスト ボックス 85"/>
          <p:cNvSpPr txBox="1"/>
          <p:nvPr/>
        </p:nvSpPr>
        <p:spPr>
          <a:xfrm>
            <a:off x="8936612" y="4423072"/>
            <a:ext cx="1718752" cy="415498"/>
          </a:xfrm>
          <a:prstGeom prst="rect">
            <a:avLst/>
          </a:prstGeom>
          <a:noFill/>
        </p:spPr>
        <p:txBody>
          <a:bodyPr wrap="square" rtlCol="0">
            <a:spAutoFit/>
          </a:bodyPr>
          <a:lstStyle/>
          <a:p>
            <a:r>
              <a:rPr lang="ja-JP" altLang="en-US" sz="1050" dirty="0">
                <a:latin typeface="Meiryo UI" panose="020B0604030504040204" pitchFamily="50" charset="-128"/>
                <a:ea typeface="Meiryo UI" panose="020B0604030504040204" pitchFamily="50" charset="-128"/>
              </a:rPr>
              <a:t>最適配送ルートの検証　</a:t>
            </a:r>
            <a:r>
              <a:rPr lang="en-US" altLang="ja-JP" sz="1050" dirty="0">
                <a:latin typeface="Meiryo UI" panose="020B0604030504040204" pitchFamily="50" charset="-128"/>
                <a:ea typeface="Meiryo UI" panose="020B0604030504040204" pitchFamily="50" charset="-128"/>
              </a:rPr>
              <a:t>with Google</a:t>
            </a:r>
            <a:endParaRPr kumimoji="1" lang="ja-JP" altLang="en-US" sz="1050" dirty="0">
              <a:latin typeface="Meiryo UI" panose="020B0604030504040204" pitchFamily="50" charset="-128"/>
              <a:ea typeface="Meiryo UI" panose="020B0604030504040204" pitchFamily="50" charset="-128"/>
            </a:endParaRPr>
          </a:p>
        </p:txBody>
      </p:sp>
      <p:sp>
        <p:nvSpPr>
          <p:cNvPr id="87" name="角丸四角形 86"/>
          <p:cNvSpPr/>
          <p:nvPr/>
        </p:nvSpPr>
        <p:spPr>
          <a:xfrm>
            <a:off x="167589" y="3149871"/>
            <a:ext cx="1542537" cy="362465"/>
          </a:xfrm>
          <a:prstGeom prst="roundRect">
            <a:avLst>
              <a:gd name="adj" fmla="val 348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eiryo UI" panose="020B0604030504040204" pitchFamily="50" charset="-128"/>
                <a:ea typeface="Meiryo UI" panose="020B0604030504040204" pitchFamily="50" charset="-128"/>
              </a:rPr>
              <a:t>鉄鉱石部</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cxnSp>
        <p:nvCxnSpPr>
          <p:cNvPr id="88" name="直線コネクタ 87"/>
          <p:cNvCxnSpPr>
            <a:endCxn id="87" idx="0"/>
          </p:cNvCxnSpPr>
          <p:nvPr/>
        </p:nvCxnSpPr>
        <p:spPr>
          <a:xfrm flipH="1">
            <a:off x="938858" y="2626977"/>
            <a:ext cx="780922" cy="522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a:stCxn id="87" idx="2"/>
          </p:cNvCxnSpPr>
          <p:nvPr/>
        </p:nvCxnSpPr>
        <p:spPr>
          <a:xfrm>
            <a:off x="938858" y="3512336"/>
            <a:ext cx="9926" cy="44786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0" name="図 89"/>
          <p:cNvPicPr>
            <a:picLocks noChangeAspect="1"/>
          </p:cNvPicPr>
          <p:nvPr/>
        </p:nvPicPr>
        <p:blipFill>
          <a:blip r:embed="rId7"/>
          <a:stretch>
            <a:fillRect/>
          </a:stretch>
        </p:blipFill>
        <p:spPr>
          <a:xfrm>
            <a:off x="409813" y="4004958"/>
            <a:ext cx="1104900" cy="276225"/>
          </a:xfrm>
          <a:prstGeom prst="rect">
            <a:avLst/>
          </a:prstGeom>
        </p:spPr>
      </p:pic>
      <p:cxnSp>
        <p:nvCxnSpPr>
          <p:cNvPr id="91" name="直線コネクタ 90"/>
          <p:cNvCxnSpPr>
            <a:stCxn id="8" idx="6"/>
            <a:endCxn id="51" idx="1"/>
          </p:cNvCxnSpPr>
          <p:nvPr/>
        </p:nvCxnSpPr>
        <p:spPr>
          <a:xfrm>
            <a:off x="6792871" y="3331109"/>
            <a:ext cx="629519" cy="94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a:stCxn id="8" idx="5"/>
            <a:endCxn id="85" idx="1"/>
          </p:cNvCxnSpPr>
          <p:nvPr/>
        </p:nvCxnSpPr>
        <p:spPr>
          <a:xfrm>
            <a:off x="6604672" y="3730124"/>
            <a:ext cx="838122" cy="8425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テキスト ボックス 92"/>
          <p:cNvSpPr txBox="1"/>
          <p:nvPr/>
        </p:nvSpPr>
        <p:spPr>
          <a:xfrm>
            <a:off x="8053928" y="6157208"/>
            <a:ext cx="797896" cy="261610"/>
          </a:xfrm>
          <a:prstGeom prst="rect">
            <a:avLst/>
          </a:prstGeom>
          <a:noFill/>
        </p:spPr>
        <p:txBody>
          <a:bodyPr wrap="square" rtlCol="0">
            <a:spAutoFit/>
          </a:bodyPr>
          <a:lstStyle/>
          <a:p>
            <a:pPr algn="ctr"/>
            <a:r>
              <a:rPr kumimoji="1" lang="ja-JP" altLang="en-US" sz="1100" dirty="0">
                <a:latin typeface="Meiryo UI" panose="020B0604030504040204" pitchFamily="50" charset="-128"/>
                <a:ea typeface="Meiryo UI" panose="020B0604030504040204" pitchFamily="50" charset="-128"/>
              </a:rPr>
              <a:t>綱島</a:t>
            </a:r>
          </a:p>
        </p:txBody>
      </p:sp>
      <p:sp>
        <p:nvSpPr>
          <p:cNvPr id="94" name="テキスト ボックス 93"/>
          <p:cNvSpPr txBox="1"/>
          <p:nvPr/>
        </p:nvSpPr>
        <p:spPr>
          <a:xfrm>
            <a:off x="7185077" y="1329563"/>
            <a:ext cx="797896" cy="261610"/>
          </a:xfrm>
          <a:prstGeom prst="rect">
            <a:avLst/>
          </a:prstGeom>
          <a:noFill/>
        </p:spPr>
        <p:txBody>
          <a:bodyPr wrap="square" rtlCol="0">
            <a:spAutoFit/>
          </a:bodyPr>
          <a:lstStyle/>
          <a:p>
            <a:pPr algn="ctr"/>
            <a:r>
              <a:rPr lang="ja-JP" altLang="en-US" sz="1100" dirty="0">
                <a:latin typeface="Meiryo UI" panose="020B0604030504040204" pitchFamily="50" charset="-128"/>
                <a:ea typeface="Meiryo UI" panose="020B0604030504040204" pitchFamily="50" charset="-128"/>
              </a:rPr>
              <a:t>浅野次長</a:t>
            </a:r>
            <a:endParaRPr kumimoji="1" lang="ja-JP" altLang="en-US" sz="1100" dirty="0">
              <a:latin typeface="Meiryo UI" panose="020B0604030504040204" pitchFamily="50" charset="-128"/>
              <a:ea typeface="Meiryo UI" panose="020B0604030504040204" pitchFamily="50" charset="-128"/>
            </a:endParaRPr>
          </a:p>
        </p:txBody>
      </p:sp>
      <p:sp>
        <p:nvSpPr>
          <p:cNvPr id="95" name="テキスト ボックス 94"/>
          <p:cNvSpPr txBox="1"/>
          <p:nvPr/>
        </p:nvSpPr>
        <p:spPr>
          <a:xfrm>
            <a:off x="661700" y="3603589"/>
            <a:ext cx="1328512"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AI</a:t>
            </a:r>
            <a:r>
              <a:rPr kumimoji="1" lang="ja-JP" altLang="en-US" sz="1050" dirty="0">
                <a:latin typeface="Meiryo UI" panose="020B0604030504040204" pitchFamily="50" charset="-128"/>
                <a:ea typeface="Meiryo UI" panose="020B0604030504040204" pitchFamily="50" charset="-128"/>
              </a:rPr>
              <a:t>　ブレスト実施</a:t>
            </a:r>
          </a:p>
        </p:txBody>
      </p:sp>
      <p:sp>
        <p:nvSpPr>
          <p:cNvPr id="96" name="角丸四角形 95"/>
          <p:cNvSpPr/>
          <p:nvPr/>
        </p:nvSpPr>
        <p:spPr>
          <a:xfrm>
            <a:off x="9501782" y="2718228"/>
            <a:ext cx="1724031" cy="298480"/>
          </a:xfrm>
          <a:prstGeom prst="roundRect">
            <a:avLst>
              <a:gd name="adj" fmla="val 34849"/>
            </a:avLst>
          </a:prstGeom>
          <a:solidFill>
            <a:schemeClr val="bg1"/>
          </a:solidFill>
          <a:ln>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新社会システム事業部</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97" name="テキスト ボックス 96"/>
          <p:cNvSpPr txBox="1"/>
          <p:nvPr/>
        </p:nvSpPr>
        <p:spPr>
          <a:xfrm>
            <a:off x="11154932" y="2376139"/>
            <a:ext cx="1130339" cy="577081"/>
          </a:xfrm>
          <a:prstGeom prst="rect">
            <a:avLst/>
          </a:prstGeom>
          <a:noFill/>
        </p:spPr>
        <p:txBody>
          <a:bodyPr wrap="square" rtlCol="0">
            <a:spAutoFit/>
          </a:bodyPr>
          <a:lstStyle/>
          <a:p>
            <a:r>
              <a:rPr lang="ja-JP" altLang="en-US" sz="1050" dirty="0">
                <a:latin typeface="Meiryo UI" panose="020B0604030504040204" pitchFamily="50" charset="-128"/>
                <a:ea typeface="Meiryo UI" panose="020B0604030504040204" pitchFamily="50" charset="-128"/>
              </a:rPr>
              <a:t>レジカート</a:t>
            </a:r>
            <a:r>
              <a:rPr lang="en-US" altLang="ja-JP" sz="1050" dirty="0">
                <a:latin typeface="Meiryo UI" panose="020B0604030504040204" pitchFamily="50" charset="-128"/>
                <a:ea typeface="Meiryo UI" panose="020B0604030504040204" pitchFamily="50" charset="-128"/>
              </a:rPr>
              <a:t>×AI</a:t>
            </a:r>
            <a:r>
              <a:rPr lang="ja-JP" altLang="en-US" sz="1050" dirty="0">
                <a:latin typeface="Meiryo UI" panose="020B0604030504040204" pitchFamily="50" charset="-128"/>
                <a:ea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rPr>
              <a:t>with</a:t>
            </a:r>
            <a:r>
              <a:rPr lang="ja-JP" altLang="en-US" sz="1050" dirty="0">
                <a:latin typeface="Meiryo UI" panose="020B0604030504040204" pitchFamily="50" charset="-128"/>
                <a:ea typeface="Meiryo UI" panose="020B0604030504040204" pitchFamily="50" charset="-128"/>
              </a:rPr>
              <a:t>イノ推</a:t>
            </a:r>
            <a:endParaRPr lang="en-US" altLang="ja-JP" sz="1050" dirty="0">
              <a:latin typeface="Meiryo UI" panose="020B0604030504040204" pitchFamily="50" charset="-128"/>
              <a:ea typeface="Meiryo UI" panose="020B0604030504040204" pitchFamily="50" charset="-128"/>
            </a:endParaRPr>
          </a:p>
          <a:p>
            <a:r>
              <a:rPr lang="en-US" altLang="ja-JP" sz="1050" dirty="0">
                <a:latin typeface="Meiryo UI" panose="020B0604030504040204" pitchFamily="50" charset="-128"/>
                <a:ea typeface="Meiryo UI" panose="020B0604030504040204" pitchFamily="50" charset="-128"/>
              </a:rPr>
              <a:t>CRM×AI</a:t>
            </a:r>
            <a:r>
              <a:rPr lang="ja-JP" altLang="en-US" sz="1050" dirty="0">
                <a:latin typeface="Meiryo UI" panose="020B0604030504040204" pitchFamily="50" charset="-128"/>
                <a:ea typeface="Meiryo UI" panose="020B0604030504040204" pitchFamily="50" charset="-128"/>
              </a:rPr>
              <a:t>　</a:t>
            </a:r>
          </a:p>
        </p:txBody>
      </p:sp>
      <p:sp>
        <p:nvSpPr>
          <p:cNvPr id="98" name="テキスト ボックス 97"/>
          <p:cNvSpPr txBox="1"/>
          <p:nvPr/>
        </p:nvSpPr>
        <p:spPr>
          <a:xfrm>
            <a:off x="11154932" y="2856952"/>
            <a:ext cx="1130339" cy="253916"/>
          </a:xfrm>
          <a:prstGeom prst="rect">
            <a:avLst/>
          </a:prstGeom>
          <a:noFill/>
        </p:spPr>
        <p:txBody>
          <a:bodyPr wrap="square" rtlCol="0">
            <a:spAutoFit/>
          </a:bodyPr>
          <a:lstStyle/>
          <a:p>
            <a:r>
              <a:rPr lang="en-US" altLang="ja-JP" sz="1050" dirty="0">
                <a:latin typeface="Meiryo UI" panose="020B0604030504040204" pitchFamily="50" charset="-128"/>
                <a:ea typeface="Meiryo UI" panose="020B0604030504040204" pitchFamily="50" charset="-128"/>
              </a:rPr>
              <a:t>OSI×AI</a:t>
            </a:r>
            <a:endParaRPr kumimoji="1" lang="ja-JP" altLang="en-US" sz="1050" dirty="0">
              <a:latin typeface="Meiryo UI" panose="020B0604030504040204" pitchFamily="50" charset="-128"/>
              <a:ea typeface="Meiryo UI" panose="020B0604030504040204" pitchFamily="50" charset="-128"/>
            </a:endParaRPr>
          </a:p>
        </p:txBody>
      </p:sp>
      <p:sp>
        <p:nvSpPr>
          <p:cNvPr id="99" name="角丸四角形 98"/>
          <p:cNvSpPr/>
          <p:nvPr/>
        </p:nvSpPr>
        <p:spPr>
          <a:xfrm>
            <a:off x="7422390" y="3710722"/>
            <a:ext cx="1687007" cy="407146"/>
          </a:xfrm>
          <a:prstGeom prst="roundRect">
            <a:avLst>
              <a:gd name="adj" fmla="val 348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eiryo UI" panose="020B0604030504040204" pitchFamily="50" charset="-128"/>
                <a:ea typeface="Meiryo UI" panose="020B0604030504040204" pitchFamily="50" charset="-128"/>
              </a:rPr>
              <a:t>ヘルスケア・サービス事業本部</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cxnSp>
        <p:nvCxnSpPr>
          <p:cNvPr id="100" name="直線コネクタ 99"/>
          <p:cNvCxnSpPr>
            <a:endCxn id="99" idx="1"/>
          </p:cNvCxnSpPr>
          <p:nvPr/>
        </p:nvCxnSpPr>
        <p:spPr>
          <a:xfrm>
            <a:off x="6663841" y="3582653"/>
            <a:ext cx="758549" cy="3316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a:stCxn id="83" idx="0"/>
            <a:endCxn id="103" idx="2"/>
          </p:cNvCxnSpPr>
          <p:nvPr/>
        </p:nvCxnSpPr>
        <p:spPr>
          <a:xfrm flipH="1" flipV="1">
            <a:off x="3175101" y="1256666"/>
            <a:ext cx="907353" cy="456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テキスト ボックス 101"/>
          <p:cNvSpPr txBox="1"/>
          <p:nvPr/>
        </p:nvSpPr>
        <p:spPr>
          <a:xfrm>
            <a:off x="1113659" y="1244335"/>
            <a:ext cx="2747688" cy="646331"/>
          </a:xfrm>
          <a:prstGeom prst="rect">
            <a:avLst/>
          </a:prstGeom>
          <a:noFill/>
        </p:spPr>
        <p:txBody>
          <a:bodyPr wrap="square" rtlCol="0">
            <a:spAutoFit/>
          </a:bodyPr>
          <a:lstStyle/>
          <a:p>
            <a:pPr algn="ctr"/>
            <a:r>
              <a:rPr lang="en-US" altLang="ja-JP" sz="1200" dirty="0">
                <a:latin typeface="Meiryo UI" panose="020B0604030504040204" pitchFamily="50" charset="-128"/>
                <a:ea typeface="Meiryo UI" panose="020B0604030504040204" pitchFamily="50" charset="-128"/>
              </a:rPr>
              <a:t>AI</a:t>
            </a:r>
            <a:r>
              <a:rPr lang="ja-JP" altLang="en-US" sz="1200" dirty="0">
                <a:latin typeface="Meiryo UI" panose="020B0604030504040204" pitchFamily="50" charset="-128"/>
                <a:ea typeface="Meiryo UI" panose="020B0604030504040204" pitchFamily="50" charset="-128"/>
              </a:rPr>
              <a:t>関連銘柄</a:t>
            </a:r>
            <a:r>
              <a:rPr lang="en-US" altLang="ja-JP" sz="1200" dirty="0" err="1">
                <a:latin typeface="Meiryo UI" panose="020B0604030504040204" pitchFamily="50" charset="-128"/>
                <a:ea typeface="Meiryo UI" panose="020B0604030504040204" pitchFamily="50" charset="-128"/>
              </a:rPr>
              <a:t>metromiles</a:t>
            </a:r>
            <a:r>
              <a:rPr kumimoji="1" lang="ja-JP" altLang="en-US" sz="1200" dirty="0">
                <a:latin typeface="Meiryo UI" panose="020B0604030504040204" pitchFamily="50" charset="-128"/>
                <a:ea typeface="Meiryo UI" panose="020B0604030504040204" pitchFamily="50" charset="-128"/>
              </a:rPr>
              <a:t>など複数</a:t>
            </a:r>
            <a:r>
              <a:rPr lang="ja-JP" altLang="en-US" sz="1200" dirty="0">
                <a:latin typeface="Meiryo UI" panose="020B0604030504040204" pitchFamily="50" charset="-128"/>
                <a:ea typeface="Meiryo UI" panose="020B0604030504040204" pitchFamily="50" charset="-128"/>
              </a:rPr>
              <a:t>保有</a:t>
            </a:r>
            <a:endParaRPr kumimoji="1"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自動運転関連銘柄も　</a:t>
            </a:r>
            <a:r>
              <a:rPr lang="en-US" altLang="ja-JP" sz="1200" dirty="0">
                <a:latin typeface="Meiryo UI" panose="020B0604030504040204" pitchFamily="50" charset="-128"/>
                <a:ea typeface="Meiryo UI" panose="020B0604030504040204" pitchFamily="50" charset="-128"/>
              </a:rPr>
              <a:t>Valens/</a:t>
            </a:r>
            <a:r>
              <a:rPr lang="en-US" altLang="ja-JP" sz="1200" dirty="0" err="1">
                <a:latin typeface="Meiryo UI" panose="020B0604030504040204" pitchFamily="50" charset="-128"/>
                <a:ea typeface="Meiryo UI" panose="020B0604030504040204" pitchFamily="50" charset="-128"/>
              </a:rPr>
              <a:t>Autotalks</a:t>
            </a:r>
            <a:r>
              <a:rPr lang="ja-JP" altLang="en-US" sz="1200" dirty="0">
                <a:latin typeface="Meiryo UI" panose="020B0604030504040204" pitchFamily="50" charset="-128"/>
                <a:ea typeface="Meiryo UI" panose="020B0604030504040204" pitchFamily="50" charset="-128"/>
              </a:rPr>
              <a:t>等複数保有</a:t>
            </a:r>
            <a:endParaRPr kumimoji="1" lang="ja-JP" altLang="en-US" sz="1200" dirty="0">
              <a:latin typeface="Meiryo UI" panose="020B0604030504040204" pitchFamily="50" charset="-128"/>
              <a:ea typeface="Meiryo UI" panose="020B0604030504040204" pitchFamily="50" charset="-128"/>
            </a:endParaRPr>
          </a:p>
        </p:txBody>
      </p:sp>
      <p:sp>
        <p:nvSpPr>
          <p:cNvPr id="103" name="角丸四角形 102"/>
          <p:cNvSpPr/>
          <p:nvPr/>
        </p:nvSpPr>
        <p:spPr>
          <a:xfrm>
            <a:off x="2514026" y="894201"/>
            <a:ext cx="1322149" cy="362465"/>
          </a:xfrm>
          <a:prstGeom prst="roundRect">
            <a:avLst>
              <a:gd name="adj" fmla="val 348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latin typeface="Meiryo UI" panose="020B0604030504040204" pitchFamily="50" charset="-128"/>
                <a:ea typeface="Meiryo UI" panose="020B0604030504040204" pitchFamily="50" charset="-128"/>
              </a:rPr>
              <a:t>MGI</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104" name="角丸四角形 103"/>
          <p:cNvSpPr/>
          <p:nvPr/>
        </p:nvSpPr>
        <p:spPr>
          <a:xfrm>
            <a:off x="9109398" y="3565819"/>
            <a:ext cx="1803768" cy="289217"/>
          </a:xfrm>
          <a:prstGeom prst="roundRect">
            <a:avLst>
              <a:gd name="adj" fmla="val 34849"/>
            </a:avLst>
          </a:prstGeom>
          <a:solidFill>
            <a:schemeClr val="bg1"/>
          </a:solidFill>
          <a:ln>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サービス事業部　</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05" name="角丸四角形 104"/>
          <p:cNvSpPr/>
          <p:nvPr/>
        </p:nvSpPr>
        <p:spPr>
          <a:xfrm>
            <a:off x="9124839" y="3879102"/>
            <a:ext cx="1803768" cy="414409"/>
          </a:xfrm>
          <a:prstGeom prst="roundRect">
            <a:avLst>
              <a:gd name="adj" fmla="val 34849"/>
            </a:avLst>
          </a:prstGeom>
          <a:solidFill>
            <a:schemeClr val="bg1"/>
          </a:solidFill>
          <a:ln>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　ヘルスケア事業部？</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lang="ja-JP" altLang="en-US" sz="1200" dirty="0">
                <a:solidFill>
                  <a:schemeClr val="tx1"/>
                </a:solidFill>
                <a:latin typeface="Meiryo UI" panose="020B0604030504040204" pitchFamily="50" charset="-128"/>
                <a:ea typeface="Meiryo UI" panose="020B0604030504040204" pitchFamily="50" charset="-128"/>
              </a:rPr>
              <a:t>ファーマ事業部？</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06" name="テキスト ボックス 105"/>
          <p:cNvSpPr txBox="1"/>
          <p:nvPr/>
        </p:nvSpPr>
        <p:spPr>
          <a:xfrm>
            <a:off x="10928924" y="3594370"/>
            <a:ext cx="1130339" cy="253916"/>
          </a:xfrm>
          <a:prstGeom prst="rect">
            <a:avLst/>
          </a:prstGeom>
          <a:noFill/>
        </p:spPr>
        <p:txBody>
          <a:bodyPr wrap="square" rtlCol="0">
            <a:spAutoFit/>
          </a:bodyPr>
          <a:lstStyle/>
          <a:p>
            <a:r>
              <a:rPr lang="ja-JP" altLang="en-US" sz="1050" dirty="0">
                <a:latin typeface="Meiryo UI" panose="020B0604030504040204" pitchFamily="50" charset="-128"/>
                <a:ea typeface="Meiryo UI" panose="020B0604030504040204" pitchFamily="50" charset="-128"/>
              </a:rPr>
              <a:t>教育</a:t>
            </a:r>
            <a:r>
              <a:rPr lang="en-US" altLang="ja-JP" sz="1050" dirty="0">
                <a:latin typeface="Meiryo UI" panose="020B0604030504040204" pitchFamily="50" charset="-128"/>
                <a:ea typeface="Meiryo UI" panose="020B0604030504040204" pitchFamily="50" charset="-128"/>
              </a:rPr>
              <a:t>×AI</a:t>
            </a:r>
            <a:endParaRPr kumimoji="1" lang="ja-JP" altLang="en-US" sz="1050" dirty="0">
              <a:latin typeface="Meiryo UI" panose="020B0604030504040204" pitchFamily="50" charset="-128"/>
              <a:ea typeface="Meiryo UI" panose="020B0604030504040204" pitchFamily="50" charset="-128"/>
            </a:endParaRPr>
          </a:p>
        </p:txBody>
      </p:sp>
      <p:sp>
        <p:nvSpPr>
          <p:cNvPr id="107" name="テキスト ボックス 106"/>
          <p:cNvSpPr txBox="1"/>
          <p:nvPr/>
        </p:nvSpPr>
        <p:spPr>
          <a:xfrm>
            <a:off x="10937759" y="3848286"/>
            <a:ext cx="1130339" cy="253916"/>
          </a:xfrm>
          <a:prstGeom prst="rect">
            <a:avLst/>
          </a:prstGeom>
          <a:noFill/>
        </p:spPr>
        <p:txBody>
          <a:bodyPr wrap="square" rtlCol="0">
            <a:spAutoFit/>
          </a:bodyPr>
          <a:lstStyle/>
          <a:p>
            <a:r>
              <a:rPr lang="ja-JP" altLang="en-US" sz="1050" dirty="0">
                <a:latin typeface="Meiryo UI" panose="020B0604030504040204" pitchFamily="50" charset="-128"/>
                <a:ea typeface="Meiryo UI" panose="020B0604030504040204" pitchFamily="50" charset="-128"/>
              </a:rPr>
              <a:t>創薬</a:t>
            </a:r>
            <a:r>
              <a:rPr lang="en-US" altLang="ja-JP" sz="1050" dirty="0">
                <a:latin typeface="Meiryo UI" panose="020B0604030504040204" pitchFamily="50" charset="-128"/>
                <a:ea typeface="Meiryo UI" panose="020B0604030504040204" pitchFamily="50" charset="-128"/>
              </a:rPr>
              <a:t>×AI</a:t>
            </a:r>
            <a:endParaRPr kumimoji="1" lang="ja-JP" altLang="en-US" sz="1050" dirty="0">
              <a:latin typeface="Meiryo UI" panose="020B0604030504040204" pitchFamily="50" charset="-128"/>
              <a:ea typeface="Meiryo UI" panose="020B0604030504040204" pitchFamily="50" charset="-128"/>
            </a:endParaRPr>
          </a:p>
        </p:txBody>
      </p:sp>
      <p:sp>
        <p:nvSpPr>
          <p:cNvPr id="108" name="テキスト ボックス 107"/>
          <p:cNvSpPr txBox="1"/>
          <p:nvPr/>
        </p:nvSpPr>
        <p:spPr>
          <a:xfrm>
            <a:off x="10928924" y="4081379"/>
            <a:ext cx="1130339" cy="415498"/>
          </a:xfrm>
          <a:prstGeom prst="rect">
            <a:avLst/>
          </a:prstGeom>
          <a:noFill/>
        </p:spPr>
        <p:txBody>
          <a:bodyPr wrap="square" rtlCol="0">
            <a:spAutoFit/>
          </a:bodyPr>
          <a:lstStyle/>
          <a:p>
            <a:r>
              <a:rPr lang="ja-JP" altLang="en-US" sz="1050" dirty="0">
                <a:latin typeface="Meiryo UI" panose="020B0604030504040204" pitchFamily="50" charset="-128"/>
                <a:ea typeface="Meiryo UI" panose="020B0604030504040204" pitchFamily="50" charset="-128"/>
              </a:rPr>
              <a:t>遺伝子（ジェネシス出資）</a:t>
            </a:r>
            <a:r>
              <a:rPr lang="en-US" altLang="ja-JP" sz="1050" dirty="0">
                <a:latin typeface="Meiryo UI" panose="020B0604030504040204" pitchFamily="50" charset="-128"/>
                <a:ea typeface="Meiryo UI" panose="020B0604030504040204" pitchFamily="50" charset="-128"/>
              </a:rPr>
              <a:t>×AI</a:t>
            </a:r>
            <a:endParaRPr kumimoji="1" lang="ja-JP" altLang="en-US" sz="1050" dirty="0">
              <a:latin typeface="Meiryo UI" panose="020B0604030504040204" pitchFamily="50" charset="-128"/>
              <a:ea typeface="Meiryo UI" panose="020B0604030504040204" pitchFamily="50" charset="-128"/>
            </a:endParaRPr>
          </a:p>
        </p:txBody>
      </p:sp>
      <p:sp>
        <p:nvSpPr>
          <p:cNvPr id="109" name="角丸四角形 108"/>
          <p:cNvSpPr/>
          <p:nvPr/>
        </p:nvSpPr>
        <p:spPr>
          <a:xfrm>
            <a:off x="7730871" y="5433226"/>
            <a:ext cx="1695358" cy="279676"/>
          </a:xfrm>
          <a:prstGeom prst="roundRect">
            <a:avLst>
              <a:gd name="adj" fmla="val 34849"/>
            </a:avLst>
          </a:prstGeom>
          <a:solidFill>
            <a:schemeClr val="bg1"/>
          </a:solidFill>
          <a:ln>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　先端材料事業部</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110" name="テキスト ボックス 109"/>
          <p:cNvSpPr txBox="1"/>
          <p:nvPr/>
        </p:nvSpPr>
        <p:spPr>
          <a:xfrm>
            <a:off x="7431004" y="5034890"/>
            <a:ext cx="2403484" cy="430887"/>
          </a:xfrm>
          <a:prstGeom prst="rect">
            <a:avLst/>
          </a:prstGeom>
          <a:noFill/>
        </p:spPr>
        <p:txBody>
          <a:bodyPr wrap="square" rtlCol="0">
            <a:spAutoFit/>
          </a:bodyPr>
          <a:lstStyle/>
          <a:p>
            <a:pPr algn="ctr"/>
            <a:r>
              <a:rPr lang="ja-JP" altLang="en-US" sz="1100" dirty="0">
                <a:latin typeface="Meiryo UI" panose="020B0604030504040204" pitchFamily="50" charset="-128"/>
                <a:ea typeface="Meiryo UI" panose="020B0604030504040204" pitchFamily="50" charset="-128"/>
              </a:rPr>
              <a:t>ロボット</a:t>
            </a:r>
            <a:r>
              <a:rPr lang="en-US" altLang="ja-JP" sz="1100" dirty="0">
                <a:latin typeface="Meiryo UI" panose="020B0604030504040204" pitchFamily="50" charset="-128"/>
                <a:ea typeface="Meiryo UI" panose="020B0604030504040204" pitchFamily="50" charset="-128"/>
              </a:rPr>
              <a:t>×AI</a:t>
            </a:r>
            <a:r>
              <a:rPr lang="ja-JP" altLang="en-US" sz="1100" dirty="0">
                <a:latin typeface="Meiryo UI" panose="020B0604030504040204" pitchFamily="50" charset="-128"/>
                <a:ea typeface="Meiryo UI" panose="020B0604030504040204" pitchFamily="50" charset="-128"/>
              </a:rPr>
              <a:t>関連</a:t>
            </a:r>
            <a:endParaRPr lang="en-US" altLang="ja-JP" sz="1100" dirty="0">
              <a:latin typeface="Meiryo UI" panose="020B0604030504040204" pitchFamily="50" charset="-128"/>
              <a:ea typeface="Meiryo UI" panose="020B0604030504040204" pitchFamily="50" charset="-128"/>
            </a:endParaRPr>
          </a:p>
          <a:p>
            <a:pPr algn="ctr"/>
            <a:r>
              <a:rPr kumimoji="1" lang="ja-JP" altLang="en-US" sz="1100" dirty="0">
                <a:latin typeface="Meiryo UI" panose="020B0604030504040204" pitchFamily="50" charset="-128"/>
                <a:ea typeface="Meiryo UI" panose="020B0604030504040204" pitchFamily="50" charset="-128"/>
              </a:rPr>
              <a:t>車</a:t>
            </a:r>
            <a:r>
              <a:rPr kumimoji="1" lang="en-US" altLang="ja-JP" sz="1100" dirty="0">
                <a:latin typeface="Meiryo UI" panose="020B0604030504040204" pitchFamily="50" charset="-128"/>
                <a:ea typeface="Meiryo UI" panose="020B0604030504040204" pitchFamily="50" charset="-128"/>
              </a:rPr>
              <a:t>×AI</a:t>
            </a:r>
            <a:r>
              <a:rPr kumimoji="1" lang="ja-JP" altLang="en-US" sz="1100" dirty="0">
                <a:latin typeface="Meiryo UI" panose="020B0604030504040204" pitchFamily="50" charset="-128"/>
                <a:ea typeface="Meiryo UI" panose="020B0604030504040204" pitchFamily="50" charset="-128"/>
              </a:rPr>
              <a:t>関連で出資及び提携模索中。</a:t>
            </a:r>
          </a:p>
        </p:txBody>
      </p:sp>
      <p:sp>
        <p:nvSpPr>
          <p:cNvPr id="111" name="角丸四角形 110"/>
          <p:cNvSpPr/>
          <p:nvPr/>
        </p:nvSpPr>
        <p:spPr>
          <a:xfrm>
            <a:off x="5746522" y="590385"/>
            <a:ext cx="1322149" cy="362465"/>
          </a:xfrm>
          <a:prstGeom prst="roundRect">
            <a:avLst>
              <a:gd name="adj" fmla="val 348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eiryo UI" panose="020B0604030504040204" pitchFamily="50" charset="-128"/>
                <a:ea typeface="Meiryo UI" panose="020B0604030504040204" pitchFamily="50" charset="-128"/>
              </a:rPr>
              <a:t>カルガモ</a:t>
            </a:r>
            <a:r>
              <a:rPr lang="en-US" altLang="ja-JP" sz="1400" dirty="0">
                <a:solidFill>
                  <a:schemeClr val="tx1"/>
                </a:solidFill>
                <a:latin typeface="Meiryo UI" panose="020B0604030504040204" pitchFamily="50" charset="-128"/>
                <a:ea typeface="Meiryo UI" panose="020B0604030504040204" pitchFamily="50" charset="-128"/>
              </a:rPr>
              <a:t>Works</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112" name="テキスト ボックス 111"/>
          <p:cNvSpPr txBox="1"/>
          <p:nvPr/>
        </p:nvSpPr>
        <p:spPr>
          <a:xfrm>
            <a:off x="5852569" y="964977"/>
            <a:ext cx="1878302" cy="261610"/>
          </a:xfrm>
          <a:prstGeom prst="rect">
            <a:avLst/>
          </a:prstGeom>
          <a:noFill/>
        </p:spPr>
        <p:txBody>
          <a:bodyPr wrap="square" rtlCol="0">
            <a:spAutoFit/>
          </a:bodyPr>
          <a:lstStyle/>
          <a:p>
            <a:pPr algn="ctr"/>
            <a:r>
              <a:rPr lang="ja-JP" altLang="en-US" sz="1100" dirty="0">
                <a:latin typeface="Meiryo UI" panose="020B0604030504040204" pitchFamily="50" charset="-128"/>
                <a:ea typeface="Meiryo UI" panose="020B0604030504040204" pitchFamily="50" charset="-128"/>
              </a:rPr>
              <a:t>医療</a:t>
            </a:r>
            <a:r>
              <a:rPr lang="en-US" altLang="ja-JP" sz="1100" dirty="0">
                <a:latin typeface="Meiryo UI" panose="020B0604030504040204" pitchFamily="50" charset="-128"/>
                <a:ea typeface="Meiryo UI" panose="020B0604030504040204" pitchFamily="50" charset="-128"/>
              </a:rPr>
              <a:t>×AI</a:t>
            </a:r>
            <a:r>
              <a:rPr lang="ja-JP" altLang="en-US" sz="1100" dirty="0">
                <a:latin typeface="Meiryo UI" panose="020B0604030504040204" pitchFamily="50" charset="-128"/>
                <a:ea typeface="Meiryo UI" panose="020B0604030504040204" pitchFamily="50" charset="-128"/>
              </a:rPr>
              <a:t>プロジェクトなど</a:t>
            </a:r>
            <a:endParaRPr kumimoji="1" lang="ja-JP" altLang="en-US" sz="1100" dirty="0">
              <a:latin typeface="Meiryo UI" panose="020B0604030504040204" pitchFamily="50" charset="-128"/>
              <a:ea typeface="Meiryo UI" panose="020B0604030504040204" pitchFamily="50" charset="-128"/>
            </a:endParaRPr>
          </a:p>
        </p:txBody>
      </p:sp>
      <p:cxnSp>
        <p:nvCxnSpPr>
          <p:cNvPr id="113" name="直線コネクタ 112"/>
          <p:cNvCxnSpPr>
            <a:stCxn id="56" idx="0"/>
            <a:endCxn id="111" idx="2"/>
          </p:cNvCxnSpPr>
          <p:nvPr/>
        </p:nvCxnSpPr>
        <p:spPr>
          <a:xfrm flipV="1">
            <a:off x="5388320" y="952850"/>
            <a:ext cx="1019277" cy="348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角丸四角形 113"/>
          <p:cNvSpPr/>
          <p:nvPr/>
        </p:nvSpPr>
        <p:spPr>
          <a:xfrm>
            <a:off x="4391076" y="2165279"/>
            <a:ext cx="1300304" cy="272755"/>
          </a:xfrm>
          <a:prstGeom prst="roundRect">
            <a:avLst>
              <a:gd name="adj" fmla="val 348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eiryo UI" panose="020B0604030504040204" pitchFamily="50" charset="-128"/>
                <a:ea typeface="Meiryo UI" panose="020B0604030504040204" pitchFamily="50" charset="-128"/>
              </a:rPr>
              <a:t>三井戦略研</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115" name="テキスト ボックス 114"/>
          <p:cNvSpPr txBox="1"/>
          <p:nvPr/>
        </p:nvSpPr>
        <p:spPr>
          <a:xfrm>
            <a:off x="4308656" y="2238795"/>
            <a:ext cx="1406639" cy="938719"/>
          </a:xfrm>
          <a:prstGeom prst="rect">
            <a:avLst/>
          </a:prstGeom>
          <a:noFill/>
        </p:spPr>
        <p:txBody>
          <a:bodyPr wrap="square" rtlCol="0">
            <a:spAutoFit/>
          </a:bodyPr>
          <a:lstStyle/>
          <a:p>
            <a:pPr algn="ctr"/>
            <a:endParaRPr kumimoji="1"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阿部（</a:t>
            </a:r>
            <a:r>
              <a:rPr lang="en-US" altLang="ja-JP" sz="1100" dirty="0">
                <a:latin typeface="Meiryo UI" panose="020B0604030504040204" pitchFamily="50" charset="-128"/>
                <a:ea typeface="Meiryo UI" panose="020B0604030504040204" pitchFamily="50" charset="-128"/>
              </a:rPr>
              <a:t>AI</a:t>
            </a:r>
            <a:r>
              <a:rPr lang="ja-JP" altLang="en-US" sz="1100" dirty="0">
                <a:latin typeface="Meiryo UI" panose="020B0604030504040204" pitchFamily="50" charset="-128"/>
                <a:ea typeface="Meiryo UI" panose="020B0604030504040204" pitchFamily="50" charset="-128"/>
              </a:rPr>
              <a:t>全般）</a:t>
            </a:r>
            <a:endParaRPr lang="en-US" altLang="ja-JP" sz="1100" dirty="0">
              <a:latin typeface="Meiryo UI" panose="020B0604030504040204" pitchFamily="50" charset="-128"/>
              <a:ea typeface="Meiryo UI" panose="020B0604030504040204" pitchFamily="50" charset="-128"/>
            </a:endParaRPr>
          </a:p>
          <a:p>
            <a:pPr algn="ctr"/>
            <a:r>
              <a:rPr lang="ja-JP" altLang="en-US" sz="1100" dirty="0">
                <a:latin typeface="Meiryo UI" panose="020B0604030504040204" pitchFamily="50" charset="-128"/>
                <a:ea typeface="Meiryo UI" panose="020B0604030504040204" pitchFamily="50" charset="-128"/>
              </a:rPr>
              <a:t>割石（自動車</a:t>
            </a:r>
            <a:r>
              <a:rPr lang="en-US" altLang="ja-JP" sz="1100" dirty="0">
                <a:latin typeface="Meiryo UI" panose="020B0604030504040204" pitchFamily="50" charset="-128"/>
                <a:ea typeface="Meiryo UI" panose="020B0604030504040204" pitchFamily="50" charset="-128"/>
              </a:rPr>
              <a:t>×AI)</a:t>
            </a:r>
          </a:p>
          <a:p>
            <a:pPr algn="ctr"/>
            <a:r>
              <a:rPr lang="ja-JP" altLang="en-US" sz="1100" dirty="0">
                <a:latin typeface="Meiryo UI" panose="020B0604030504040204" pitchFamily="50" charset="-128"/>
                <a:ea typeface="Meiryo UI" panose="020B0604030504040204" pitchFamily="50" charset="-128"/>
              </a:rPr>
              <a:t>蜷川</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インフラ</a:t>
            </a:r>
            <a:r>
              <a:rPr lang="en-US" altLang="ja-JP" sz="1100" dirty="0">
                <a:latin typeface="Meiryo UI" panose="020B0604030504040204" pitchFamily="50" charset="-128"/>
                <a:ea typeface="Meiryo UI" panose="020B0604030504040204" pitchFamily="50" charset="-128"/>
              </a:rPr>
              <a:t>×AI)</a:t>
            </a:r>
          </a:p>
          <a:p>
            <a:pPr algn="ctr"/>
            <a:r>
              <a:rPr kumimoji="1" lang="ja-JP" altLang="en-US" sz="1100" dirty="0">
                <a:latin typeface="Meiryo UI" panose="020B0604030504040204" pitchFamily="50" charset="-128"/>
                <a:ea typeface="Meiryo UI" panose="020B0604030504040204" pitchFamily="50" charset="-128"/>
              </a:rPr>
              <a:t>加藤（医療</a:t>
            </a:r>
            <a:r>
              <a:rPr kumimoji="1" lang="en-US" altLang="ja-JP" sz="1100" dirty="0">
                <a:latin typeface="Meiryo UI" panose="020B0604030504040204" pitchFamily="50" charset="-128"/>
                <a:ea typeface="Meiryo UI" panose="020B0604030504040204" pitchFamily="50" charset="-128"/>
              </a:rPr>
              <a:t>×AI)</a:t>
            </a:r>
            <a:endParaRPr kumimoji="1" lang="ja-JP" altLang="en-US" sz="1100" dirty="0">
              <a:latin typeface="Meiryo UI" panose="020B0604030504040204" pitchFamily="50" charset="-128"/>
              <a:ea typeface="Meiryo UI" panose="020B0604030504040204" pitchFamily="50" charset="-128"/>
            </a:endParaRPr>
          </a:p>
        </p:txBody>
      </p:sp>
      <p:cxnSp>
        <p:nvCxnSpPr>
          <p:cNvPr id="116" name="直線コネクタ 115"/>
          <p:cNvCxnSpPr/>
          <p:nvPr/>
        </p:nvCxnSpPr>
        <p:spPr>
          <a:xfrm>
            <a:off x="5668553" y="2453153"/>
            <a:ext cx="205856" cy="3624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角丸四角形 116"/>
          <p:cNvSpPr/>
          <p:nvPr/>
        </p:nvSpPr>
        <p:spPr>
          <a:xfrm>
            <a:off x="5029691" y="96977"/>
            <a:ext cx="2146255" cy="332509"/>
          </a:xfrm>
          <a:prstGeom prst="roundRect">
            <a:avLst>
              <a:gd name="adj" fmla="val 41667"/>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latin typeface="Meiryo UI" panose="020B0604030504040204" pitchFamily="50" charset="-128"/>
                <a:ea typeface="Meiryo UI" panose="020B0604030504040204" pitchFamily="50" charset="-128"/>
              </a:rPr>
              <a:t>AI</a:t>
            </a:r>
            <a:r>
              <a:rPr lang="ja-JP" altLang="en-US" b="1" dirty="0">
                <a:latin typeface="Meiryo UI" panose="020B0604030504040204" pitchFamily="50" charset="-128"/>
                <a:ea typeface="Meiryo UI" panose="020B0604030504040204" pitchFamily="50" charset="-128"/>
              </a:rPr>
              <a:t>社内俯瞰図</a:t>
            </a:r>
            <a:endParaRPr kumimoji="1" lang="ja-JP" altLang="en-US" b="1" dirty="0">
              <a:latin typeface="Meiryo UI" panose="020B0604030504040204" pitchFamily="50" charset="-128"/>
              <a:ea typeface="Meiryo UI" panose="020B0604030504040204" pitchFamily="50" charset="-128"/>
            </a:endParaRPr>
          </a:p>
        </p:txBody>
      </p:sp>
      <p:sp>
        <p:nvSpPr>
          <p:cNvPr id="118" name="テキスト ボックス 117"/>
          <p:cNvSpPr txBox="1"/>
          <p:nvPr/>
        </p:nvSpPr>
        <p:spPr>
          <a:xfrm>
            <a:off x="10928607" y="12887"/>
            <a:ext cx="1281172" cy="261610"/>
          </a:xfrm>
          <a:prstGeom prst="rect">
            <a:avLst/>
          </a:prstGeom>
          <a:noFill/>
        </p:spPr>
        <p:txBody>
          <a:bodyPr wrap="square" rtlCol="0">
            <a:spAutoFit/>
          </a:bodyPr>
          <a:lstStyle/>
          <a:p>
            <a:r>
              <a:rPr kumimoji="1" lang="en-US" altLang="ja-JP" sz="1100" dirty="0">
                <a:latin typeface="Meiryo UI" panose="020B0604030504040204" pitchFamily="50" charset="-128"/>
                <a:ea typeface="Meiryo UI" panose="020B0604030504040204" pitchFamily="50" charset="-128"/>
              </a:rPr>
              <a:t>2016.11.21</a:t>
            </a:r>
            <a:r>
              <a:rPr kumimoji="1" lang="ja-JP" altLang="en-US" sz="1100" dirty="0">
                <a:latin typeface="Meiryo UI" panose="020B0604030504040204" pitchFamily="50" charset="-128"/>
                <a:ea typeface="Meiryo UI" panose="020B0604030504040204" pitchFamily="50" charset="-128"/>
              </a:rPr>
              <a:t>現在</a:t>
            </a:r>
          </a:p>
        </p:txBody>
      </p:sp>
    </p:spTree>
    <p:extLst>
      <p:ext uri="{BB962C8B-B14F-4D97-AF65-F5344CB8AC3E}">
        <p14:creationId xmlns:p14="http://schemas.microsoft.com/office/powerpoint/2010/main" val="4147916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err="1">
                <a:latin typeface="GungsuhChe" panose="02030609000101010101" pitchFamily="49" charset="-127"/>
                <a:ea typeface="GungsuhChe" panose="02030609000101010101" pitchFamily="49" charset="-127"/>
              </a:rPr>
              <a:t>AlphaGo</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7" name="AutoShape 2" descr="「evil genius」の画像検索結果"/>
          <p:cNvSpPr>
            <a:spLocks noChangeAspect="1" noChangeArrowheads="1"/>
          </p:cNvSpPr>
          <p:nvPr/>
        </p:nvSpPr>
        <p:spPr bwMode="auto">
          <a:xfrm>
            <a:off x="-31750" y="-136525"/>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 name="正方形/長方形 15"/>
          <p:cNvSpPr/>
          <p:nvPr/>
        </p:nvSpPr>
        <p:spPr>
          <a:xfrm>
            <a:off x="1557016" y="6479685"/>
            <a:ext cx="5055163" cy="430887"/>
          </a:xfrm>
          <a:prstGeom prst="rect">
            <a:avLst/>
          </a:prstGeom>
        </p:spPr>
        <p:txBody>
          <a:bodyPr wrap="square">
            <a:spAutoFit/>
          </a:bodyPr>
          <a:lstStyle/>
          <a:p>
            <a:pPr algn="ctr"/>
            <a:r>
              <a:rPr lang="ja-JP" altLang="en-US" sz="1100" dirty="0">
                <a:latin typeface="游ゴシック" panose="020B0400000000000000" pitchFamily="50" charset="-128"/>
                <a:ea typeface="游ゴシック" panose="020B0400000000000000" pitchFamily="50" charset="-128"/>
              </a:rPr>
              <a:t>（出典）</a:t>
            </a:r>
            <a:r>
              <a:rPr lang="fr-FR" altLang="ja-JP" sz="1100" dirty="0">
                <a:latin typeface="游ゴシック" panose="020B0400000000000000" pitchFamily="50" charset="-128"/>
                <a:ea typeface="游ゴシック" panose="020B0400000000000000" pitchFamily="50" charset="-128"/>
              </a:rPr>
              <a:t>Nature volume 529, pages 484–489 (28 </a:t>
            </a:r>
            <a:r>
              <a:rPr lang="fr-FR" altLang="ja-JP" sz="1100" dirty="0" err="1">
                <a:latin typeface="游ゴシック" panose="020B0400000000000000" pitchFamily="50" charset="-128"/>
                <a:ea typeface="游ゴシック" panose="020B0400000000000000" pitchFamily="50" charset="-128"/>
              </a:rPr>
              <a:t>January</a:t>
            </a:r>
            <a:r>
              <a:rPr lang="fr-FR" altLang="ja-JP" sz="1100" dirty="0">
                <a:latin typeface="游ゴシック" panose="020B0400000000000000" pitchFamily="50" charset="-128"/>
                <a:ea typeface="游ゴシック" panose="020B0400000000000000" pitchFamily="50" charset="-128"/>
              </a:rPr>
              <a:t> 2016) </a:t>
            </a:r>
          </a:p>
          <a:p>
            <a:pPr algn="ctr"/>
            <a:r>
              <a:rPr lang="ja-JP" altLang="en-US" sz="1100" dirty="0">
                <a:latin typeface="游ゴシック" panose="020B0400000000000000" pitchFamily="50" charset="-128"/>
                <a:ea typeface="游ゴシック" panose="020B0400000000000000" pitchFamily="50" charset="-128"/>
              </a:rPr>
              <a:t>「</a:t>
            </a:r>
            <a:r>
              <a:rPr lang="en-US" altLang="ja-JP" sz="1100" dirty="0">
                <a:latin typeface="游ゴシック" panose="020B0400000000000000" pitchFamily="50" charset="-128"/>
                <a:ea typeface="游ゴシック" panose="020B0400000000000000" pitchFamily="50" charset="-128"/>
              </a:rPr>
              <a:t>Mastering the game of Go with deep neural networks and tree search</a:t>
            </a:r>
            <a:r>
              <a:rPr lang="ja-JP" altLang="en-US" sz="1100" dirty="0">
                <a:latin typeface="游ゴシック" panose="020B0400000000000000" pitchFamily="50" charset="-128"/>
                <a:ea typeface="游ゴシック" panose="020B0400000000000000" pitchFamily="50" charset="-128"/>
              </a:rPr>
              <a:t>」</a:t>
            </a:r>
          </a:p>
        </p:txBody>
      </p:sp>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48" y="2726115"/>
            <a:ext cx="7422889" cy="3773302"/>
          </a:xfrm>
          <a:prstGeom prst="rect">
            <a:avLst/>
          </a:prstGeom>
        </p:spPr>
      </p:pic>
      <p:pic>
        <p:nvPicPr>
          <p:cNvPr id="24" name="図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3961" y="1177024"/>
            <a:ext cx="4947076" cy="3165190"/>
          </a:xfrm>
          <a:prstGeom prst="rect">
            <a:avLst/>
          </a:prstGeom>
        </p:spPr>
      </p:pic>
      <p:sp>
        <p:nvSpPr>
          <p:cNvPr id="23" name="正方形/長方形 22"/>
          <p:cNvSpPr/>
          <p:nvPr/>
        </p:nvSpPr>
        <p:spPr>
          <a:xfrm>
            <a:off x="1466046" y="1248405"/>
            <a:ext cx="10725954" cy="369332"/>
          </a:xfrm>
          <a:prstGeom prst="rect">
            <a:avLst/>
          </a:prstGeom>
        </p:spPr>
        <p:txBody>
          <a:bodyPr wrap="square">
            <a:spAutoFit/>
          </a:bodyPr>
          <a:lstStyle/>
          <a:p>
            <a:r>
              <a:rPr lang="ja-JP" altLang="en-US" dirty="0"/>
              <a:t>★</a:t>
            </a:r>
            <a:r>
              <a:rPr lang="en-US" altLang="ja-JP" dirty="0"/>
              <a:t>TPU</a:t>
            </a:r>
            <a:r>
              <a:rPr lang="ja-JP" altLang="en-US" dirty="0"/>
              <a:t>とは、</a:t>
            </a:r>
            <a:r>
              <a:rPr lang="en-US" altLang="ja-JP" dirty="0"/>
              <a:t>Google</a:t>
            </a:r>
            <a:r>
              <a:rPr lang="ja-JP" altLang="en-US" dirty="0"/>
              <a:t>が開発した機械学習に特化した処理装置で</a:t>
            </a:r>
            <a:r>
              <a:rPr lang="en-US" altLang="ja-JP" dirty="0"/>
              <a:t>Tensor Processing Unit</a:t>
            </a:r>
            <a:r>
              <a:rPr lang="ja-JP" altLang="en-US" dirty="0"/>
              <a:t>（</a:t>
            </a:r>
            <a:r>
              <a:rPr lang="en-US" altLang="ja-JP" dirty="0"/>
              <a:t>TPU</a:t>
            </a:r>
            <a:r>
              <a:rPr lang="ja-JP" altLang="en-US" dirty="0"/>
              <a:t>）と呼称。</a:t>
            </a:r>
          </a:p>
        </p:txBody>
      </p:sp>
      <p:sp>
        <p:nvSpPr>
          <p:cNvPr id="25" name="正方形/長方形 24"/>
          <p:cNvSpPr/>
          <p:nvPr/>
        </p:nvSpPr>
        <p:spPr>
          <a:xfrm>
            <a:off x="4850405" y="934961"/>
            <a:ext cx="2464136" cy="276999"/>
          </a:xfrm>
          <a:prstGeom prst="rect">
            <a:avLst/>
          </a:prstGeom>
        </p:spPr>
        <p:txBody>
          <a:bodyPr wrap="none">
            <a:spAutoFit/>
          </a:bodyPr>
          <a:lstStyle/>
          <a:p>
            <a:r>
              <a:rPr lang="en-US" altLang="ja-JP" sz="1200" dirty="0">
                <a:latin typeface="游ゴシック" panose="020B0400000000000000" pitchFamily="50" charset="-128"/>
                <a:ea typeface="游ゴシック" panose="020B0400000000000000" pitchFamily="50" charset="-128"/>
              </a:rPr>
              <a:t>Tensor Processing Unit</a:t>
            </a:r>
            <a:r>
              <a:rPr lang="ja-JP" altLang="en-US" sz="1200" dirty="0">
                <a:latin typeface="游ゴシック" panose="020B0400000000000000" pitchFamily="50" charset="-128"/>
                <a:ea typeface="游ゴシック" panose="020B0400000000000000" pitchFamily="50" charset="-128"/>
              </a:rPr>
              <a:t>（</a:t>
            </a:r>
            <a:r>
              <a:rPr lang="en-US" altLang="ja-JP" sz="1200" dirty="0">
                <a:latin typeface="游ゴシック" panose="020B0400000000000000" pitchFamily="50" charset="-128"/>
                <a:ea typeface="游ゴシック" panose="020B0400000000000000" pitchFamily="50" charset="-128"/>
              </a:rPr>
              <a:t>TPU</a:t>
            </a:r>
            <a:r>
              <a:rPr lang="ja-JP" altLang="en-US" sz="1200" dirty="0">
                <a:latin typeface="游ゴシック" panose="020B0400000000000000" pitchFamily="50" charset="-128"/>
                <a:ea typeface="游ゴシック" panose="020B0400000000000000" pitchFamily="50" charset="-128"/>
              </a:rPr>
              <a:t>）</a:t>
            </a:r>
          </a:p>
        </p:txBody>
      </p:sp>
      <p:pic>
        <p:nvPicPr>
          <p:cNvPr id="26" name="図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1037" y="2769997"/>
            <a:ext cx="4478365" cy="2987035"/>
          </a:xfrm>
          <a:prstGeom prst="rect">
            <a:avLst/>
          </a:prstGeom>
        </p:spPr>
      </p:pic>
      <p:sp>
        <p:nvSpPr>
          <p:cNvPr id="27" name="正方形/長方形 26"/>
          <p:cNvSpPr/>
          <p:nvPr/>
        </p:nvSpPr>
        <p:spPr>
          <a:xfrm>
            <a:off x="3854321" y="3833242"/>
            <a:ext cx="2209259" cy="215444"/>
          </a:xfrm>
          <a:prstGeom prst="rect">
            <a:avLst/>
          </a:prstGeom>
        </p:spPr>
        <p:txBody>
          <a:bodyPr wrap="none">
            <a:spAutoFit/>
          </a:bodyPr>
          <a:lstStyle/>
          <a:p>
            <a:r>
              <a:rPr lang="en-US" altLang="ja-JP" sz="800" dirty="0">
                <a:latin typeface="游ゴシック" panose="020B0400000000000000" pitchFamily="50" charset="-128"/>
                <a:ea typeface="游ゴシック" panose="020B0400000000000000" pitchFamily="50" charset="-128"/>
              </a:rPr>
              <a:t>https://free.filesend.to/fileup_send5/done</a:t>
            </a:r>
            <a:endParaRPr lang="ja-JP" altLang="en-US" sz="800" dirty="0">
              <a:latin typeface="游ゴシック" panose="020B0400000000000000" pitchFamily="50" charset="-128"/>
              <a:ea typeface="游ゴシック" panose="020B0400000000000000" pitchFamily="50" charset="-128"/>
            </a:endParaRPr>
          </a:p>
        </p:txBody>
      </p:sp>
      <p:sp>
        <p:nvSpPr>
          <p:cNvPr id="28" name="正方形/長方形 27"/>
          <p:cNvSpPr/>
          <p:nvPr/>
        </p:nvSpPr>
        <p:spPr>
          <a:xfrm>
            <a:off x="8365395" y="2589144"/>
            <a:ext cx="2209259" cy="215444"/>
          </a:xfrm>
          <a:prstGeom prst="rect">
            <a:avLst/>
          </a:prstGeom>
        </p:spPr>
        <p:txBody>
          <a:bodyPr wrap="none">
            <a:spAutoFit/>
          </a:bodyPr>
          <a:lstStyle/>
          <a:p>
            <a:r>
              <a:rPr lang="en-US" altLang="ja-JP" sz="800" dirty="0">
                <a:latin typeface="游ゴシック" panose="020B0400000000000000" pitchFamily="50" charset="-128"/>
                <a:ea typeface="游ゴシック" panose="020B0400000000000000" pitchFamily="50" charset="-128"/>
              </a:rPr>
              <a:t>https://free.filesend.to/fileup_send5/done</a:t>
            </a:r>
            <a:endParaRPr lang="ja-JP" altLang="en-US" sz="800" dirty="0">
              <a:latin typeface="游ゴシック" panose="020B0400000000000000" pitchFamily="50" charset="-128"/>
              <a:ea typeface="游ゴシック" panose="020B0400000000000000" pitchFamily="50" charset="-128"/>
            </a:endParaRPr>
          </a:p>
        </p:txBody>
      </p:sp>
      <p:sp>
        <p:nvSpPr>
          <p:cNvPr id="3" name="正方形/長方形 2"/>
          <p:cNvSpPr/>
          <p:nvPr/>
        </p:nvSpPr>
        <p:spPr>
          <a:xfrm>
            <a:off x="7727533" y="5755588"/>
            <a:ext cx="3997622" cy="461665"/>
          </a:xfrm>
          <a:prstGeom prst="rect">
            <a:avLst/>
          </a:prstGeom>
        </p:spPr>
        <p:txBody>
          <a:bodyPr wrap="square">
            <a:spAutoFit/>
          </a:bodyPr>
          <a:lstStyle/>
          <a:p>
            <a:pPr algn="ctr"/>
            <a:r>
              <a:rPr lang="en-US" altLang="ja-JP" sz="1200" dirty="0">
                <a:latin typeface="游ゴシック" panose="020B0400000000000000" pitchFamily="50" charset="-128"/>
                <a:ea typeface="游ゴシック" panose="020B0400000000000000" pitchFamily="50" charset="-128"/>
              </a:rPr>
              <a:t>Edge TPU</a:t>
            </a:r>
            <a:r>
              <a:rPr lang="ja-JP" altLang="en-US" sz="1200" dirty="0">
                <a:latin typeface="游ゴシック" panose="020B0400000000000000" pitchFamily="50" charset="-128"/>
                <a:ea typeface="游ゴシック" panose="020B0400000000000000" pitchFamily="50" charset="-128"/>
              </a:rPr>
              <a:t>が搭載された</a:t>
            </a:r>
            <a:endParaRPr lang="en-US" altLang="ja-JP" sz="1200" dirty="0">
              <a:latin typeface="游ゴシック" panose="020B0400000000000000" pitchFamily="50" charset="-128"/>
              <a:ea typeface="游ゴシック" panose="020B0400000000000000" pitchFamily="50" charset="-128"/>
            </a:endParaRPr>
          </a:p>
          <a:p>
            <a:pPr algn="ctr"/>
            <a:r>
              <a:rPr lang="en-US" altLang="ja-JP" sz="1200" dirty="0">
                <a:latin typeface="游ゴシック" panose="020B0400000000000000" pitchFamily="50" charset="-128"/>
                <a:ea typeface="游ゴシック" panose="020B0400000000000000" pitchFamily="50" charset="-128"/>
              </a:rPr>
              <a:t>SOM</a:t>
            </a:r>
            <a:r>
              <a:rPr lang="ja-JP" altLang="en-US" sz="1200" dirty="0">
                <a:latin typeface="游ゴシック" panose="020B0400000000000000" pitchFamily="50" charset="-128"/>
                <a:ea typeface="游ゴシック" panose="020B0400000000000000" pitchFamily="50" charset="-128"/>
              </a:rPr>
              <a:t>（</a:t>
            </a:r>
            <a:r>
              <a:rPr lang="en-US" altLang="ja-JP" sz="1200" dirty="0">
                <a:latin typeface="游ゴシック" panose="020B0400000000000000" pitchFamily="50" charset="-128"/>
                <a:ea typeface="游ゴシック" panose="020B0400000000000000" pitchFamily="50" charset="-128"/>
              </a:rPr>
              <a:t>System On Module</a:t>
            </a:r>
            <a:r>
              <a:rPr lang="ja-JP" altLang="en-US" sz="1200" dirty="0">
                <a:latin typeface="游ゴシック" panose="020B0400000000000000" pitchFamily="50" charset="-128"/>
                <a:ea typeface="游ゴシック" panose="020B0400000000000000" pitchFamily="50" charset="-128"/>
              </a:rPr>
              <a:t>）とベースボード</a:t>
            </a:r>
          </a:p>
        </p:txBody>
      </p:sp>
      <p:cxnSp>
        <p:nvCxnSpPr>
          <p:cNvPr id="20" name="直線矢印コネクタ 19"/>
          <p:cNvCxnSpPr/>
          <p:nvPr/>
        </p:nvCxnSpPr>
        <p:spPr>
          <a:xfrm>
            <a:off x="2573961" y="3429000"/>
            <a:ext cx="4027770" cy="247678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8504886" y="111030"/>
            <a:ext cx="3687113" cy="646331"/>
          </a:xfrm>
          <a:prstGeom prst="rect">
            <a:avLst/>
          </a:prstGeom>
        </p:spPr>
        <p:txBody>
          <a:bodyPr wrap="square">
            <a:spAutoFit/>
          </a:bodyPr>
          <a:lstStyle/>
          <a:p>
            <a:r>
              <a:rPr lang="en-US" altLang="ja-JP" dirty="0"/>
              <a:t>GPU</a:t>
            </a:r>
            <a:r>
              <a:rPr lang="ja-JP" altLang="en-US" dirty="0"/>
              <a:t>（</a:t>
            </a:r>
            <a:r>
              <a:rPr lang="en-US" altLang="ja-JP" dirty="0"/>
              <a:t>Graphics Processing Unit</a:t>
            </a:r>
            <a:r>
              <a:rPr lang="ja-JP" altLang="en-US" dirty="0"/>
              <a:t>）</a:t>
            </a:r>
          </a:p>
          <a:p>
            <a:r>
              <a:rPr lang="en-US" altLang="ja-JP" dirty="0"/>
              <a:t>CPU</a:t>
            </a:r>
            <a:r>
              <a:rPr lang="ja-JP" altLang="en-US" dirty="0"/>
              <a:t>（</a:t>
            </a:r>
            <a:r>
              <a:rPr lang="en-US" altLang="ja-JP" dirty="0"/>
              <a:t>Central Processing Unit</a:t>
            </a:r>
            <a:r>
              <a:rPr lang="ja-JP" altLang="en-US" dirty="0"/>
              <a:t>）</a:t>
            </a:r>
          </a:p>
        </p:txBody>
      </p:sp>
    </p:spTree>
    <p:extLst>
      <p:ext uri="{BB962C8B-B14F-4D97-AF65-F5344CB8AC3E}">
        <p14:creationId xmlns:p14="http://schemas.microsoft.com/office/powerpoint/2010/main" val="15151986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1051" y="528258"/>
            <a:ext cx="6990949" cy="6347782"/>
          </a:xfrm>
          <a:prstGeom prst="rect">
            <a:avLst/>
          </a:prstGeom>
        </p:spPr>
      </p:pic>
      <p:sp>
        <p:nvSpPr>
          <p:cNvPr id="157" name="正方形/長方形 15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159" name="角丸四角形 15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人間脳を模倣する</a:t>
            </a:r>
          </a:p>
        </p:txBody>
      </p:sp>
      <p:sp>
        <p:nvSpPr>
          <p:cNvPr id="163" name="角丸四角形 162"/>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4" name="角丸四角形 16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Meiryo UI" panose="020B0604030504040204" pitchFamily="50" charset="-128"/>
                <a:ea typeface="Meiryo UI" panose="020B0604030504040204" pitchFamily="50" charset="-128"/>
              </a:rPr>
              <a:t>脳科学</a:t>
            </a:r>
          </a:p>
        </p:txBody>
      </p:sp>
      <p:pic>
        <p:nvPicPr>
          <p:cNvPr id="8"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正方形/長方形 2"/>
          <p:cNvSpPr/>
          <p:nvPr/>
        </p:nvSpPr>
        <p:spPr>
          <a:xfrm>
            <a:off x="269631" y="1286250"/>
            <a:ext cx="4931420" cy="4524315"/>
          </a:xfrm>
          <a:prstGeom prst="rect">
            <a:avLst/>
          </a:prstGeom>
        </p:spPr>
        <p:txBody>
          <a:bodyPr wrap="square">
            <a:spAutoFit/>
          </a:bodyPr>
          <a:lstStyle/>
          <a:p>
            <a:pPr algn="ctr"/>
            <a:r>
              <a:rPr lang="ja-JP" altLang="en-US" sz="1600" b="1" dirty="0">
                <a:latin typeface="Meiryo UI" panose="020B0604030504040204" pitchFamily="50" charset="-128"/>
                <a:ea typeface="Meiryo UI" panose="020B0604030504040204" pitchFamily="50" charset="-128"/>
              </a:rPr>
              <a:t>脳の基本情報</a:t>
            </a:r>
          </a:p>
          <a:p>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平均重量　</a:t>
            </a:r>
            <a:r>
              <a:rPr lang="en-US" altLang="ja-JP" sz="1600" b="1" dirty="0">
                <a:latin typeface="Meiryo UI" panose="020B0604030504040204" pitchFamily="50" charset="-128"/>
                <a:ea typeface="Meiryo UI" panose="020B0604030504040204" pitchFamily="50" charset="-128"/>
              </a:rPr>
              <a:t>1.36kg</a:t>
            </a:r>
          </a:p>
          <a:p>
            <a:r>
              <a:rPr lang="ja-JP" altLang="en-US" sz="1600"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脳の</a:t>
            </a:r>
            <a:r>
              <a:rPr lang="en-US" altLang="ja-JP" sz="1600" b="1" dirty="0">
                <a:latin typeface="Meiryo UI" panose="020B0604030504040204" pitchFamily="50" charset="-128"/>
                <a:ea typeface="Meiryo UI" panose="020B0604030504040204" pitchFamily="50" charset="-128"/>
              </a:rPr>
              <a:t>85</a:t>
            </a:r>
            <a:r>
              <a:rPr lang="ja-JP" altLang="en-US" sz="1600" b="1" dirty="0">
                <a:latin typeface="Meiryo UI" panose="020B0604030504040204" pitchFamily="50" charset="-128"/>
                <a:ea typeface="Meiryo UI" panose="020B0604030504040204" pitchFamily="50" charset="-128"/>
              </a:rPr>
              <a:t>％は大脳。</a:t>
            </a:r>
            <a:r>
              <a:rPr lang="ja-JP" altLang="en-US" sz="1600" dirty="0">
                <a:latin typeface="Meiryo UI" panose="020B0604030504040204" pitchFamily="50" charset="-128"/>
                <a:ea typeface="Meiryo UI" panose="020B0604030504040204" pitchFamily="50" charset="-128"/>
              </a:rPr>
              <a:t>脳の前部は左右二つの半球から成り、繊維の厚い帯でつながっている。この部分は知的機能、感情、人格に関わる。</a:t>
            </a:r>
          </a:p>
          <a:p>
            <a:r>
              <a:rPr lang="ja-JP" altLang="en-US" sz="1600"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脳の</a:t>
            </a:r>
            <a:r>
              <a:rPr lang="en-US" altLang="ja-JP" sz="1600" b="1" dirty="0">
                <a:latin typeface="Meiryo UI" panose="020B0604030504040204" pitchFamily="50" charset="-128"/>
                <a:ea typeface="Meiryo UI" panose="020B0604030504040204" pitchFamily="50" charset="-128"/>
              </a:rPr>
              <a:t>75</a:t>
            </a:r>
            <a:r>
              <a:rPr lang="ja-JP" altLang="en-US" sz="1600" b="1" dirty="0">
                <a:latin typeface="Meiryo UI" panose="020B0604030504040204" pitchFamily="50" charset="-128"/>
                <a:ea typeface="Meiryo UI" panose="020B0604030504040204" pitchFamily="50" charset="-128"/>
              </a:rPr>
              <a:t>％は水分。</a:t>
            </a:r>
          </a:p>
          <a:p>
            <a:r>
              <a:rPr lang="ja-JP" altLang="en-US" sz="1600"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脳の</a:t>
            </a:r>
            <a:r>
              <a:rPr lang="en-US" altLang="ja-JP" sz="1600" b="1" dirty="0">
                <a:latin typeface="Meiryo UI" panose="020B0604030504040204" pitchFamily="50" charset="-128"/>
                <a:ea typeface="Meiryo UI" panose="020B0604030504040204" pitchFamily="50" charset="-128"/>
              </a:rPr>
              <a:t>40</a:t>
            </a:r>
            <a:r>
              <a:rPr lang="ja-JP" altLang="en-US" sz="1600" b="1" dirty="0">
                <a:latin typeface="Meiryo UI" panose="020B0604030504040204" pitchFamily="50" charset="-128"/>
                <a:ea typeface="Meiryo UI" panose="020B0604030504040204" pitchFamily="50" charset="-128"/>
              </a:rPr>
              <a:t>％は樹状突起および軸索突起</a:t>
            </a:r>
            <a:r>
              <a:rPr lang="ja-JP" altLang="en-US" sz="1600" dirty="0">
                <a:latin typeface="Meiryo UI" panose="020B0604030504040204" pitchFamily="50" charset="-128"/>
                <a:ea typeface="Meiryo UI" panose="020B0604030504040204" pitchFamily="50" charset="-128"/>
              </a:rPr>
              <a:t>（神経細胞から糸のように伸びていて、細胞体から細胞体へと神経インパルスを伝導する）であり、</a:t>
            </a:r>
            <a:r>
              <a:rPr lang="en-US" altLang="ja-JP" sz="1600" b="1" dirty="0">
                <a:latin typeface="Meiryo UI" panose="020B0604030504040204" pitchFamily="50" charset="-128"/>
                <a:ea typeface="Meiryo UI" panose="020B0604030504040204" pitchFamily="50" charset="-128"/>
              </a:rPr>
              <a:t>60</a:t>
            </a:r>
            <a:r>
              <a:rPr lang="ja-JP" altLang="en-US" sz="1600" b="1" dirty="0">
                <a:latin typeface="Meiryo UI" panose="020B0604030504040204" pitchFamily="50" charset="-128"/>
                <a:ea typeface="Meiryo UI" panose="020B0604030504040204" pitchFamily="50" charset="-128"/>
              </a:rPr>
              <a:t>％がニューロン（脳神経細胞）</a:t>
            </a:r>
            <a:r>
              <a:rPr lang="ja-JP" altLang="en-US" sz="1600" dirty="0">
                <a:latin typeface="Meiryo UI" panose="020B0604030504040204" pitchFamily="50" charset="-128"/>
                <a:ea typeface="Meiryo UI" panose="020B0604030504040204" pitchFamily="50" charset="-128"/>
              </a:rPr>
              <a:t>である。</a:t>
            </a:r>
          </a:p>
          <a:p>
            <a:r>
              <a:rPr lang="ja-JP" altLang="en-US" sz="1600"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ニューロンの数は約</a:t>
            </a:r>
            <a:r>
              <a:rPr lang="en-US" altLang="ja-JP" sz="1600" b="1" dirty="0">
                <a:latin typeface="Meiryo UI" panose="020B0604030504040204" pitchFamily="50" charset="-128"/>
                <a:ea typeface="Meiryo UI" panose="020B0604030504040204" pitchFamily="50" charset="-128"/>
              </a:rPr>
              <a:t>1000</a:t>
            </a:r>
            <a:r>
              <a:rPr lang="ja-JP" altLang="en-US" sz="1600" b="1" dirty="0">
                <a:latin typeface="Meiryo UI" panose="020B0604030504040204" pitchFamily="50" charset="-128"/>
                <a:ea typeface="Meiryo UI" panose="020B0604030504040204" pitchFamily="50" charset="-128"/>
              </a:rPr>
              <a:t>億個。</a:t>
            </a:r>
          </a:p>
          <a:p>
            <a:r>
              <a:rPr lang="ja-JP" altLang="en-US" sz="1600"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ニューロン１個につき１千</a:t>
            </a:r>
            <a:r>
              <a:rPr lang="en-US" altLang="ja-JP" sz="1600" b="1"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１万個のシナプス（ニューロン間の接合部）</a:t>
            </a:r>
            <a:r>
              <a:rPr lang="ja-JP" altLang="en-US" sz="1600" dirty="0">
                <a:latin typeface="Meiryo UI" panose="020B0604030504040204" pitchFamily="50" charset="-128"/>
                <a:ea typeface="Meiryo UI" panose="020B0604030504040204" pitchFamily="50" charset="-128"/>
              </a:rPr>
              <a:t>がある。</a:t>
            </a:r>
          </a:p>
          <a:p>
            <a:r>
              <a:rPr lang="ja-JP" altLang="en-US" sz="1600" dirty="0">
                <a:latin typeface="Meiryo UI" panose="020B0604030504040204" pitchFamily="50" charset="-128"/>
                <a:ea typeface="Meiryo UI" panose="020B0604030504040204" pitchFamily="50" charset="-128"/>
              </a:rPr>
              <a:t>■脳の発達は</a:t>
            </a:r>
            <a:r>
              <a:rPr lang="en-US" altLang="ja-JP" sz="1600" dirty="0">
                <a:latin typeface="Meiryo UI" panose="020B0604030504040204" pitchFamily="50" charset="-128"/>
                <a:ea typeface="Meiryo UI" panose="020B0604030504040204" pitchFamily="50" charset="-128"/>
              </a:rPr>
              <a:t>18</a:t>
            </a:r>
            <a:r>
              <a:rPr lang="ja-JP" altLang="en-US" sz="1600" dirty="0">
                <a:latin typeface="Meiryo UI" panose="020B0604030504040204" pitchFamily="50" charset="-128"/>
                <a:ea typeface="Meiryo UI" panose="020B0604030504040204" pitchFamily="50" charset="-128"/>
              </a:rPr>
              <a:t>歳で止まる。</a:t>
            </a:r>
          </a:p>
          <a:p>
            <a:r>
              <a:rPr lang="ja-JP" altLang="en-US" sz="1600"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脳が機能するには全身の血液と酸素の</a:t>
            </a:r>
            <a:r>
              <a:rPr lang="en-US" altLang="ja-JP" sz="1600" b="1" dirty="0">
                <a:latin typeface="Meiryo UI" panose="020B0604030504040204" pitchFamily="50" charset="-128"/>
                <a:ea typeface="Meiryo UI" panose="020B0604030504040204" pitchFamily="50" charset="-128"/>
              </a:rPr>
              <a:t>20</a:t>
            </a:r>
            <a:r>
              <a:rPr lang="ja-JP" altLang="en-US" sz="1600" b="1" dirty="0">
                <a:latin typeface="Meiryo UI" panose="020B0604030504040204" pitchFamily="50" charset="-128"/>
                <a:ea typeface="Meiryo UI" panose="020B0604030504040204" pitchFamily="50" charset="-128"/>
              </a:rPr>
              <a:t>％が必要</a:t>
            </a:r>
            <a:r>
              <a:rPr lang="ja-JP" altLang="en-US" sz="1600" dirty="0">
                <a:latin typeface="Meiryo UI" panose="020B0604030504040204" pitchFamily="50" charset="-128"/>
                <a:ea typeface="Meiryo UI" panose="020B0604030504040204" pitchFamily="50" charset="-128"/>
              </a:rPr>
              <a:t>。</a:t>
            </a:r>
          </a:p>
          <a:p>
            <a:r>
              <a:rPr lang="ja-JP" altLang="en-US" sz="1600" dirty="0">
                <a:latin typeface="Meiryo UI" panose="020B0604030504040204" pitchFamily="50" charset="-128"/>
                <a:ea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rPr>
              <a:t>脳にある血管の長さは約</a:t>
            </a:r>
            <a:r>
              <a:rPr lang="en-US" altLang="ja-JP" sz="1600" b="1" dirty="0">
                <a:latin typeface="Meiryo UI" panose="020B0604030504040204" pitchFamily="50" charset="-128"/>
                <a:ea typeface="Meiryo UI" panose="020B0604030504040204" pitchFamily="50" charset="-128"/>
              </a:rPr>
              <a:t>16</a:t>
            </a:r>
            <a:r>
              <a:rPr lang="ja-JP" altLang="en-US" sz="1600" b="1" dirty="0">
                <a:latin typeface="Meiryo UI" panose="020B0604030504040204" pitchFamily="50" charset="-128"/>
                <a:ea typeface="Meiryo UI" panose="020B0604030504040204" pitchFamily="50" charset="-128"/>
              </a:rPr>
              <a:t>万</a:t>
            </a:r>
            <a:r>
              <a:rPr lang="en-US" altLang="ja-JP" sz="1600" b="1" dirty="0">
                <a:latin typeface="Meiryo UI" panose="020B0604030504040204" pitchFamily="50" charset="-128"/>
                <a:ea typeface="Meiryo UI" panose="020B0604030504040204" pitchFamily="50" charset="-128"/>
              </a:rPr>
              <a:t>1000km</a:t>
            </a:r>
            <a:r>
              <a:rPr lang="ja-JP" altLang="en-US" sz="1600" dirty="0" err="1">
                <a:latin typeface="Meiryo UI" panose="020B0604030504040204" pitchFamily="50" charset="-128"/>
                <a:ea typeface="Meiryo UI" panose="020B0604030504040204" pitchFamily="50" charset="-128"/>
              </a:rPr>
              <a:t>。</a:t>
            </a:r>
            <a:endParaRPr lang="ja-JP" altLang="en-US"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2"/>
          </p:nvPr>
        </p:nvSpPr>
        <p:spPr/>
        <p:txBody>
          <a:bodyPr/>
          <a:lstStyle/>
          <a:p>
            <a:fld id="{E0111AC5-7BD5-411B-8205-861CC0B8AE82}" type="slidenum">
              <a:rPr kumimoji="1" lang="ja-JP" altLang="en-US" smtClean="0"/>
              <a:t>120</a:t>
            </a:fld>
            <a:endParaRPr kumimoji="1" lang="ja-JP" altLang="en-US"/>
          </a:p>
        </p:txBody>
      </p:sp>
      <p:sp>
        <p:nvSpPr>
          <p:cNvPr id="5" name="正方形/長方形 4"/>
          <p:cNvSpPr/>
          <p:nvPr/>
        </p:nvSpPr>
        <p:spPr>
          <a:xfrm>
            <a:off x="0" y="6627168"/>
            <a:ext cx="2986715"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http://www.nursingassistantcentral.com/</a:t>
            </a:r>
          </a:p>
        </p:txBody>
      </p:sp>
    </p:spTree>
    <p:extLst>
      <p:ext uri="{BB962C8B-B14F-4D97-AF65-F5344CB8AC3E}">
        <p14:creationId xmlns:p14="http://schemas.microsoft.com/office/powerpoint/2010/main" val="29142053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正方形/長方形 15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159" name="角丸四角形 15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ニューロチップ</a:t>
            </a:r>
            <a:r>
              <a:rPr lang="en-US" altLang="ja-JP" sz="1600" b="1" dirty="0">
                <a:solidFill>
                  <a:schemeClr val="tx1"/>
                </a:solidFill>
                <a:latin typeface="Meiryo UI" panose="020B0604030504040204" pitchFamily="50" charset="-128"/>
                <a:ea typeface="Meiryo UI" panose="020B0604030504040204" pitchFamily="50" charset="-128"/>
              </a:rPr>
              <a:t>~</a:t>
            </a:r>
            <a:r>
              <a:rPr lang="ja-JP" altLang="en-US" sz="1600" b="1" dirty="0">
                <a:solidFill>
                  <a:schemeClr val="tx1"/>
                </a:solidFill>
                <a:latin typeface="Meiryo UI" panose="020B0604030504040204" pitchFamily="50" charset="-128"/>
                <a:ea typeface="Meiryo UI" panose="020B0604030504040204" pitchFamily="50" charset="-128"/>
              </a:rPr>
              <a:t>米空軍が敵味方識別実験中</a:t>
            </a:r>
          </a:p>
        </p:txBody>
      </p:sp>
      <p:sp>
        <p:nvSpPr>
          <p:cNvPr id="163" name="角丸四角形 162"/>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4" name="角丸四角形 16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Meiryo UI" panose="020B0604030504040204" pitchFamily="50" charset="-128"/>
                <a:ea typeface="Meiryo UI" panose="020B0604030504040204" pitchFamily="50" charset="-128"/>
              </a:rPr>
              <a:t>脳科学</a:t>
            </a:r>
          </a:p>
        </p:txBody>
      </p:sp>
      <p:pic>
        <p:nvPicPr>
          <p:cNvPr id="8"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IBM ch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1821" y="2991833"/>
            <a:ext cx="2692971" cy="2692971"/>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1"/>
          <p:cNvSpPr>
            <a:spLocks noChangeArrowheads="1"/>
          </p:cNvSpPr>
          <p:nvPr/>
        </p:nvSpPr>
        <p:spPr bwMode="auto">
          <a:xfrm>
            <a:off x="4160838" y="1083507"/>
            <a:ext cx="782177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600" dirty="0">
                <a:latin typeface="Meiryo UI" panose="020B0604030504040204" pitchFamily="50" charset="-128"/>
                <a:ea typeface="Meiryo UI" panose="020B0604030504040204" pitchFamily="50" charset="-128"/>
              </a:rPr>
              <a:t>DARPA</a:t>
            </a:r>
            <a:r>
              <a:rPr lang="ja-JP" altLang="en-US" sz="1600" dirty="0">
                <a:latin typeface="Meiryo UI" panose="020B0604030504040204" pitchFamily="50" charset="-128"/>
                <a:ea typeface="Meiryo UI" panose="020B0604030504040204" pitchFamily="50" charset="-128"/>
              </a:rPr>
              <a:t>は、スパイキング・ニューラルネットワークを実装した「ニューロモフィック・チップ」を開発中。 このチップは、脳の仕組みを集積回路で実現するもの。スパイキング・ネットワークは、従来のニューラルネットワークにニューロンが発するパルス（時間の変動に従って上下に変動するパルス）追加したもの。</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ja-JP" altLang="en-US" sz="1600" dirty="0">
                <a:latin typeface="Meiryo UI" panose="020B0604030504040204" pitchFamily="50" charset="-128"/>
                <a:ea typeface="Meiryo UI" panose="020B0604030504040204" pitchFamily="50" charset="-128"/>
              </a:rPr>
              <a:t>現在</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チップ上に</a:t>
            </a:r>
            <a:r>
              <a:rPr lang="en-US" altLang="ja-JP" sz="1600" dirty="0">
                <a:latin typeface="Meiryo UI" panose="020B0604030504040204" pitchFamily="50" charset="-128"/>
                <a:ea typeface="Meiryo UI" panose="020B0604030504040204" pitchFamily="50" charset="-128"/>
              </a:rPr>
              <a:t>100</a:t>
            </a:r>
            <a:r>
              <a:rPr lang="ja-JP" altLang="en-US" sz="1600" dirty="0">
                <a:latin typeface="Meiryo UI" panose="020B0604030504040204" pitchFamily="50" charset="-128"/>
                <a:ea typeface="Meiryo UI" panose="020B0604030504040204" pitchFamily="50" charset="-128"/>
              </a:rPr>
              <a:t>万個のニューロンを実装しており、</a:t>
            </a:r>
            <a:r>
              <a:rPr lang="en-US" altLang="ja-JP" sz="1600" dirty="0">
                <a:latin typeface="Meiryo UI" panose="020B0604030504040204" pitchFamily="50" charset="-128"/>
                <a:ea typeface="Meiryo UI" panose="020B0604030504040204" pitchFamily="50" charset="-128"/>
              </a:rPr>
              <a:t>2017</a:t>
            </a:r>
            <a:r>
              <a:rPr lang="ja-JP" altLang="en-US" sz="1600" dirty="0">
                <a:latin typeface="Meiryo UI" panose="020B0604030504040204" pitchFamily="50" charset="-128"/>
                <a:ea typeface="Meiryo UI" panose="020B0604030504040204" pitchFamily="50" charset="-128"/>
              </a:rPr>
              <a:t>年までには</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億個に到達する見込みで、これを使用したロボットは猫と同等のふるまいができる可能性がある。</a:t>
            </a:r>
          </a:p>
        </p:txBody>
      </p:sp>
      <p:pic>
        <p:nvPicPr>
          <p:cNvPr id="10" name="Picture 4" descr="SyNAPSE logo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813" y="733012"/>
            <a:ext cx="3303829" cy="2133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0947" y="2998754"/>
            <a:ext cx="2908300" cy="342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80520" y="2998754"/>
            <a:ext cx="51943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正方形/長方形 8"/>
          <p:cNvSpPr>
            <a:spLocks noChangeArrowheads="1"/>
          </p:cNvSpPr>
          <p:nvPr/>
        </p:nvSpPr>
        <p:spPr bwMode="auto">
          <a:xfrm>
            <a:off x="3879427" y="5762625"/>
            <a:ext cx="49624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 typeface="Wingdings" panose="05000000000000000000" pitchFamily="2" charset="2"/>
              <a:buChar char="u"/>
            </a:pPr>
            <a:r>
              <a:rPr lang="ja-JP" altLang="en-US" sz="1600" dirty="0">
                <a:latin typeface="Meiryo UI" panose="020B0604030504040204" pitchFamily="50" charset="-128"/>
                <a:ea typeface="Meiryo UI" panose="020B0604030504040204" pitchFamily="50" charset="-128"/>
              </a:rPr>
              <a:t>システム動作クロックは</a:t>
            </a:r>
            <a:r>
              <a:rPr lang="en-US" altLang="ja-JP" sz="1600" b="1" dirty="0">
                <a:solidFill>
                  <a:srgbClr val="FF0000"/>
                </a:solidFill>
                <a:latin typeface="Meiryo UI" panose="020B0604030504040204" pitchFamily="50" charset="-128"/>
                <a:ea typeface="Meiryo UI" panose="020B0604030504040204" pitchFamily="50" charset="-128"/>
              </a:rPr>
              <a:t>1kHz</a:t>
            </a:r>
          </a:p>
          <a:p>
            <a:pPr>
              <a:spcBef>
                <a:spcPct val="0"/>
              </a:spcBef>
              <a:buFont typeface="Wingdings" panose="05000000000000000000" pitchFamily="2" charset="2"/>
              <a:buChar char="u"/>
            </a:pPr>
            <a:r>
              <a:rPr lang="ja-JP" altLang="en-US" sz="1600" dirty="0">
                <a:latin typeface="Meiryo UI" panose="020B0604030504040204" pitchFamily="50" charset="-128"/>
                <a:ea typeface="Meiryo UI" panose="020B0604030504040204" pitchFamily="50" charset="-128"/>
              </a:rPr>
              <a:t>消費電力密度は</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平方センチあたり</a:t>
            </a:r>
            <a:r>
              <a:rPr lang="en-US" altLang="ja-JP" sz="1600" b="1" dirty="0">
                <a:solidFill>
                  <a:srgbClr val="FF0000"/>
                </a:solidFill>
                <a:latin typeface="Meiryo UI" panose="020B0604030504040204" pitchFamily="50" charset="-128"/>
                <a:ea typeface="Meiryo UI" panose="020B0604030504040204" pitchFamily="50" charset="-128"/>
              </a:rPr>
              <a:t>20mW</a:t>
            </a:r>
            <a:r>
              <a:rPr lang="ja-JP" altLang="en-US" sz="1600" dirty="0" err="1">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pPr>
              <a:spcBef>
                <a:spcPct val="0"/>
              </a:spcBef>
              <a:buFont typeface="Wingdings" panose="05000000000000000000" pitchFamily="2" charset="2"/>
              <a:buChar char="u"/>
            </a:pPr>
            <a:r>
              <a:rPr lang="ja-JP" altLang="en-US" sz="1600" b="1" dirty="0">
                <a:solidFill>
                  <a:srgbClr val="FF0000"/>
                </a:solidFill>
                <a:latin typeface="Meiryo UI" panose="020B0604030504040204" pitchFamily="50" charset="-128"/>
                <a:ea typeface="Meiryo UI" panose="020B0604030504040204" pitchFamily="50" charset="-128"/>
              </a:rPr>
              <a:t>従来の</a:t>
            </a:r>
            <a:r>
              <a:rPr lang="en-US" altLang="ja-JP" sz="1600" b="1" dirty="0">
                <a:solidFill>
                  <a:srgbClr val="FF0000"/>
                </a:solidFill>
                <a:latin typeface="Meiryo UI" panose="020B0604030504040204" pitchFamily="50" charset="-128"/>
                <a:ea typeface="Meiryo UI" panose="020B0604030504040204" pitchFamily="50" charset="-128"/>
              </a:rPr>
              <a:t>CPU</a:t>
            </a:r>
            <a:r>
              <a:rPr lang="ja-JP" altLang="en-US" sz="1600" b="1" dirty="0">
                <a:solidFill>
                  <a:srgbClr val="FF0000"/>
                </a:solidFill>
                <a:latin typeface="Meiryo UI" panose="020B0604030504040204" pitchFamily="50" charset="-128"/>
                <a:ea typeface="Meiryo UI" panose="020B0604030504040204" pitchFamily="50" charset="-128"/>
              </a:rPr>
              <a:t>の</a:t>
            </a:r>
            <a:r>
              <a:rPr lang="en-US" altLang="ja-JP" sz="1600" b="1" dirty="0">
                <a:solidFill>
                  <a:srgbClr val="FF0000"/>
                </a:solidFill>
                <a:latin typeface="Meiryo UI" panose="020B0604030504040204" pitchFamily="50" charset="-128"/>
                <a:ea typeface="Meiryo UI" panose="020B0604030504040204" pitchFamily="50" charset="-128"/>
              </a:rPr>
              <a:t>1</a:t>
            </a:r>
            <a:r>
              <a:rPr lang="ja-JP" altLang="en-US" sz="1600" b="1" dirty="0">
                <a:solidFill>
                  <a:srgbClr val="FF0000"/>
                </a:solidFill>
                <a:latin typeface="Meiryo UI" panose="020B0604030504040204" pitchFamily="50" charset="-128"/>
                <a:ea typeface="Meiryo UI" panose="020B0604030504040204" pitchFamily="50" charset="-128"/>
              </a:rPr>
              <a:t>／</a:t>
            </a:r>
            <a:r>
              <a:rPr lang="en-US" altLang="ja-JP" sz="1600" b="1" dirty="0">
                <a:solidFill>
                  <a:srgbClr val="FF0000"/>
                </a:solidFill>
                <a:latin typeface="Meiryo UI" panose="020B0604030504040204" pitchFamily="50" charset="-128"/>
                <a:ea typeface="Meiryo UI" panose="020B0604030504040204" pitchFamily="50" charset="-128"/>
              </a:rPr>
              <a:t>200</a:t>
            </a:r>
            <a:r>
              <a:rPr lang="ja-JP" altLang="en-US" sz="1600" b="1" dirty="0">
                <a:solidFill>
                  <a:srgbClr val="FF0000"/>
                </a:solidFill>
                <a:latin typeface="Meiryo UI" panose="020B0604030504040204" pitchFamily="50" charset="-128"/>
                <a:ea typeface="Meiryo UI" panose="020B0604030504040204" pitchFamily="50" charset="-128"/>
              </a:rPr>
              <a:t>と飛躍的な省電力</a:t>
            </a:r>
            <a:r>
              <a:rPr lang="ja-JP" altLang="en-US" sz="1600" dirty="0">
                <a:latin typeface="Meiryo UI" panose="020B0604030504040204" pitchFamily="50" charset="-128"/>
                <a:ea typeface="Meiryo UI" panose="020B0604030504040204" pitchFamily="50" charset="-128"/>
              </a:rPr>
              <a:t>を実現</a:t>
            </a:r>
          </a:p>
        </p:txBody>
      </p:sp>
      <p:sp>
        <p:nvSpPr>
          <p:cNvPr id="2" name="スライド番号プレースホルダー 1"/>
          <p:cNvSpPr>
            <a:spLocks noGrp="1"/>
          </p:cNvSpPr>
          <p:nvPr>
            <p:ph type="sldNum" sz="quarter" idx="12"/>
          </p:nvPr>
        </p:nvSpPr>
        <p:spPr>
          <a:xfrm>
            <a:off x="11615791" y="6492875"/>
            <a:ext cx="576209" cy="365125"/>
          </a:xfrm>
        </p:spPr>
        <p:txBody>
          <a:bodyPr/>
          <a:lstStyle/>
          <a:p>
            <a:fld id="{E0111AC5-7BD5-411B-8205-861CC0B8AE82}" type="slidenum">
              <a:rPr kumimoji="1" lang="ja-JP" altLang="en-US" smtClean="0"/>
              <a:t>121</a:t>
            </a:fld>
            <a:endParaRPr kumimoji="1" lang="ja-JP" altLang="en-US" dirty="0"/>
          </a:p>
        </p:txBody>
      </p:sp>
      <p:sp>
        <p:nvSpPr>
          <p:cNvPr id="3" name="正方形/長方形 2"/>
          <p:cNvSpPr/>
          <p:nvPr/>
        </p:nvSpPr>
        <p:spPr>
          <a:xfrm>
            <a:off x="8277460" y="5627211"/>
            <a:ext cx="865943"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IBM</a:t>
            </a:r>
          </a:p>
        </p:txBody>
      </p:sp>
      <p:sp>
        <p:nvSpPr>
          <p:cNvPr id="16" name="正方形/長方形 15"/>
          <p:cNvSpPr/>
          <p:nvPr/>
        </p:nvSpPr>
        <p:spPr>
          <a:xfrm>
            <a:off x="11081971" y="5647209"/>
            <a:ext cx="865943"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IBM</a:t>
            </a:r>
          </a:p>
        </p:txBody>
      </p:sp>
      <p:sp>
        <p:nvSpPr>
          <p:cNvPr id="17" name="正方形/長方形 16"/>
          <p:cNvSpPr/>
          <p:nvPr/>
        </p:nvSpPr>
        <p:spPr>
          <a:xfrm>
            <a:off x="366359" y="6377459"/>
            <a:ext cx="1071127"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Science</a:t>
            </a:r>
          </a:p>
        </p:txBody>
      </p:sp>
      <p:sp>
        <p:nvSpPr>
          <p:cNvPr id="18" name="正方形/長方形 2"/>
          <p:cNvSpPr>
            <a:spLocks noChangeArrowheads="1"/>
          </p:cNvSpPr>
          <p:nvPr/>
        </p:nvSpPr>
        <p:spPr bwMode="auto">
          <a:xfrm>
            <a:off x="2999647" y="2696451"/>
            <a:ext cx="119929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DARPA</a:t>
            </a:r>
            <a:endParaRPr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66264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正方形/長方形 15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159" name="角丸四角形 15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ja-JP" sz="1600" b="1" dirty="0">
                <a:solidFill>
                  <a:schemeClr val="tx1"/>
                </a:solidFill>
                <a:latin typeface="Meiryo UI" panose="020B0604030504040204" pitchFamily="50" charset="-128"/>
                <a:ea typeface="Meiryo UI" panose="020B0604030504040204" pitchFamily="50" charset="-128"/>
              </a:rPr>
              <a:t>DARPA</a:t>
            </a:r>
            <a:r>
              <a:rPr lang="ja-JP" altLang="en-US" sz="1600" b="1" dirty="0">
                <a:solidFill>
                  <a:schemeClr val="tx1"/>
                </a:solidFill>
                <a:latin typeface="Meiryo UI" panose="020B0604030504040204" pitchFamily="50" charset="-128"/>
                <a:ea typeface="Meiryo UI" panose="020B0604030504040204" pitchFamily="50" charset="-128"/>
              </a:rPr>
              <a:t>の神経信号によるコミュニケーション</a:t>
            </a:r>
          </a:p>
        </p:txBody>
      </p:sp>
      <p:sp>
        <p:nvSpPr>
          <p:cNvPr id="163" name="角丸四角形 162"/>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4" name="角丸四角形 16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Meiryo UI" panose="020B0604030504040204" pitchFamily="50" charset="-128"/>
                <a:ea typeface="Meiryo UI" panose="020B0604030504040204" pitchFamily="50" charset="-128"/>
              </a:rPr>
              <a:t>脳科学</a:t>
            </a:r>
          </a:p>
        </p:txBody>
      </p:sp>
      <p:pic>
        <p:nvPicPr>
          <p:cNvPr id="8"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正方形/長方形 1"/>
          <p:cNvSpPr>
            <a:spLocks noChangeArrowheads="1"/>
          </p:cNvSpPr>
          <p:nvPr/>
        </p:nvSpPr>
        <p:spPr bwMode="auto">
          <a:xfrm>
            <a:off x="1053371" y="937244"/>
            <a:ext cx="1080464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600" dirty="0">
                <a:latin typeface="Meiryo UI" panose="020B0604030504040204" pitchFamily="50" charset="-128"/>
                <a:ea typeface="Meiryo UI" panose="020B0604030504040204" pitchFamily="50" charset="-128"/>
              </a:rPr>
              <a:t>■プログラムの目標は、「発声による会話を使わずに、神経信号を分析することによって、戦場での人から人へのコミュニケーションを可能にすること」。</a:t>
            </a:r>
          </a:p>
          <a:p>
            <a:pPr>
              <a:spcBef>
                <a:spcPct val="0"/>
              </a:spcBef>
              <a:buFontTx/>
              <a:buNone/>
            </a:pPr>
            <a:r>
              <a:rPr lang="ja-JP" altLang="en-US" sz="1600" dirty="0">
                <a:latin typeface="Meiryo UI" panose="020B0604030504040204" pitchFamily="50" charset="-128"/>
                <a:ea typeface="Meiryo UI" panose="020B0604030504040204" pitchFamily="50" charset="-128"/>
              </a:rPr>
              <a:t>■会話は、声になる前に、それぞれの単語に固有の神経信号として思考の中に存在する。</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en-US" altLang="ja-JP" sz="1600" dirty="0">
                <a:latin typeface="Meiryo UI" panose="020B0604030504040204" pitchFamily="50" charset="-128"/>
                <a:ea typeface="Meiryo UI" panose="020B0604030504040204" pitchFamily="50" charset="-128"/>
              </a:rPr>
              <a:t>DARPA</a:t>
            </a:r>
            <a:r>
              <a:rPr lang="ja-JP" altLang="en-US" sz="1600" dirty="0" err="1">
                <a:latin typeface="Meiryo UI" panose="020B0604030504040204" pitchFamily="50" charset="-128"/>
                <a:ea typeface="Meiryo UI" panose="020B0604030504040204" pitchFamily="50" charset="-128"/>
              </a:rPr>
              <a:t>が開</a:t>
            </a:r>
            <a:r>
              <a:rPr lang="ja-JP" altLang="en-US" sz="1600" dirty="0">
                <a:latin typeface="Meiryo UI" panose="020B0604030504040204" pitchFamily="50" charset="-128"/>
                <a:ea typeface="Meiryo UI" panose="020B0604030504040204" pitchFamily="50" charset="-128"/>
              </a:rPr>
              <a:t>発しようとしているのは、このような「会話前」の信号を検出し、分析した後、自分が意図する相手にその内容を伝達する技術。</a:t>
            </a:r>
          </a:p>
        </p:txBody>
      </p:sp>
      <p:sp>
        <p:nvSpPr>
          <p:cNvPr id="12" name="正方形/長方形 2"/>
          <p:cNvSpPr>
            <a:spLocks noChangeArrowheads="1"/>
          </p:cNvSpPr>
          <p:nvPr/>
        </p:nvSpPr>
        <p:spPr bwMode="auto">
          <a:xfrm>
            <a:off x="629509" y="6267532"/>
            <a:ext cx="572452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http://sitsshow.blogspot.jp/2013/08/disclosure-darpa-reveals-mass-mind.html</a:t>
            </a:r>
            <a:endParaRPr lang="ja-JP" altLang="en-US" sz="900" dirty="0">
              <a:latin typeface="Meiryo UI" panose="020B0604030504040204" pitchFamily="50" charset="-128"/>
              <a:ea typeface="Meiryo UI" panose="020B0604030504040204" pitchFamily="50" charset="-128"/>
            </a:endParaRPr>
          </a:p>
        </p:txBody>
      </p:sp>
      <p:pic>
        <p:nvPicPr>
          <p:cNvPr id="13" name="図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7940" y="2490870"/>
            <a:ext cx="6357229" cy="377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03600" y="2711202"/>
            <a:ext cx="4797784" cy="3335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スライド番号プレースホルダー 1"/>
          <p:cNvSpPr>
            <a:spLocks noGrp="1"/>
          </p:cNvSpPr>
          <p:nvPr>
            <p:ph type="sldNum" sz="quarter" idx="12"/>
          </p:nvPr>
        </p:nvSpPr>
        <p:spPr/>
        <p:txBody>
          <a:bodyPr/>
          <a:lstStyle/>
          <a:p>
            <a:fld id="{E0111AC5-7BD5-411B-8205-861CC0B8AE82}" type="slidenum">
              <a:rPr kumimoji="1" lang="ja-JP" altLang="en-US" smtClean="0"/>
              <a:t>122</a:t>
            </a:fld>
            <a:endParaRPr kumimoji="1" lang="ja-JP" altLang="en-US"/>
          </a:p>
        </p:txBody>
      </p:sp>
      <p:sp>
        <p:nvSpPr>
          <p:cNvPr id="15" name="正方形/長方形 2"/>
          <p:cNvSpPr>
            <a:spLocks noChangeArrowheads="1"/>
          </p:cNvSpPr>
          <p:nvPr/>
        </p:nvSpPr>
        <p:spPr bwMode="auto">
          <a:xfrm>
            <a:off x="10948277" y="5970942"/>
            <a:ext cx="119929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DARPA</a:t>
            </a:r>
            <a:endParaRPr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681363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正方形/長方形 15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159" name="角丸四角形 15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脳神経シグナルでロボットを使う</a:t>
            </a:r>
          </a:p>
        </p:txBody>
      </p:sp>
      <p:sp>
        <p:nvSpPr>
          <p:cNvPr id="163" name="角丸四角形 162"/>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4" name="角丸四角形 16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Meiryo UI" panose="020B0604030504040204" pitchFamily="50" charset="-128"/>
                <a:ea typeface="Meiryo UI" panose="020B0604030504040204" pitchFamily="50" charset="-128"/>
              </a:rPr>
              <a:t>脳科学</a:t>
            </a:r>
          </a:p>
        </p:txBody>
      </p:sp>
      <p:pic>
        <p:nvPicPr>
          <p:cNvPr id="8"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081454"/>
            <a:ext cx="9525000" cy="5562600"/>
          </a:xfrm>
          <a:prstGeom prst="rect">
            <a:avLst/>
          </a:prstGeom>
        </p:spPr>
      </p:pic>
      <p:sp>
        <p:nvSpPr>
          <p:cNvPr id="11" name="正方形/長方形 10"/>
          <p:cNvSpPr/>
          <p:nvPr/>
        </p:nvSpPr>
        <p:spPr>
          <a:xfrm>
            <a:off x="1413258" y="5584805"/>
            <a:ext cx="4482001" cy="1015663"/>
          </a:xfrm>
          <a:prstGeom prst="rect">
            <a:avLst/>
          </a:prstGeom>
        </p:spPr>
        <p:txBody>
          <a:bodyPr wrap="square">
            <a:spAutoFit/>
          </a:bodyPr>
          <a:lstStyle/>
          <a:p>
            <a:r>
              <a:rPr lang="ja-JP" altLang="en-US" sz="1400" dirty="0">
                <a:solidFill>
                  <a:schemeClr val="bg1"/>
                </a:solidFill>
                <a:latin typeface="Meiryo UI" panose="020B0604030504040204" pitchFamily="50" charset="-128"/>
                <a:ea typeface="Meiryo UI" panose="020B0604030504040204" pitchFamily="50" charset="-128"/>
              </a:rPr>
              <a:t>被験者に埋め込まれた装置が拾い上げた神経シグナルを解読し、それらのシグナルをデジタルコマンドに変換して、ロボットアームに被験者の意図したとおりの動きを実行させる。</a:t>
            </a:r>
            <a:endParaRPr lang="en-US" altLang="ja-JP" sz="1400" dirty="0">
              <a:solidFill>
                <a:schemeClr val="bg1"/>
              </a:solidFill>
              <a:latin typeface="Meiryo UI" panose="020B0604030504040204" pitchFamily="50" charset="-128"/>
              <a:ea typeface="Meiryo UI" panose="020B0604030504040204" pitchFamily="50" charset="-128"/>
            </a:endParaRPr>
          </a:p>
          <a:p>
            <a:endParaRPr lang="en-US" altLang="ja-JP" sz="900" dirty="0">
              <a:solidFill>
                <a:schemeClr val="bg1"/>
              </a:solidFill>
              <a:latin typeface="Meiryo UI" panose="020B0604030504040204" pitchFamily="50" charset="-128"/>
              <a:ea typeface="Meiryo UI" panose="020B0604030504040204" pitchFamily="50" charset="-128"/>
            </a:endParaRPr>
          </a:p>
          <a:p>
            <a:r>
              <a:rPr lang="ja-JP" altLang="en-US" sz="900" dirty="0">
                <a:solidFill>
                  <a:schemeClr val="bg1"/>
                </a:solidFill>
                <a:latin typeface="Meiryo UI" panose="020B0604030504040204" pitchFamily="50" charset="-128"/>
                <a:ea typeface="Meiryo UI" panose="020B0604030504040204" pitchFamily="50" charset="-128"/>
              </a:rPr>
              <a:t>（出典）ブラウン脳科学研究所</a:t>
            </a:r>
          </a:p>
        </p:txBody>
      </p:sp>
      <p:sp>
        <p:nvSpPr>
          <p:cNvPr id="2" name="スライド番号プレースホルダー 1"/>
          <p:cNvSpPr>
            <a:spLocks noGrp="1"/>
          </p:cNvSpPr>
          <p:nvPr>
            <p:ph type="sldNum" sz="quarter" idx="12"/>
          </p:nvPr>
        </p:nvSpPr>
        <p:spPr/>
        <p:txBody>
          <a:bodyPr/>
          <a:lstStyle/>
          <a:p>
            <a:fld id="{E0111AC5-7BD5-411B-8205-861CC0B8AE82}" type="slidenum">
              <a:rPr kumimoji="1" lang="ja-JP" altLang="en-US" smtClean="0"/>
              <a:t>123</a:t>
            </a:fld>
            <a:endParaRPr kumimoji="1" lang="ja-JP" altLang="en-US"/>
          </a:p>
        </p:txBody>
      </p:sp>
    </p:spTree>
    <p:extLst>
      <p:ext uri="{BB962C8B-B14F-4D97-AF65-F5344CB8AC3E}">
        <p14:creationId xmlns:p14="http://schemas.microsoft.com/office/powerpoint/2010/main" val="34798865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87818"/>
            <a:ext cx="6717324" cy="5770182"/>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5508" y="599333"/>
            <a:ext cx="4437942" cy="4468548"/>
          </a:xfrm>
          <a:prstGeom prst="rect">
            <a:avLst/>
          </a:prstGeom>
        </p:spPr>
      </p:pic>
      <p:sp>
        <p:nvSpPr>
          <p:cNvPr id="157" name="正方形/長方形 15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159" name="角丸四角形 15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脳オルガノイド（原形質類器官）</a:t>
            </a:r>
          </a:p>
        </p:txBody>
      </p:sp>
      <p:sp>
        <p:nvSpPr>
          <p:cNvPr id="163" name="角丸四角形 162"/>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4" name="角丸四角形 16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Meiryo UI" panose="020B0604030504040204" pitchFamily="50" charset="-128"/>
                <a:ea typeface="Meiryo UI" panose="020B0604030504040204" pitchFamily="50" charset="-128"/>
              </a:rPr>
              <a:t>脳科学</a:t>
            </a:r>
          </a:p>
        </p:txBody>
      </p:sp>
      <p:pic>
        <p:nvPicPr>
          <p:cNvPr id="8" name="図 3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正方形/長方形 2"/>
          <p:cNvSpPr/>
          <p:nvPr/>
        </p:nvSpPr>
        <p:spPr>
          <a:xfrm>
            <a:off x="6025662" y="5246796"/>
            <a:ext cx="6166337" cy="1384995"/>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脳を利用することで、ゲノム研究においては、現在用いられているコンピューターモデルではない実践型のアプローチを実行できる。</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このことについては、数学的相関法や統計的手法はそれ自体、因果関係を特定するには不十分。実験システム、つまり人間の脳が必要。</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脳の多種多様な細胞と遺伝子の</a:t>
            </a:r>
            <a:r>
              <a:rPr lang="en-US" altLang="ja-JP" sz="1400" dirty="0">
                <a:latin typeface="Meiryo UI" panose="020B0604030504040204" pitchFamily="50" charset="-128"/>
                <a:ea typeface="Meiryo UI" panose="020B0604030504040204" pitchFamily="50" charset="-128"/>
              </a:rPr>
              <a:t>99</a:t>
            </a:r>
            <a:r>
              <a:rPr lang="ja-JP" altLang="en-US" sz="1400" dirty="0">
                <a:latin typeface="Meiryo UI" panose="020B0604030504040204" pitchFamily="50" charset="-128"/>
                <a:ea typeface="Meiryo UI" panose="020B0604030504040204" pitchFamily="50" charset="-128"/>
              </a:rPr>
              <a:t>％を再現。</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この脳には脊髄、シグナル伝達回路、網膜まで備わっている。</a:t>
            </a:r>
          </a:p>
        </p:txBody>
      </p:sp>
      <p:sp>
        <p:nvSpPr>
          <p:cNvPr id="6" name="正方形/長方形 5"/>
          <p:cNvSpPr/>
          <p:nvPr/>
        </p:nvSpPr>
        <p:spPr>
          <a:xfrm>
            <a:off x="3189293" y="4700953"/>
            <a:ext cx="1755609"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シンシナティ小児病院医療センター</a:t>
            </a:r>
          </a:p>
        </p:txBody>
      </p:sp>
      <p:sp>
        <p:nvSpPr>
          <p:cNvPr id="12" name="正方形/長方形 11"/>
          <p:cNvSpPr/>
          <p:nvPr/>
        </p:nvSpPr>
        <p:spPr>
          <a:xfrm>
            <a:off x="4503088" y="3443207"/>
            <a:ext cx="1103187"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クイーンズランド大学</a:t>
            </a:r>
          </a:p>
        </p:txBody>
      </p:sp>
      <p:sp>
        <p:nvSpPr>
          <p:cNvPr id="13" name="正方形/長方形 12"/>
          <p:cNvSpPr/>
          <p:nvPr/>
        </p:nvSpPr>
        <p:spPr>
          <a:xfrm>
            <a:off x="3117948" y="1016743"/>
            <a:ext cx="1915909" cy="230832"/>
          </a:xfrm>
          <a:prstGeom prst="rect">
            <a:avLst/>
          </a:prstGeom>
        </p:spPr>
        <p:txBody>
          <a:bodyPr wrap="none">
            <a:spAutoFit/>
          </a:bodyPr>
          <a:lstStyle/>
          <a:p>
            <a:r>
              <a:rPr lang="zh-CN" altLang="en-US" sz="900" dirty="0">
                <a:latin typeface="Meiryo UI" panose="020B0604030504040204" pitchFamily="50" charset="-128"/>
                <a:ea typeface="Meiryo UI" panose="020B0604030504040204" pitchFamily="50" charset="-128"/>
              </a:rPr>
              <a:t>横浜市立大学大学院医学系研究科</a:t>
            </a:r>
            <a:endParaRPr lang="ja-JP" altLang="en-US" sz="900" dirty="0">
              <a:latin typeface="Meiryo UI" panose="020B0604030504040204" pitchFamily="50" charset="-128"/>
              <a:ea typeface="Meiryo UI" panose="020B0604030504040204" pitchFamily="50" charset="-128"/>
            </a:endParaRPr>
          </a:p>
        </p:txBody>
      </p:sp>
      <p:sp>
        <p:nvSpPr>
          <p:cNvPr id="14" name="正方形/長方形 13"/>
          <p:cNvSpPr/>
          <p:nvPr/>
        </p:nvSpPr>
        <p:spPr>
          <a:xfrm>
            <a:off x="6130560" y="2541219"/>
            <a:ext cx="2723823" cy="584775"/>
          </a:xfrm>
          <a:prstGeom prst="rect">
            <a:avLst/>
          </a:prstGeom>
        </p:spPr>
        <p:txBody>
          <a:bodyPr wrap="none">
            <a:spAutoFit/>
          </a:bodyPr>
          <a:lstStyle/>
          <a:p>
            <a:pPr algn="ctr"/>
            <a:r>
              <a:rPr lang="ja-JP" altLang="en-US" sz="1600" b="1" dirty="0">
                <a:latin typeface="Meiryo UI" panose="020B0604030504040204" pitchFamily="50" charset="-128"/>
                <a:ea typeface="Meiryo UI" panose="020B0604030504040204" pitchFamily="50" charset="-128"/>
              </a:rPr>
              <a:t>臓器に似た立体の生体構造を</a:t>
            </a:r>
            <a:endParaRPr lang="en-US" altLang="ja-JP" sz="1600" b="1" dirty="0">
              <a:latin typeface="Meiryo UI" panose="020B0604030504040204" pitchFamily="50" charset="-128"/>
              <a:ea typeface="Meiryo UI" panose="020B0604030504040204" pitchFamily="50" charset="-128"/>
            </a:endParaRPr>
          </a:p>
          <a:p>
            <a:pPr algn="ctr"/>
            <a:r>
              <a:rPr lang="ja-JP" altLang="en-US" sz="1600" b="1" dirty="0">
                <a:solidFill>
                  <a:srgbClr val="FF0000"/>
                </a:solidFill>
                <a:latin typeface="Meiryo UI" panose="020B0604030504040204" pitchFamily="50" charset="-128"/>
                <a:ea typeface="Meiryo UI" panose="020B0604030504040204" pitchFamily="50" charset="-128"/>
              </a:rPr>
              <a:t>オルガノイド</a:t>
            </a:r>
            <a:r>
              <a:rPr lang="ja-JP" altLang="en-US" sz="1600" b="1" dirty="0">
                <a:latin typeface="Meiryo UI" panose="020B0604030504040204" pitchFamily="50" charset="-128"/>
                <a:ea typeface="Meiryo UI" panose="020B0604030504040204" pitchFamily="50" charset="-128"/>
              </a:rPr>
              <a:t>と言う。</a:t>
            </a:r>
          </a:p>
        </p:txBody>
      </p:sp>
      <p:sp>
        <p:nvSpPr>
          <p:cNvPr id="15" name="正方形/長方形 14"/>
          <p:cNvSpPr/>
          <p:nvPr/>
        </p:nvSpPr>
        <p:spPr>
          <a:xfrm>
            <a:off x="1729571" y="1148811"/>
            <a:ext cx="1223412" cy="230832"/>
          </a:xfrm>
          <a:prstGeom prst="rect">
            <a:avLst/>
          </a:prstGeom>
        </p:spPr>
        <p:txBody>
          <a:bodyPr wrap="none">
            <a:spAutoFit/>
          </a:bodyPr>
          <a:lstStyle/>
          <a:p>
            <a:r>
              <a:rPr lang="zh-CN" altLang="en-US" sz="900" dirty="0">
                <a:latin typeface="Meiryo UI" panose="020B0604030504040204" pitchFamily="50" charset="-128"/>
                <a:ea typeface="Meiryo UI" panose="020B0604030504040204" pitchFamily="50" charset="-128"/>
              </a:rPr>
              <a:t>分子生物工学研究所</a:t>
            </a:r>
            <a:endParaRPr lang="ja-JP" altLang="en-US" sz="900" dirty="0">
              <a:latin typeface="Meiryo UI" panose="020B0604030504040204" pitchFamily="50" charset="-128"/>
              <a:ea typeface="Meiryo UI" panose="020B0604030504040204" pitchFamily="50" charset="-128"/>
            </a:endParaRPr>
          </a:p>
        </p:txBody>
      </p:sp>
      <p:sp>
        <p:nvSpPr>
          <p:cNvPr id="2" name="スライド番号プレースホルダー 1"/>
          <p:cNvSpPr>
            <a:spLocks noGrp="1"/>
          </p:cNvSpPr>
          <p:nvPr>
            <p:ph type="sldNum" sz="quarter" idx="12"/>
          </p:nvPr>
        </p:nvSpPr>
        <p:spPr/>
        <p:txBody>
          <a:bodyPr/>
          <a:lstStyle/>
          <a:p>
            <a:fld id="{E0111AC5-7BD5-411B-8205-861CC0B8AE82}" type="slidenum">
              <a:rPr kumimoji="1" lang="ja-JP" altLang="en-US" smtClean="0"/>
              <a:t>124</a:t>
            </a:fld>
            <a:endParaRPr kumimoji="1" lang="ja-JP" altLang="en-US"/>
          </a:p>
        </p:txBody>
      </p:sp>
      <p:sp>
        <p:nvSpPr>
          <p:cNvPr id="7" name="正方形/長方形 6"/>
          <p:cNvSpPr/>
          <p:nvPr/>
        </p:nvSpPr>
        <p:spPr>
          <a:xfrm>
            <a:off x="-1" y="6694542"/>
            <a:ext cx="9076427" cy="200055"/>
          </a:xfrm>
          <a:prstGeom prst="rect">
            <a:avLst/>
          </a:prstGeom>
        </p:spPr>
        <p:txBody>
          <a:bodyPr wrap="square">
            <a:spAutoFit/>
          </a:bodyPr>
          <a:lstStyle/>
          <a:p>
            <a:r>
              <a:rPr lang="en-US" altLang="ja-JP" sz="700" dirty="0"/>
              <a:t>http://www.natureasia.com/ja-jp/ndigest/v12/n10/%E3%82%AA%E3%83%AB%E3%82%AC%E3%83%8E%E3%82%A4%E3%83%89%E3%81%AE%E8%88%88%E9%9A%86/68008</a:t>
            </a:r>
            <a:endParaRPr lang="ja-JP" altLang="en-US" sz="700" dirty="0"/>
          </a:p>
        </p:txBody>
      </p:sp>
      <p:sp>
        <p:nvSpPr>
          <p:cNvPr id="9" name="正方形/長方形 8"/>
          <p:cNvSpPr/>
          <p:nvPr/>
        </p:nvSpPr>
        <p:spPr>
          <a:xfrm>
            <a:off x="9440377" y="4603219"/>
            <a:ext cx="2661007" cy="507831"/>
          </a:xfrm>
          <a:prstGeom prst="rect">
            <a:avLst/>
          </a:prstGeom>
        </p:spPr>
        <p:txBody>
          <a:bodyPr wrap="square">
            <a:spAutoFit/>
          </a:bodyPr>
          <a:lstStyle/>
          <a:p>
            <a:r>
              <a:rPr lang="en-US" altLang="ja-JP" sz="900" dirty="0">
                <a:latin typeface="Meiryo UI" panose="020B0604030504040204" pitchFamily="50" charset="-128"/>
                <a:ea typeface="Meiryo UI" panose="020B0604030504040204" pitchFamily="50" charset="-128"/>
              </a:rPr>
              <a:t>https://www.theguardian.com/science/2015/aug/18/first-almost-fully-formed-human-brain-grown-in-lab-researchers-claim</a:t>
            </a:r>
            <a:endParaRPr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778465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正方形/長方形 15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159" name="角丸四角形 15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昆虫とコンピュータのハイブリッド</a:t>
            </a:r>
          </a:p>
        </p:txBody>
      </p:sp>
      <p:sp>
        <p:nvSpPr>
          <p:cNvPr id="163" name="角丸四角形 162"/>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4" name="角丸四角形 16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Meiryo UI" panose="020B0604030504040204" pitchFamily="50" charset="-128"/>
                <a:ea typeface="Meiryo UI" panose="020B0604030504040204" pitchFamily="50" charset="-128"/>
              </a:rPr>
              <a:t>脳科学</a:t>
            </a:r>
          </a:p>
        </p:txBody>
      </p:sp>
      <p:pic>
        <p:nvPicPr>
          <p:cNvPr id="8"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スライド番号プレースホルダー 1"/>
          <p:cNvSpPr>
            <a:spLocks noGrp="1"/>
          </p:cNvSpPr>
          <p:nvPr>
            <p:ph type="sldNum" sz="quarter" idx="12"/>
          </p:nvPr>
        </p:nvSpPr>
        <p:spPr>
          <a:xfrm>
            <a:off x="11511804" y="6469391"/>
            <a:ext cx="688736" cy="365125"/>
          </a:xfrm>
        </p:spPr>
        <p:txBody>
          <a:bodyPr/>
          <a:lstStyle/>
          <a:p>
            <a:fld id="{E0111AC5-7BD5-411B-8205-861CC0B8AE82}" type="slidenum">
              <a:rPr kumimoji="1" lang="ja-JP" altLang="en-US" smtClean="0"/>
              <a:t>125</a:t>
            </a:fld>
            <a:endParaRPr kumimoji="1" lang="ja-JP" altLang="en-US" dirty="0"/>
          </a:p>
        </p:txBody>
      </p:sp>
      <p:pic>
        <p:nvPicPr>
          <p:cNvPr id="17" name="Picture 2" descr="https://techcrunchjp.files.wordpress.com/2016/03/f3-large.jpg?w=7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7747" y="4129087"/>
            <a:ext cx="7718425"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descr="bugbot illo1">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2176" y="629209"/>
            <a:ext cx="4083996" cy="303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正方形/長方形 2"/>
          <p:cNvSpPr>
            <a:spLocks noChangeArrowheads="1"/>
          </p:cNvSpPr>
          <p:nvPr/>
        </p:nvSpPr>
        <p:spPr bwMode="auto">
          <a:xfrm>
            <a:off x="4260405" y="1239153"/>
            <a:ext cx="351641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MS PGothic"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MS PGothic"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MS PGothic"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9pPr>
          </a:lstStyle>
          <a:p>
            <a:pPr>
              <a:spcBef>
                <a:spcPct val="0"/>
              </a:spcBef>
              <a:buFontTx/>
              <a:buNone/>
            </a:pPr>
            <a:r>
              <a:rPr lang="ja-JP" altLang="en-US" sz="1600" dirty="0">
                <a:latin typeface="Meiryo UI" panose="020B0604030504040204" pitchFamily="50" charset="-128"/>
                <a:ea typeface="Meiryo UI" panose="020B0604030504040204" pitchFamily="50" charset="-128"/>
              </a:rPr>
              <a:t>足の筋肉をプリセットされたリズムで刺激するプロセスは大きな成功を収めた。</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ja-JP" altLang="en-US" sz="1600" dirty="0">
                <a:latin typeface="Meiryo UI" panose="020B0604030504040204" pitchFamily="50" charset="-128"/>
                <a:ea typeface="Meiryo UI" panose="020B0604030504040204" pitchFamily="50" charset="-128"/>
              </a:rPr>
              <a:t>この実験結果は、昆虫の行動および解剖学分野の既知知識を発展させると共に、この技法が「昆虫・コンピュータのハイブリッドロボット」を創造する可能性を示している。</a:t>
            </a:r>
          </a:p>
        </p:txBody>
      </p:sp>
      <p:pic>
        <p:nvPicPr>
          <p:cNvPr id="7" name="図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266" y="1082992"/>
            <a:ext cx="3840480" cy="5455920"/>
          </a:xfrm>
          <a:prstGeom prst="rect">
            <a:avLst/>
          </a:prstGeom>
        </p:spPr>
      </p:pic>
      <p:sp>
        <p:nvSpPr>
          <p:cNvPr id="9" name="テキスト ボックス 8"/>
          <p:cNvSpPr txBox="1"/>
          <p:nvPr/>
        </p:nvSpPr>
        <p:spPr>
          <a:xfrm>
            <a:off x="407931" y="1239153"/>
            <a:ext cx="3430799" cy="369332"/>
          </a:xfrm>
          <a:prstGeom prst="rect">
            <a:avLst/>
          </a:prstGeom>
          <a:noFill/>
        </p:spPr>
        <p:txBody>
          <a:bodyPr wrap="square" rtlCol="0">
            <a:spAutoFit/>
          </a:bodyPr>
          <a:lstStyle/>
          <a:p>
            <a:r>
              <a:rPr kumimoji="1" lang="ja-JP" altLang="en-US" dirty="0">
                <a:solidFill>
                  <a:schemeClr val="bg1"/>
                </a:solidFill>
              </a:rPr>
              <a:t>脳オルガノイドと生物の融合？</a:t>
            </a:r>
          </a:p>
        </p:txBody>
      </p:sp>
      <p:sp>
        <p:nvSpPr>
          <p:cNvPr id="3" name="正方形/長方形 2"/>
          <p:cNvSpPr/>
          <p:nvPr/>
        </p:nvSpPr>
        <p:spPr>
          <a:xfrm>
            <a:off x="3993316" y="6364165"/>
            <a:ext cx="8212422" cy="2308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http://jp.techcrunch.com/2016/03/31/20160330scientists-create-living-insect-computer-hybrid-with-user-adjustable-speed-and-gait/</a:t>
            </a:r>
            <a:endParaRPr lang="ja-JP" altLang="en-US" sz="900" dirty="0">
              <a:latin typeface="Meiryo UI" panose="020B0604030504040204" pitchFamily="50" charset="-128"/>
              <a:ea typeface="Meiryo UI" panose="020B0604030504040204" pitchFamily="50" charset="-128"/>
            </a:endParaRPr>
          </a:p>
        </p:txBody>
      </p:sp>
      <p:sp>
        <p:nvSpPr>
          <p:cNvPr id="14" name="正方形/長方形 13"/>
          <p:cNvSpPr/>
          <p:nvPr/>
        </p:nvSpPr>
        <p:spPr>
          <a:xfrm>
            <a:off x="3951746" y="3679715"/>
            <a:ext cx="8212422" cy="2308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http://jp.techcrunch.com/2016/03/31/20160330scientists-create-living-insect-computer-hybrid-with-user-adjustable-speed-and-gait/</a:t>
            </a:r>
            <a:endParaRPr lang="ja-JP" altLang="en-US" sz="900" dirty="0">
              <a:latin typeface="Meiryo UI" panose="020B0604030504040204" pitchFamily="50" charset="-128"/>
              <a:ea typeface="Meiryo UI" panose="020B0604030504040204" pitchFamily="50" charset="-128"/>
            </a:endParaRPr>
          </a:p>
        </p:txBody>
      </p:sp>
      <p:sp>
        <p:nvSpPr>
          <p:cNvPr id="4" name="正方形/長方形 3"/>
          <p:cNvSpPr/>
          <p:nvPr/>
        </p:nvSpPr>
        <p:spPr>
          <a:xfrm>
            <a:off x="106068" y="6028456"/>
            <a:ext cx="3845678" cy="507831"/>
          </a:xfrm>
          <a:prstGeom prst="rect">
            <a:avLst/>
          </a:prstGeom>
        </p:spPr>
        <p:txBody>
          <a:bodyPr wrap="square">
            <a:spAutoFit/>
          </a:bodyPr>
          <a:lstStyle/>
          <a:p>
            <a:r>
              <a:rPr lang="ja-JP" altLang="en-US" sz="900" dirty="0">
                <a:solidFill>
                  <a:schemeClr val="bg1"/>
                </a:solidFill>
                <a:latin typeface="Meiryo UI" panose="020B0604030504040204" pitchFamily="50" charset="-128"/>
                <a:ea typeface="Meiryo UI" panose="020B0604030504040204" pitchFamily="50" charset="-128"/>
              </a:rPr>
              <a:t>（出典）日本経済新聞　</a:t>
            </a:r>
            <a:r>
              <a:rPr lang="en-US" altLang="ja-JP" sz="900" dirty="0">
                <a:solidFill>
                  <a:schemeClr val="bg1"/>
                </a:solidFill>
                <a:latin typeface="Meiryo UI" panose="020B0604030504040204" pitchFamily="50" charset="-128"/>
                <a:ea typeface="Meiryo UI" panose="020B0604030504040204" pitchFamily="50" charset="-128"/>
              </a:rPr>
              <a:t>http://www.nikkei.com/news/image-article/?R_FLG=0&amp;ad=DSXMZO1172294016012017000001&amp;dc=1&amp;ng=DGXMZO11724910W7A110C1000000&amp;z=20170128</a:t>
            </a:r>
            <a:endParaRPr lang="ja-JP" altLang="en-US" sz="9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072096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正方形/長方形 15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159" name="角丸四角形 15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脳の透明化技術　</a:t>
            </a:r>
            <a:r>
              <a:rPr lang="en-US" altLang="ja-JP" sz="1600" b="1" dirty="0">
                <a:solidFill>
                  <a:schemeClr val="tx1"/>
                </a:solidFill>
                <a:latin typeface="Meiryo UI" panose="020B0604030504040204" pitchFamily="50" charset="-128"/>
                <a:ea typeface="Meiryo UI" panose="020B0604030504040204" pitchFamily="50" charset="-128"/>
              </a:rPr>
              <a:t>CLARITY</a:t>
            </a:r>
            <a:r>
              <a:rPr lang="ja-JP" altLang="en-US" sz="1600" b="1" dirty="0">
                <a:solidFill>
                  <a:schemeClr val="tx1"/>
                </a:solidFill>
                <a:latin typeface="Meiryo UI" panose="020B0604030504040204" pitchFamily="50" charset="-128"/>
                <a:ea typeface="Meiryo UI" panose="020B0604030504040204" pitchFamily="50" charset="-128"/>
              </a:rPr>
              <a:t>法　脳神経の配線を知る</a:t>
            </a:r>
          </a:p>
        </p:txBody>
      </p:sp>
      <p:sp>
        <p:nvSpPr>
          <p:cNvPr id="163" name="角丸四角形 162"/>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4" name="角丸四角形 16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Meiryo UI" panose="020B0604030504040204" pitchFamily="50" charset="-128"/>
                <a:ea typeface="Meiryo UI" panose="020B0604030504040204" pitchFamily="50" charset="-128"/>
              </a:rPr>
              <a:t>脳科学</a:t>
            </a:r>
          </a:p>
        </p:txBody>
      </p:sp>
      <p:pic>
        <p:nvPicPr>
          <p:cNvPr id="8" name="図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3"/>
          <p:cNvSpPr>
            <a:spLocks noGrp="1"/>
          </p:cNvSpPr>
          <p:nvPr>
            <p:ph type="sldNum" sz="quarter" idx="12"/>
          </p:nvPr>
        </p:nvSpPr>
        <p:spPr bwMode="auto">
          <a:xfrm>
            <a:off x="9401175" y="6281738"/>
            <a:ext cx="801687" cy="242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MS PGothic" panose="020B0600070205080204" pitchFamily="50" charset="-128"/>
              </a:defRPr>
            </a:lvl1pPr>
            <a:lvl2pPr marL="742950" indent="-285750">
              <a:defRPr kumimoji="1">
                <a:solidFill>
                  <a:schemeClr val="tx1"/>
                </a:solidFill>
                <a:latin typeface="Calibri" panose="020F0502020204030204" pitchFamily="34" charset="0"/>
                <a:ea typeface="MS PGothic" panose="020B0600070205080204" pitchFamily="50" charset="-128"/>
              </a:defRPr>
            </a:lvl2pPr>
            <a:lvl3pPr marL="1143000" indent="-228600">
              <a:defRPr kumimoji="1">
                <a:solidFill>
                  <a:schemeClr val="tx1"/>
                </a:solidFill>
                <a:latin typeface="Calibri" panose="020F0502020204030204" pitchFamily="34" charset="0"/>
                <a:ea typeface="MS PGothic" panose="020B0600070205080204" pitchFamily="50" charset="-128"/>
              </a:defRPr>
            </a:lvl3pPr>
            <a:lvl4pPr marL="1600200" indent="-228600">
              <a:defRPr kumimoji="1">
                <a:solidFill>
                  <a:schemeClr val="tx1"/>
                </a:solidFill>
                <a:latin typeface="Calibri" panose="020F0502020204030204" pitchFamily="34" charset="0"/>
                <a:ea typeface="MS PGothic" panose="020B0600070205080204" pitchFamily="50" charset="-128"/>
              </a:defRPr>
            </a:lvl4pPr>
            <a:lvl5pPr marL="2057400" indent="-228600">
              <a:defRPr kumimoji="1">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9pPr>
          </a:lstStyle>
          <a:p>
            <a:r>
              <a:rPr lang="sv-SE" altLang="ja-JP" sz="1400">
                <a:solidFill>
                  <a:schemeClr val="tx2"/>
                </a:solidFill>
              </a:rPr>
              <a:t>p. </a:t>
            </a:r>
            <a:fld id="{D1EFE0FA-E91C-4E82-9BDC-6E862368EB60}" type="slidenum">
              <a:rPr lang="sv-SE" altLang="ja-JP" sz="1400">
                <a:solidFill>
                  <a:schemeClr val="tx2"/>
                </a:solidFill>
              </a:rPr>
              <a:pPr/>
              <a:t>126</a:t>
            </a:fld>
            <a:endParaRPr lang="sv-SE" altLang="ja-JP" sz="1400">
              <a:solidFill>
                <a:schemeClr val="tx2"/>
              </a:solidFill>
            </a:endParaRPr>
          </a:p>
        </p:txBody>
      </p:sp>
      <p:sp>
        <p:nvSpPr>
          <p:cNvPr id="11" name="TextBox 11268"/>
          <p:cNvSpPr txBox="1">
            <a:spLocks noChangeArrowheads="1"/>
          </p:cNvSpPr>
          <p:nvPr/>
        </p:nvSpPr>
        <p:spPr bwMode="auto">
          <a:xfrm>
            <a:off x="1695450" y="3573463"/>
            <a:ext cx="68421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MS PGothic" panose="020B0600070205080204" pitchFamily="50" charset="-128"/>
              </a:defRPr>
            </a:lvl1pPr>
            <a:lvl2pPr marL="742950" indent="-285750">
              <a:defRPr kumimoji="1">
                <a:solidFill>
                  <a:schemeClr val="tx1"/>
                </a:solidFill>
                <a:latin typeface="Calibri" panose="020F0502020204030204" pitchFamily="34" charset="0"/>
                <a:ea typeface="MS PGothic" panose="020B0600070205080204" pitchFamily="50" charset="-128"/>
              </a:defRPr>
            </a:lvl2pPr>
            <a:lvl3pPr marL="1143000" indent="-228600">
              <a:defRPr kumimoji="1">
                <a:solidFill>
                  <a:schemeClr val="tx1"/>
                </a:solidFill>
                <a:latin typeface="Calibri" panose="020F0502020204030204" pitchFamily="34" charset="0"/>
                <a:ea typeface="MS PGothic" panose="020B0600070205080204" pitchFamily="50" charset="-128"/>
              </a:defRPr>
            </a:lvl3pPr>
            <a:lvl4pPr marL="1600200" indent="-228600">
              <a:defRPr kumimoji="1">
                <a:solidFill>
                  <a:schemeClr val="tx1"/>
                </a:solidFill>
                <a:latin typeface="Calibri" panose="020F0502020204030204" pitchFamily="34" charset="0"/>
                <a:ea typeface="MS PGothic" panose="020B0600070205080204" pitchFamily="50" charset="-128"/>
              </a:defRPr>
            </a:lvl4pPr>
            <a:lvl5pPr marL="2057400" indent="-228600">
              <a:defRPr kumimoji="1">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9pPr>
          </a:lstStyle>
          <a:p>
            <a:pPr eaLnBrk="1" hangingPunct="1"/>
            <a:r>
              <a:rPr lang="en-US" altLang="ja-JP" sz="1600" dirty="0"/>
              <a:t>Human </a:t>
            </a:r>
            <a:r>
              <a:rPr lang="en-US" altLang="ja-JP" sz="1600" dirty="0" err="1"/>
              <a:t>connectome</a:t>
            </a:r>
            <a:r>
              <a:rPr lang="en-US" altLang="ja-JP" sz="1600" dirty="0"/>
              <a:t> </a:t>
            </a:r>
          </a:p>
          <a:p>
            <a:pPr eaLnBrk="1" hangingPunct="1"/>
            <a:r>
              <a:rPr lang="en-US" altLang="ja-JP" sz="1400" dirty="0">
                <a:hlinkClick r:id="rId3"/>
              </a:rPr>
              <a:t>http://outlook.wustl.edu/2013/jun/human-connectome-project</a:t>
            </a:r>
            <a:r>
              <a:rPr lang="en-US" altLang="ja-JP" sz="1400" dirty="0"/>
              <a:t> </a:t>
            </a:r>
          </a:p>
        </p:txBody>
      </p:sp>
      <p:pic>
        <p:nvPicPr>
          <p:cNvPr id="12"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05455" y="4173537"/>
            <a:ext cx="3638145" cy="218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64780" y="884378"/>
            <a:ext cx="3479373" cy="276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375852" y="884379"/>
            <a:ext cx="2048385" cy="276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8"/>
          <p:cNvSpPr>
            <a:spLocks noChangeArrowheads="1"/>
          </p:cNvSpPr>
          <p:nvPr/>
        </p:nvSpPr>
        <p:spPr bwMode="auto">
          <a:xfrm>
            <a:off x="1695450" y="6335713"/>
            <a:ext cx="56149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MS PGothic" panose="020B0600070205080204" pitchFamily="50" charset="-128"/>
              </a:defRPr>
            </a:lvl1pPr>
            <a:lvl2pPr marL="742950" indent="-285750">
              <a:defRPr kumimoji="1">
                <a:solidFill>
                  <a:schemeClr val="tx1"/>
                </a:solidFill>
                <a:latin typeface="Calibri" panose="020F0502020204030204" pitchFamily="34" charset="0"/>
                <a:ea typeface="MS PGothic" panose="020B0600070205080204" pitchFamily="50" charset="-128"/>
              </a:defRPr>
            </a:lvl2pPr>
            <a:lvl3pPr marL="1143000" indent="-228600">
              <a:defRPr kumimoji="1">
                <a:solidFill>
                  <a:schemeClr val="tx1"/>
                </a:solidFill>
                <a:latin typeface="Calibri" panose="020F0502020204030204" pitchFamily="34" charset="0"/>
                <a:ea typeface="MS PGothic" panose="020B0600070205080204" pitchFamily="50" charset="-128"/>
              </a:defRPr>
            </a:lvl3pPr>
            <a:lvl4pPr marL="1600200" indent="-228600">
              <a:defRPr kumimoji="1">
                <a:solidFill>
                  <a:schemeClr val="tx1"/>
                </a:solidFill>
                <a:latin typeface="Calibri" panose="020F0502020204030204" pitchFamily="34" charset="0"/>
                <a:ea typeface="MS PGothic" panose="020B0600070205080204" pitchFamily="50" charset="-128"/>
              </a:defRPr>
            </a:lvl4pPr>
            <a:lvl5pPr marL="2057400" indent="-228600">
              <a:defRPr kumimoji="1">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9pPr>
          </a:lstStyle>
          <a:p>
            <a:pPr eaLnBrk="1" hangingPunct="1"/>
            <a:r>
              <a:rPr lang="en-US" altLang="ja-JP" sz="1400">
                <a:hlinkClick r:id="rId7"/>
              </a:rPr>
              <a:t>http://www.nature.com/scientificamerican/journal/v306/n6/pdf/scientificamerican0612-50.pdf</a:t>
            </a:r>
            <a:r>
              <a:rPr lang="en-US" altLang="ja-JP" sz="1400"/>
              <a:t> The Human Brain Project</a:t>
            </a:r>
          </a:p>
        </p:txBody>
      </p:sp>
      <p:pic>
        <p:nvPicPr>
          <p:cNvPr id="16" name="Picture 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029633" y="528259"/>
            <a:ext cx="2943168" cy="6157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
          <p:cNvSpPr>
            <a:spLocks noChangeArrowheads="1"/>
          </p:cNvSpPr>
          <p:nvPr/>
        </p:nvSpPr>
        <p:spPr bwMode="auto">
          <a:xfrm>
            <a:off x="7149971" y="6635605"/>
            <a:ext cx="49514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MS PGothic" panose="020B0600070205080204" pitchFamily="50" charset="-128"/>
              </a:defRPr>
            </a:lvl1pPr>
            <a:lvl2pPr marL="742950" indent="-285750">
              <a:defRPr kumimoji="1">
                <a:solidFill>
                  <a:schemeClr val="tx1"/>
                </a:solidFill>
                <a:latin typeface="Calibri" panose="020F0502020204030204" pitchFamily="34" charset="0"/>
                <a:ea typeface="MS PGothic" panose="020B0600070205080204" pitchFamily="50" charset="-128"/>
              </a:defRPr>
            </a:lvl2pPr>
            <a:lvl3pPr marL="1143000" indent="-228600">
              <a:defRPr kumimoji="1">
                <a:solidFill>
                  <a:schemeClr val="tx1"/>
                </a:solidFill>
                <a:latin typeface="Calibri" panose="020F0502020204030204" pitchFamily="34" charset="0"/>
                <a:ea typeface="MS PGothic" panose="020B0600070205080204" pitchFamily="50" charset="-128"/>
              </a:defRPr>
            </a:lvl3pPr>
            <a:lvl4pPr marL="1600200" indent="-228600">
              <a:defRPr kumimoji="1">
                <a:solidFill>
                  <a:schemeClr val="tx1"/>
                </a:solidFill>
                <a:latin typeface="Calibri" panose="020F0502020204030204" pitchFamily="34" charset="0"/>
                <a:ea typeface="MS PGothic" panose="020B0600070205080204" pitchFamily="50" charset="-128"/>
              </a:defRPr>
            </a:lvl4pPr>
            <a:lvl5pPr marL="2057400" indent="-228600">
              <a:defRPr kumimoji="1">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9pPr>
          </a:lstStyle>
          <a:p>
            <a:pPr eaLnBrk="1" hangingPunct="1"/>
            <a:r>
              <a:rPr lang="en-US" altLang="ja-JP" sz="1100" dirty="0"/>
              <a:t>Henry </a:t>
            </a:r>
            <a:r>
              <a:rPr lang="en-US" altLang="ja-JP" sz="1100" dirty="0" err="1"/>
              <a:t>Markram</a:t>
            </a:r>
            <a:r>
              <a:rPr lang="en-US" altLang="ja-JP" sz="1100" dirty="0"/>
              <a:t> (2012) The Human Brain Project, S</a:t>
            </a:r>
            <a:r>
              <a:rPr lang="en-US" altLang="ja-JP" sz="1100" i="1" dirty="0"/>
              <a:t>cientific American </a:t>
            </a:r>
            <a:r>
              <a:rPr lang="en-US" altLang="ja-JP" sz="1100" b="1" dirty="0"/>
              <a:t>306</a:t>
            </a:r>
            <a:r>
              <a:rPr lang="en-US" altLang="ja-JP" sz="1100" dirty="0"/>
              <a:t>, 50 – 55  </a:t>
            </a:r>
          </a:p>
        </p:txBody>
      </p:sp>
      <p:sp>
        <p:nvSpPr>
          <p:cNvPr id="18" name="TextBox 2"/>
          <p:cNvSpPr txBox="1">
            <a:spLocks noChangeArrowheads="1"/>
          </p:cNvSpPr>
          <p:nvPr/>
        </p:nvSpPr>
        <p:spPr bwMode="auto">
          <a:xfrm>
            <a:off x="4081519" y="3384837"/>
            <a:ext cx="3025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MS PGothic" panose="020B0600070205080204" pitchFamily="50" charset="-128"/>
              </a:defRPr>
            </a:lvl1pPr>
            <a:lvl2pPr marL="742950" indent="-285750">
              <a:defRPr kumimoji="1">
                <a:solidFill>
                  <a:schemeClr val="tx1"/>
                </a:solidFill>
                <a:latin typeface="Calibri" panose="020F0502020204030204" pitchFamily="34" charset="0"/>
                <a:ea typeface="MS PGothic" panose="020B0600070205080204" pitchFamily="50" charset="-128"/>
              </a:defRPr>
            </a:lvl2pPr>
            <a:lvl3pPr marL="1143000" indent="-228600">
              <a:defRPr kumimoji="1">
                <a:solidFill>
                  <a:schemeClr val="tx1"/>
                </a:solidFill>
                <a:latin typeface="Calibri" panose="020F0502020204030204" pitchFamily="34" charset="0"/>
                <a:ea typeface="MS PGothic" panose="020B0600070205080204" pitchFamily="50" charset="-128"/>
              </a:defRPr>
            </a:lvl3pPr>
            <a:lvl4pPr marL="1600200" indent="-228600">
              <a:defRPr kumimoji="1">
                <a:solidFill>
                  <a:schemeClr val="tx1"/>
                </a:solidFill>
                <a:latin typeface="Calibri" panose="020F0502020204030204" pitchFamily="34" charset="0"/>
                <a:ea typeface="MS PGothic" panose="020B0600070205080204" pitchFamily="50" charset="-128"/>
              </a:defRPr>
            </a:lvl4pPr>
            <a:lvl5pPr marL="2057400" indent="-228600">
              <a:defRPr kumimoji="1">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9pPr>
          </a:lstStyle>
          <a:p>
            <a:pPr eaLnBrk="1" hangingPunct="1"/>
            <a:r>
              <a:rPr lang="en-US" altLang="ja-JP" sz="1400" dirty="0">
                <a:solidFill>
                  <a:schemeClr val="bg1"/>
                </a:solidFill>
                <a:latin typeface="Arial" panose="020B0604020202020204" pitchFamily="34" charset="0"/>
              </a:rPr>
              <a:t>Natural information processing</a:t>
            </a:r>
          </a:p>
        </p:txBody>
      </p:sp>
    </p:spTree>
    <p:extLst>
      <p:ext uri="{BB962C8B-B14F-4D97-AF65-F5344CB8AC3E}">
        <p14:creationId xmlns:p14="http://schemas.microsoft.com/office/powerpoint/2010/main" val="34216238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正方形/長方形 156"/>
          <p:cNvSpPr/>
          <p:nvPr/>
        </p:nvSpPr>
        <p:spPr bwMode="auto">
          <a:xfrm>
            <a:off x="4198938" y="44450"/>
            <a:ext cx="7902446" cy="490050"/>
          </a:xfrm>
          <a:prstGeom prst="rect">
            <a:avLst/>
          </a:prstGeom>
          <a:solidFill>
            <a:schemeClr val="accent2">
              <a:lumMod val="7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bg1"/>
              </a:solidFill>
            </a:endParaRPr>
          </a:p>
        </p:txBody>
      </p:sp>
      <p:sp>
        <p:nvSpPr>
          <p:cNvPr id="159" name="角丸四角形 158"/>
          <p:cNvSpPr/>
          <p:nvPr/>
        </p:nvSpPr>
        <p:spPr>
          <a:xfrm>
            <a:off x="4291262" y="109283"/>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600" b="1" dirty="0">
                <a:solidFill>
                  <a:schemeClr val="tx1"/>
                </a:solidFill>
                <a:latin typeface="Meiryo UI" panose="020B0604030504040204" pitchFamily="50" charset="-128"/>
                <a:ea typeface="Meiryo UI" panose="020B0604030504040204" pitchFamily="50" charset="-128"/>
              </a:rPr>
              <a:t>脳科学に要注目！ </a:t>
            </a:r>
          </a:p>
        </p:txBody>
      </p:sp>
      <p:sp>
        <p:nvSpPr>
          <p:cNvPr id="163" name="角丸四角形 162"/>
          <p:cNvSpPr/>
          <p:nvPr/>
        </p:nvSpPr>
        <p:spPr>
          <a:xfrm>
            <a:off x="10445750" y="0"/>
            <a:ext cx="1717700" cy="188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Meiryo UI" panose="020B0604030504040204" pitchFamily="50" charset="-128"/>
                <a:ea typeface="Meiryo UI" panose="020B0604030504040204" pitchFamily="50" charset="-128"/>
              </a:rPr>
              <a:t>戦略研技術フォーサイト</a:t>
            </a:r>
          </a:p>
        </p:txBody>
      </p:sp>
      <p:sp>
        <p:nvSpPr>
          <p:cNvPr id="164" name="角丸四角形 163"/>
          <p:cNvSpPr/>
          <p:nvPr/>
        </p:nvSpPr>
        <p:spPr>
          <a:xfrm>
            <a:off x="1053371" y="44450"/>
            <a:ext cx="3107467" cy="485384"/>
          </a:xfrm>
          <a:prstGeom prst="roundRect">
            <a:avLst>
              <a:gd name="adj" fmla="val 10831"/>
            </a:avLst>
          </a:prstGeom>
          <a:solidFill>
            <a:schemeClr val="accent1">
              <a:lumMod val="75000"/>
            </a:schemeClr>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Meiryo UI" panose="020B0604030504040204" pitchFamily="50" charset="-128"/>
                <a:ea typeface="Meiryo UI" panose="020B0604030504040204" pitchFamily="50" charset="-128"/>
              </a:rPr>
              <a:t>脳科学</a:t>
            </a:r>
          </a:p>
        </p:txBody>
      </p:sp>
      <p:pic>
        <p:nvPicPr>
          <p:cNvPr id="8" name="図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614" y="0"/>
            <a:ext cx="970667" cy="9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スライド番号プレースホルダー 1"/>
          <p:cNvSpPr>
            <a:spLocks noGrp="1"/>
          </p:cNvSpPr>
          <p:nvPr>
            <p:ph type="sldNum" sz="quarter" idx="12"/>
          </p:nvPr>
        </p:nvSpPr>
        <p:spPr>
          <a:xfrm>
            <a:off x="11765733" y="6492875"/>
            <a:ext cx="426267" cy="365125"/>
          </a:xfrm>
        </p:spPr>
        <p:txBody>
          <a:bodyPr/>
          <a:lstStyle/>
          <a:p>
            <a:fld id="{6F8D1931-CE7A-4631-A2FD-F09270C7E571}" type="slidenum">
              <a:rPr kumimoji="1" lang="ja-JP" altLang="en-US" smtClean="0"/>
              <a:t>127</a:t>
            </a:fld>
            <a:endParaRPr kumimoji="1" lang="ja-JP" altLang="en-US" dirty="0"/>
          </a:p>
        </p:txBody>
      </p:sp>
      <p:pic>
        <p:nvPicPr>
          <p:cNvPr id="1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2614" y="2957408"/>
            <a:ext cx="4968875"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テキスト ボックス 1"/>
          <p:cNvSpPr txBox="1">
            <a:spLocks noChangeArrowheads="1"/>
          </p:cNvSpPr>
          <p:nvPr/>
        </p:nvSpPr>
        <p:spPr bwMode="auto">
          <a:xfrm>
            <a:off x="1066852" y="3235220"/>
            <a:ext cx="1728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Meiryo UI" panose="020B0604030504040204" pitchFamily="50" charset="-128"/>
                <a:ea typeface="Meiryo UI" panose="020B0604030504040204" pitchFamily="50" charset="-128"/>
              </a:rPr>
              <a:t>ニューロチップ</a:t>
            </a:r>
          </a:p>
        </p:txBody>
      </p:sp>
      <p:sp>
        <p:nvSpPr>
          <p:cNvPr id="18" name="テキスト ボックス 6"/>
          <p:cNvSpPr txBox="1">
            <a:spLocks noChangeArrowheads="1"/>
          </p:cNvSpPr>
          <p:nvPr/>
        </p:nvSpPr>
        <p:spPr bwMode="auto">
          <a:xfrm>
            <a:off x="760713" y="3749570"/>
            <a:ext cx="201270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Meiryo UI" panose="020B0604030504040204" pitchFamily="50" charset="-128"/>
                <a:ea typeface="Meiryo UI" panose="020B0604030504040204" pitchFamily="50" charset="-128"/>
              </a:rPr>
              <a:t>量子コンピュータ</a:t>
            </a:r>
          </a:p>
        </p:txBody>
      </p:sp>
      <p:sp>
        <p:nvSpPr>
          <p:cNvPr id="19" name="テキスト ボックス 18"/>
          <p:cNvSpPr txBox="1">
            <a:spLocks noChangeArrowheads="1"/>
          </p:cNvSpPr>
          <p:nvPr/>
        </p:nvSpPr>
        <p:spPr bwMode="auto">
          <a:xfrm>
            <a:off x="887464" y="4243283"/>
            <a:ext cx="190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a:latin typeface="Meiryo UI" panose="020B0604030504040204" pitchFamily="50" charset="-128"/>
                <a:ea typeface="Meiryo UI" panose="020B0604030504040204" pitchFamily="50" charset="-128"/>
              </a:rPr>
              <a:t>ロボテックス</a:t>
            </a:r>
          </a:p>
        </p:txBody>
      </p:sp>
      <p:sp>
        <p:nvSpPr>
          <p:cNvPr id="20" name="テキスト ボックス 19"/>
          <p:cNvSpPr txBox="1">
            <a:spLocks noChangeArrowheads="1"/>
          </p:cNvSpPr>
          <p:nvPr/>
        </p:nvSpPr>
        <p:spPr bwMode="auto">
          <a:xfrm>
            <a:off x="850951" y="4743345"/>
            <a:ext cx="190817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a:latin typeface="Meiryo UI" panose="020B0604030504040204" pitchFamily="50" charset="-128"/>
                <a:ea typeface="Meiryo UI" panose="020B0604030504040204" pitchFamily="50" charset="-128"/>
              </a:rPr>
              <a:t>脳科学</a:t>
            </a:r>
          </a:p>
        </p:txBody>
      </p:sp>
      <p:sp>
        <p:nvSpPr>
          <p:cNvPr id="21" name="テキスト ボックス 9"/>
          <p:cNvSpPr txBox="1">
            <a:spLocks noChangeArrowheads="1"/>
          </p:cNvSpPr>
          <p:nvPr/>
        </p:nvSpPr>
        <p:spPr bwMode="auto">
          <a:xfrm>
            <a:off x="814439" y="5248170"/>
            <a:ext cx="1908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Meiryo UI" panose="020B0604030504040204" pitchFamily="50" charset="-128"/>
                <a:ea typeface="Meiryo UI" panose="020B0604030504040204" pitchFamily="50" charset="-128"/>
              </a:rPr>
              <a:t>スパコン技術</a:t>
            </a:r>
          </a:p>
        </p:txBody>
      </p:sp>
      <p:sp>
        <p:nvSpPr>
          <p:cNvPr id="22" name="テキスト ボックス 9"/>
          <p:cNvSpPr txBox="1">
            <a:spLocks noChangeArrowheads="1"/>
          </p:cNvSpPr>
          <p:nvPr/>
        </p:nvSpPr>
        <p:spPr bwMode="auto">
          <a:xfrm>
            <a:off x="850951" y="5814908"/>
            <a:ext cx="190817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Meiryo UI" panose="020B0604030504040204" pitchFamily="50" charset="-128"/>
                <a:ea typeface="Meiryo UI" panose="020B0604030504040204" pitchFamily="50" charset="-128"/>
              </a:rPr>
              <a:t>認知処理</a:t>
            </a:r>
          </a:p>
        </p:txBody>
      </p:sp>
      <p:sp>
        <p:nvSpPr>
          <p:cNvPr id="23" name="テキスト ボックス 9"/>
          <p:cNvSpPr txBox="1">
            <a:spLocks noChangeArrowheads="1"/>
          </p:cNvSpPr>
          <p:nvPr/>
        </p:nvSpPr>
        <p:spPr bwMode="auto">
          <a:xfrm>
            <a:off x="850951" y="6246708"/>
            <a:ext cx="190817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Meiryo UI" panose="020B0604030504040204" pitchFamily="50" charset="-128"/>
                <a:ea typeface="Meiryo UI" panose="020B0604030504040204" pitchFamily="50" charset="-128"/>
              </a:rPr>
              <a:t>人工知能</a:t>
            </a:r>
          </a:p>
        </p:txBody>
      </p:sp>
      <p:pic>
        <p:nvPicPr>
          <p:cNvPr id="24" name="Picture 7" descr="blue brain simulation uses microprocess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219" y="1008379"/>
            <a:ext cx="1765623" cy="204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8420" y="1298043"/>
            <a:ext cx="2451643" cy="1758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テキスト ボックス 25"/>
          <p:cNvSpPr txBox="1"/>
          <p:nvPr/>
        </p:nvSpPr>
        <p:spPr>
          <a:xfrm>
            <a:off x="4483526" y="979656"/>
            <a:ext cx="2433314" cy="369332"/>
          </a:xfrm>
          <a:prstGeom prst="rect">
            <a:avLst/>
          </a:prstGeom>
          <a:noFill/>
        </p:spPr>
        <p:txBody>
          <a:bodyPr wrap="square" rtlCol="0">
            <a:spAutoFit/>
          </a:bodyPr>
          <a:lstStyle/>
          <a:p>
            <a:pPr algn="ctr"/>
            <a:r>
              <a:rPr lang="ja-JP" altLang="en-US" sz="1800" b="1" dirty="0">
                <a:solidFill>
                  <a:schemeClr val="bg1"/>
                </a:solidFill>
                <a:latin typeface="Meiryo UI" panose="020B0604030504040204" pitchFamily="50" charset="-128"/>
                <a:ea typeface="Meiryo UI" panose="020B0604030504040204" pitchFamily="50" charset="-128"/>
              </a:rPr>
              <a:t>脳神経</a:t>
            </a:r>
            <a:r>
              <a:rPr kumimoji="1" lang="ja-JP" altLang="en-US" sz="1800" b="1" dirty="0">
                <a:solidFill>
                  <a:schemeClr val="bg1"/>
                </a:solidFill>
                <a:latin typeface="Meiryo UI" panose="020B0604030504040204" pitchFamily="50" charset="-128"/>
                <a:ea typeface="Meiryo UI" panose="020B0604030504040204" pitchFamily="50" charset="-128"/>
              </a:rPr>
              <a:t>シナプス</a:t>
            </a:r>
          </a:p>
        </p:txBody>
      </p:sp>
      <p:sp>
        <p:nvSpPr>
          <p:cNvPr id="27" name="テキスト ボックス 1"/>
          <p:cNvSpPr txBox="1">
            <a:spLocks noChangeArrowheads="1"/>
          </p:cNvSpPr>
          <p:nvPr/>
        </p:nvSpPr>
        <p:spPr bwMode="auto">
          <a:xfrm>
            <a:off x="814439" y="2574809"/>
            <a:ext cx="17287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1600" dirty="0">
                <a:latin typeface="Meiryo UI" panose="020B0604030504040204" pitchFamily="50" charset="-128"/>
                <a:ea typeface="Meiryo UI" panose="020B0604030504040204" pitchFamily="50" charset="-128"/>
              </a:rPr>
              <a:t>ニューロチップ</a:t>
            </a:r>
          </a:p>
        </p:txBody>
      </p:sp>
      <p:pic>
        <p:nvPicPr>
          <p:cNvPr id="28" name="Picture 5" descr="C:\Users\jhughes3\Pictures\Brain\bluebrain.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45197" y="4421013"/>
            <a:ext cx="4204108" cy="236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テキスト ボックス 28"/>
          <p:cNvSpPr txBox="1"/>
          <p:nvPr/>
        </p:nvSpPr>
        <p:spPr>
          <a:xfrm>
            <a:off x="7342157" y="4085332"/>
            <a:ext cx="3888432" cy="369332"/>
          </a:xfrm>
          <a:prstGeom prst="rect">
            <a:avLst/>
          </a:prstGeom>
          <a:noFill/>
        </p:spPr>
        <p:txBody>
          <a:bodyPr wrap="square" rtlCol="0">
            <a:spAutoFit/>
          </a:bodyPr>
          <a:lstStyle/>
          <a:p>
            <a:pPr algn="ctr"/>
            <a:r>
              <a:rPr kumimoji="1" lang="ja-JP" altLang="en-US" sz="1800" b="1" dirty="0">
                <a:latin typeface="Meiryo UI" panose="020B0604030504040204" pitchFamily="50" charset="-128"/>
                <a:ea typeface="Meiryo UI" panose="020B0604030504040204" pitchFamily="50" charset="-128"/>
              </a:rPr>
              <a:t>人間脳をコンピュータでシミュレートする</a:t>
            </a:r>
          </a:p>
        </p:txBody>
      </p:sp>
      <p:cxnSp>
        <p:nvCxnSpPr>
          <p:cNvPr id="30" name="直線コネクタ 29"/>
          <p:cNvCxnSpPr/>
          <p:nvPr/>
        </p:nvCxnSpPr>
        <p:spPr>
          <a:xfrm flipH="1">
            <a:off x="3203378" y="1008381"/>
            <a:ext cx="1572843" cy="9540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3170483" y="2278212"/>
            <a:ext cx="1659717" cy="7787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1532" y="6627168"/>
            <a:ext cx="1214835"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（出典）</a:t>
            </a:r>
            <a:r>
              <a:rPr kumimoji="1" lang="en-US" altLang="ja-JP" sz="900" dirty="0">
                <a:latin typeface="Meiryo UI" panose="020B0604030504040204" pitchFamily="50" charset="-128"/>
                <a:ea typeface="Meiryo UI" panose="020B0604030504040204" pitchFamily="50" charset="-128"/>
              </a:rPr>
              <a:t>IBM</a:t>
            </a:r>
            <a:r>
              <a:rPr kumimoji="1" lang="ja-JP" altLang="en-US" sz="900" dirty="0">
                <a:latin typeface="Meiryo UI" panose="020B0604030504040204" pitchFamily="50" charset="-128"/>
                <a:ea typeface="Meiryo UI" panose="020B0604030504040204" pitchFamily="50" charset="-128"/>
              </a:rPr>
              <a:t>資料</a:t>
            </a:r>
          </a:p>
        </p:txBody>
      </p:sp>
      <p:sp>
        <p:nvSpPr>
          <p:cNvPr id="33" name="テキスト ボックス 32"/>
          <p:cNvSpPr txBox="1"/>
          <p:nvPr/>
        </p:nvSpPr>
        <p:spPr>
          <a:xfrm>
            <a:off x="952267" y="594667"/>
            <a:ext cx="10186987" cy="369332"/>
          </a:xfrm>
          <a:prstGeom prst="rect">
            <a:avLst/>
          </a:prstGeom>
          <a:noFill/>
        </p:spPr>
        <p:txBody>
          <a:bodyPr wrap="square" rtlCol="0">
            <a:spAutoFit/>
          </a:bodyPr>
          <a:lstStyle/>
          <a:p>
            <a:r>
              <a:rPr kumimoji="1" lang="en-US" altLang="ja-JP" sz="1800" dirty="0">
                <a:latin typeface="Meiryo UI" panose="020B0604030504040204" pitchFamily="50" charset="-128"/>
                <a:ea typeface="Meiryo UI" panose="020B0604030504040204" pitchFamily="50" charset="-128"/>
              </a:rPr>
              <a:t>ICT</a:t>
            </a:r>
            <a:r>
              <a:rPr kumimoji="1" lang="ja-JP" altLang="en-US" sz="1800" dirty="0">
                <a:latin typeface="Meiryo UI" panose="020B0604030504040204" pitchFamily="50" charset="-128"/>
                <a:ea typeface="Meiryo UI" panose="020B0604030504040204" pitchFamily="50" charset="-128"/>
              </a:rPr>
              <a:t>技術や脳科学など様々な分野の知識、技術を駆使して人間脳をシミュレートする取組がなされている。</a:t>
            </a:r>
          </a:p>
        </p:txBody>
      </p:sp>
      <p:pic>
        <p:nvPicPr>
          <p:cNvPr id="34" name="Picture 20" descr="Heads"/>
          <p:cNvPicPr>
            <a:picLocks noChangeAspect="1" noChangeArrowheads="1"/>
          </p:cNvPicPr>
          <p:nvPr/>
        </p:nvPicPr>
        <p:blipFill>
          <a:blip r:embed="rId8">
            <a:extLst>
              <a:ext uri="{28A0092B-C50C-407E-A947-70E740481C1C}">
                <a14:useLocalDpi xmlns:a14="http://schemas.microsoft.com/office/drawing/2010/main" val="0"/>
              </a:ext>
            </a:extLst>
          </a:blip>
          <a:srcRect b="8443"/>
          <a:stretch>
            <a:fillRect/>
          </a:stretch>
        </p:blipFill>
        <p:spPr bwMode="auto">
          <a:xfrm>
            <a:off x="6377156" y="1036776"/>
            <a:ext cx="4595646" cy="2756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テキスト ボックス 34"/>
          <p:cNvSpPr txBox="1"/>
          <p:nvPr/>
        </p:nvSpPr>
        <p:spPr>
          <a:xfrm>
            <a:off x="6872854" y="1075394"/>
            <a:ext cx="1224136"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サイバー脳</a:t>
            </a:r>
          </a:p>
        </p:txBody>
      </p:sp>
      <p:sp>
        <p:nvSpPr>
          <p:cNvPr id="36" name="テキスト ボックス 35"/>
          <p:cNvSpPr txBox="1"/>
          <p:nvPr/>
        </p:nvSpPr>
        <p:spPr>
          <a:xfrm>
            <a:off x="9639882" y="1080114"/>
            <a:ext cx="1224136"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人間脳</a:t>
            </a:r>
          </a:p>
        </p:txBody>
      </p:sp>
      <p:sp>
        <p:nvSpPr>
          <p:cNvPr id="37" name="上カーブ矢印 36"/>
          <p:cNvSpPr/>
          <p:nvPr/>
        </p:nvSpPr>
        <p:spPr bwMode="auto">
          <a:xfrm rot="10800000">
            <a:off x="7551578" y="1117217"/>
            <a:ext cx="2478746" cy="631396"/>
          </a:xfrm>
          <a:prstGeom prst="curvedUpArrow">
            <a:avLst>
              <a:gd name="adj1" fmla="val 27730"/>
              <a:gd name="adj2" fmla="val 63566"/>
              <a:gd name="adj3" fmla="val 25000"/>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ＭＳ Ｐゴシック" pitchFamily="50" charset="-128"/>
            </a:endParaRPr>
          </a:p>
        </p:txBody>
      </p:sp>
      <p:sp>
        <p:nvSpPr>
          <p:cNvPr id="38" name="テキスト ボックス 37"/>
          <p:cNvSpPr txBox="1"/>
          <p:nvPr/>
        </p:nvSpPr>
        <p:spPr>
          <a:xfrm>
            <a:off x="4033234" y="1203967"/>
            <a:ext cx="615553" cy="1647309"/>
          </a:xfrm>
          <a:prstGeom prst="rect">
            <a:avLst/>
          </a:prstGeom>
          <a:noFill/>
        </p:spPr>
        <p:txBody>
          <a:bodyPr vert="eaVert" wrap="square" rtlCol="0">
            <a:spAutoFit/>
          </a:bodyPr>
          <a:lstStyle/>
          <a:p>
            <a:pPr algn="ctr"/>
            <a:r>
              <a:rPr kumimoji="1" lang="ja-JP" altLang="en-US" sz="1400" dirty="0">
                <a:latin typeface="Meiryo UI" panose="020B0604030504040204" pitchFamily="50" charset="-128"/>
                <a:ea typeface="Meiryo UI" panose="020B0604030504040204" pitchFamily="50" charset="-128"/>
              </a:rPr>
              <a:t>ニューロチップは</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多入力・多出力</a:t>
            </a:r>
            <a:endParaRPr kumimoji="1" lang="ja-JP" altLang="en-US" sz="1400" dirty="0">
              <a:latin typeface="Meiryo UI" panose="020B0604030504040204" pitchFamily="50" charset="-128"/>
              <a:ea typeface="Meiryo UI" panose="020B0604030504040204" pitchFamily="50" charset="-128"/>
            </a:endParaRPr>
          </a:p>
        </p:txBody>
      </p:sp>
      <p:sp>
        <p:nvSpPr>
          <p:cNvPr id="39" name="角丸四角形吹き出し 38"/>
          <p:cNvSpPr/>
          <p:nvPr/>
        </p:nvSpPr>
        <p:spPr bwMode="auto">
          <a:xfrm>
            <a:off x="4483526" y="5938303"/>
            <a:ext cx="2174544" cy="845957"/>
          </a:xfrm>
          <a:prstGeom prst="wedgeRoundRectCallout">
            <a:avLst>
              <a:gd name="adj1" fmla="val 11415"/>
              <a:gd name="adj2" fmla="val -210623"/>
              <a:gd name="adj3" fmla="val 16667"/>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UI" panose="020B0604030504040204" pitchFamily="50" charset="-128"/>
                <a:ea typeface="Meiryo UI" panose="020B0604030504040204" pitchFamily="50" charset="-128"/>
              </a:rPr>
              <a:t>ICT</a:t>
            </a:r>
            <a:r>
              <a:rPr kumimoji="1" lang="ja-JP" altLang="en-US" sz="1400" dirty="0">
                <a:solidFill>
                  <a:schemeClr val="tx1"/>
                </a:solidFill>
                <a:latin typeface="Meiryo UI" panose="020B0604030504040204" pitchFamily="50" charset="-128"/>
                <a:ea typeface="Meiryo UI" panose="020B0604030504040204" pitchFamily="50" charset="-128"/>
              </a:rPr>
              <a:t>技術だけでなく、</a:t>
            </a:r>
            <a:endParaRPr kumimoji="1" lang="en-US" altLang="ja-JP" sz="1400" dirty="0">
              <a:solidFill>
                <a:schemeClr val="tx1"/>
              </a:solidFill>
              <a:latin typeface="Meiryo UI" panose="020B0604030504040204" pitchFamily="50" charset="-128"/>
              <a:ea typeface="Meiryo UI" panose="020B0604030504040204" pitchFamily="50" charset="-128"/>
            </a:endParaRPr>
          </a:p>
          <a:p>
            <a:pPr algn="ctr"/>
            <a:r>
              <a:rPr kumimoji="1" lang="ja-JP" altLang="en-US" sz="1400" dirty="0">
                <a:solidFill>
                  <a:schemeClr val="tx1"/>
                </a:solidFill>
                <a:latin typeface="Meiryo UI" panose="020B0604030504040204" pitchFamily="50" charset="-128"/>
                <a:ea typeface="Meiryo UI" panose="020B0604030504040204" pitchFamily="50" charset="-128"/>
              </a:rPr>
              <a:t>様々技術の融合・統合でサイバー脳は開発される</a:t>
            </a:r>
          </a:p>
        </p:txBody>
      </p:sp>
    </p:spTree>
    <p:extLst>
      <p:ext uri="{BB962C8B-B14F-4D97-AF65-F5344CB8AC3E}">
        <p14:creationId xmlns:p14="http://schemas.microsoft.com/office/powerpoint/2010/main" val="37183501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C:\Users\jhughes3\Pictures\Brain\bluebra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680" y="2229643"/>
            <a:ext cx="4267200"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0312" y="1759055"/>
            <a:ext cx="2674287" cy="3339887"/>
          </a:xfrm>
          <a:prstGeom prst="rect">
            <a:avLst/>
          </a:prstGeom>
        </p:spPr>
      </p:pic>
    </p:spTree>
    <p:extLst>
      <p:ext uri="{BB962C8B-B14F-4D97-AF65-F5344CB8AC3E}">
        <p14:creationId xmlns:p14="http://schemas.microsoft.com/office/powerpoint/2010/main" val="10102111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1298" y="2722563"/>
            <a:ext cx="4968875"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descr="jj_brain_lobes.jpg                                             00003B01Book                           ABA78158:"/>
          <p:cNvPicPr>
            <a:picLocks noChangeAspect="1" noChangeArrowheads="1"/>
          </p:cNvPicPr>
          <p:nvPr/>
        </p:nvPicPr>
        <p:blipFill>
          <a:blip r:embed="rId3">
            <a:extLst>
              <a:ext uri="{28A0092B-C50C-407E-A947-70E740481C1C}">
                <a14:useLocalDpi xmlns:a14="http://schemas.microsoft.com/office/drawing/2010/main" val="0"/>
              </a:ext>
            </a:extLst>
          </a:blip>
          <a:srcRect l="3999" t="5333" r="14667" b="13333"/>
          <a:stretch>
            <a:fillRect/>
          </a:stretch>
        </p:blipFill>
        <p:spPr bwMode="auto">
          <a:xfrm rot="19767904">
            <a:off x="7874073" y="938213"/>
            <a:ext cx="2370138" cy="2370137"/>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テキスト ボックス 1"/>
          <p:cNvSpPr txBox="1">
            <a:spLocks noChangeArrowheads="1"/>
          </p:cNvSpPr>
          <p:nvPr/>
        </p:nvSpPr>
        <p:spPr bwMode="auto">
          <a:xfrm>
            <a:off x="1795536" y="3000375"/>
            <a:ext cx="1728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a:spcBef>
                <a:spcPct val="0"/>
              </a:spcBef>
              <a:buFontTx/>
              <a:buNone/>
            </a:pPr>
            <a:r>
              <a:rPr lang="ja-JP" altLang="en-US" sz="1800">
                <a:latin typeface="Meiryo UI" panose="020B0604030504040204" pitchFamily="50" charset="-128"/>
                <a:ea typeface="Meiryo UI" panose="020B0604030504040204" pitchFamily="50" charset="-128"/>
              </a:rPr>
              <a:t>ニューロチップ</a:t>
            </a:r>
          </a:p>
        </p:txBody>
      </p:sp>
      <p:sp>
        <p:nvSpPr>
          <p:cNvPr id="5" name="テキスト ボックス 6"/>
          <p:cNvSpPr txBox="1">
            <a:spLocks noChangeArrowheads="1"/>
          </p:cNvSpPr>
          <p:nvPr/>
        </p:nvSpPr>
        <p:spPr bwMode="auto">
          <a:xfrm>
            <a:off x="1773311" y="3514725"/>
            <a:ext cx="1728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a:spcBef>
                <a:spcPct val="0"/>
              </a:spcBef>
              <a:buFontTx/>
              <a:buNone/>
            </a:pPr>
            <a:r>
              <a:rPr lang="ja-JP" altLang="en-US" sz="1800">
                <a:latin typeface="Meiryo UI" panose="020B0604030504040204" pitchFamily="50" charset="-128"/>
                <a:ea typeface="Meiryo UI" panose="020B0604030504040204" pitchFamily="50" charset="-128"/>
              </a:rPr>
              <a:t>量子人工脳</a:t>
            </a:r>
          </a:p>
        </p:txBody>
      </p:sp>
      <p:sp>
        <p:nvSpPr>
          <p:cNvPr id="6" name="テキスト ボックス 8"/>
          <p:cNvSpPr txBox="1">
            <a:spLocks noChangeArrowheads="1"/>
          </p:cNvSpPr>
          <p:nvPr/>
        </p:nvSpPr>
        <p:spPr bwMode="auto">
          <a:xfrm>
            <a:off x="1616148" y="4008438"/>
            <a:ext cx="190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a:spcBef>
                <a:spcPct val="0"/>
              </a:spcBef>
              <a:buFontTx/>
              <a:buNone/>
            </a:pPr>
            <a:r>
              <a:rPr lang="ja-JP" altLang="en-US" sz="1800">
                <a:latin typeface="Meiryo UI" panose="020B0604030504040204" pitchFamily="50" charset="-128"/>
                <a:ea typeface="Meiryo UI" panose="020B0604030504040204" pitchFamily="50" charset="-128"/>
              </a:rPr>
              <a:t>ナノ・ストレージ</a:t>
            </a:r>
          </a:p>
        </p:txBody>
      </p:sp>
      <p:sp>
        <p:nvSpPr>
          <p:cNvPr id="7" name="テキスト ボックス 9"/>
          <p:cNvSpPr txBox="1">
            <a:spLocks noChangeArrowheads="1"/>
          </p:cNvSpPr>
          <p:nvPr/>
        </p:nvSpPr>
        <p:spPr bwMode="auto">
          <a:xfrm>
            <a:off x="1579635" y="4508500"/>
            <a:ext cx="190817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a:spcBef>
                <a:spcPct val="0"/>
              </a:spcBef>
              <a:buFontTx/>
              <a:buNone/>
            </a:pPr>
            <a:r>
              <a:rPr lang="en-US" altLang="ja-JP" sz="1800">
                <a:latin typeface="Meiryo UI" panose="020B0604030504040204" pitchFamily="50" charset="-128"/>
                <a:ea typeface="Meiryo UI" panose="020B0604030504040204" pitchFamily="50" charset="-128"/>
              </a:rPr>
              <a:t>3D</a:t>
            </a:r>
            <a:r>
              <a:rPr lang="ja-JP" altLang="en-US" sz="1800">
                <a:latin typeface="Meiryo UI" panose="020B0604030504040204" pitchFamily="50" charset="-128"/>
                <a:ea typeface="Meiryo UI" panose="020B0604030504040204" pitchFamily="50" charset="-128"/>
              </a:rPr>
              <a:t>チップ</a:t>
            </a:r>
          </a:p>
        </p:txBody>
      </p:sp>
      <p:sp>
        <p:nvSpPr>
          <p:cNvPr id="8" name="テキスト ボックス 9"/>
          <p:cNvSpPr txBox="1">
            <a:spLocks noChangeArrowheads="1"/>
          </p:cNvSpPr>
          <p:nvPr/>
        </p:nvSpPr>
        <p:spPr bwMode="auto">
          <a:xfrm>
            <a:off x="1543123" y="5013325"/>
            <a:ext cx="1908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a:spcBef>
                <a:spcPct val="0"/>
              </a:spcBef>
              <a:buFontTx/>
              <a:buNone/>
            </a:pPr>
            <a:r>
              <a:rPr lang="ja-JP" altLang="en-US" sz="1800">
                <a:latin typeface="Meiryo UI" panose="020B0604030504040204" pitchFamily="50" charset="-128"/>
                <a:ea typeface="Meiryo UI" panose="020B0604030504040204" pitchFamily="50" charset="-128"/>
              </a:rPr>
              <a:t>分子コンピュータ</a:t>
            </a:r>
          </a:p>
        </p:txBody>
      </p:sp>
      <p:sp>
        <p:nvSpPr>
          <p:cNvPr id="9" name="テキスト ボックス 9"/>
          <p:cNvSpPr txBox="1">
            <a:spLocks noChangeArrowheads="1"/>
          </p:cNvSpPr>
          <p:nvPr/>
        </p:nvSpPr>
        <p:spPr bwMode="auto">
          <a:xfrm>
            <a:off x="1579635" y="5580063"/>
            <a:ext cx="190817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a:spcBef>
                <a:spcPct val="0"/>
              </a:spcBef>
              <a:buFontTx/>
              <a:buNone/>
            </a:pPr>
            <a:r>
              <a:rPr lang="ja-JP" altLang="en-US" sz="1800">
                <a:latin typeface="Meiryo UI" panose="020B0604030504040204" pitchFamily="50" charset="-128"/>
                <a:ea typeface="Meiryo UI" panose="020B0604030504040204" pitchFamily="50" charset="-128"/>
              </a:rPr>
              <a:t>認知処理</a:t>
            </a:r>
          </a:p>
        </p:txBody>
      </p:sp>
      <p:sp>
        <p:nvSpPr>
          <p:cNvPr id="10" name="テキスト ボックス 1"/>
          <p:cNvSpPr txBox="1">
            <a:spLocks noChangeArrowheads="1"/>
          </p:cNvSpPr>
          <p:nvPr/>
        </p:nvSpPr>
        <p:spPr bwMode="auto">
          <a:xfrm>
            <a:off x="1616148" y="260350"/>
            <a:ext cx="914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2400">
                <a:latin typeface="Meiryo UI" panose="020B0604030504040204" pitchFamily="50" charset="-128"/>
                <a:ea typeface="Meiryo UI" panose="020B0604030504040204" pitchFamily="50" charset="-128"/>
              </a:rPr>
              <a:t>人間脳を模倣するにはまだまだ道のりは遠い</a:t>
            </a:r>
          </a:p>
        </p:txBody>
      </p:sp>
      <p:sp>
        <p:nvSpPr>
          <p:cNvPr id="11" name="テキスト ボックス 9"/>
          <p:cNvSpPr txBox="1">
            <a:spLocks noChangeArrowheads="1"/>
          </p:cNvSpPr>
          <p:nvPr/>
        </p:nvSpPr>
        <p:spPr bwMode="auto">
          <a:xfrm>
            <a:off x="1579635" y="6011863"/>
            <a:ext cx="190817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a:spcBef>
                <a:spcPct val="0"/>
              </a:spcBef>
              <a:buFontTx/>
              <a:buNone/>
            </a:pPr>
            <a:r>
              <a:rPr lang="ja-JP" altLang="en-US" sz="1800">
                <a:latin typeface="Meiryo UI" panose="020B0604030504040204" pitchFamily="50" charset="-128"/>
                <a:ea typeface="Meiryo UI" panose="020B0604030504040204" pitchFamily="50" charset="-128"/>
              </a:rPr>
              <a:t>人工知能</a:t>
            </a:r>
          </a:p>
        </p:txBody>
      </p:sp>
    </p:spTree>
    <p:extLst>
      <p:ext uri="{BB962C8B-B14F-4D97-AF65-F5344CB8AC3E}">
        <p14:creationId xmlns:p14="http://schemas.microsoft.com/office/powerpoint/2010/main" val="1176092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a:latin typeface="GungsuhChe" panose="02030609000101010101" pitchFamily="49" charset="-127"/>
                <a:ea typeface="GungsuhChe" panose="02030609000101010101" pitchFamily="49" charset="-127"/>
              </a:rPr>
              <a:t>Energy Scale</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4" name="テキスト ボックス 13"/>
          <p:cNvSpPr txBox="1"/>
          <p:nvPr/>
        </p:nvSpPr>
        <p:spPr>
          <a:xfrm>
            <a:off x="3799368" y="1105782"/>
            <a:ext cx="6741042" cy="5509200"/>
          </a:xfrm>
          <a:prstGeom prst="rect">
            <a:avLst/>
          </a:prstGeom>
          <a:noFill/>
        </p:spPr>
        <p:txBody>
          <a:bodyPr wrap="square" rtlCol="0">
            <a:spAutoFit/>
          </a:bodyPr>
          <a:lstStyle/>
          <a:p>
            <a:r>
              <a:rPr lang="en-US" altLang="ja-JP" sz="8800" b="1" dirty="0">
                <a:latin typeface="HGS創英角ｺﾞｼｯｸUB" panose="020B0900000000000000" pitchFamily="50" charset="-128"/>
                <a:ea typeface="HGS創英角ｺﾞｼｯｸUB" panose="020B0900000000000000" pitchFamily="50" charset="-128"/>
              </a:rPr>
              <a:t>20,000</a:t>
            </a:r>
            <a:r>
              <a:rPr lang="en-US" altLang="ja-JP" sz="4000" b="1" dirty="0">
                <a:latin typeface="HGS創英角ｺﾞｼｯｸUB" panose="020B0900000000000000" pitchFamily="50" charset="-128"/>
                <a:ea typeface="HGS創英角ｺﾞｼｯｸUB" panose="020B0900000000000000" pitchFamily="50" charset="-128"/>
              </a:rPr>
              <a:t>TWh</a:t>
            </a:r>
            <a:endParaRPr lang="en-US" altLang="ja-JP" sz="8800" b="1" dirty="0">
              <a:latin typeface="HGS創英角ｺﾞｼｯｸUB" panose="020B0900000000000000" pitchFamily="50" charset="-128"/>
              <a:ea typeface="HGS創英角ｺﾞｼｯｸUB" panose="020B0900000000000000" pitchFamily="50" charset="-128"/>
            </a:endParaRPr>
          </a:p>
          <a:p>
            <a:r>
              <a:rPr lang="en-US" altLang="ja-JP" sz="8800" b="1" dirty="0">
                <a:latin typeface="HGS創英角ｺﾞｼｯｸUB" panose="020B0900000000000000" pitchFamily="50" charset="-128"/>
                <a:ea typeface="HGS創英角ｺﾞｼｯｸUB" panose="020B0900000000000000" pitchFamily="50" charset="-128"/>
              </a:rPr>
              <a:t>2,000</a:t>
            </a:r>
            <a:r>
              <a:rPr lang="en-US" altLang="ja-JP" sz="4400" b="1" dirty="0">
                <a:latin typeface="HGS創英角ｺﾞｼｯｸUB" panose="020B0900000000000000" pitchFamily="50" charset="-128"/>
                <a:ea typeface="HGS創英角ｺﾞｼｯｸUB" panose="020B0900000000000000" pitchFamily="50" charset="-128"/>
              </a:rPr>
              <a:t>TWh</a:t>
            </a:r>
            <a:endParaRPr lang="en-US" altLang="ja-JP" sz="8800" b="1" dirty="0">
              <a:latin typeface="HGS創英角ｺﾞｼｯｸUB" panose="020B0900000000000000" pitchFamily="50" charset="-128"/>
              <a:ea typeface="HGS創英角ｺﾞｼｯｸUB" panose="020B0900000000000000" pitchFamily="50" charset="-128"/>
            </a:endParaRPr>
          </a:p>
          <a:p>
            <a:r>
              <a:rPr lang="en-US" altLang="ja-JP" sz="8800" b="1" dirty="0">
                <a:latin typeface="HGS創英角ｺﾞｼｯｸUB" panose="020B0900000000000000" pitchFamily="50" charset="-128"/>
                <a:ea typeface="HGS創英角ｺﾞｼｯｸUB" panose="020B0900000000000000" pitchFamily="50" charset="-128"/>
              </a:rPr>
              <a:t>200</a:t>
            </a:r>
            <a:r>
              <a:rPr lang="en-US" altLang="ja-JP" sz="4400" b="1" dirty="0">
                <a:latin typeface="HGS創英角ｺﾞｼｯｸUB" panose="020B0900000000000000" pitchFamily="50" charset="-128"/>
                <a:ea typeface="HGS創英角ｺﾞｼｯｸUB" panose="020B0900000000000000" pitchFamily="50" charset="-128"/>
              </a:rPr>
              <a:t>TWh</a:t>
            </a:r>
            <a:endParaRPr lang="en-US" altLang="ja-JP" sz="8800" b="1" dirty="0">
              <a:latin typeface="HGS創英角ｺﾞｼｯｸUB" panose="020B0900000000000000" pitchFamily="50" charset="-128"/>
              <a:ea typeface="HGS創英角ｺﾞｼｯｸUB" panose="020B0900000000000000" pitchFamily="50" charset="-128"/>
            </a:endParaRPr>
          </a:p>
          <a:p>
            <a:r>
              <a:rPr lang="en-US" altLang="ja-JP" sz="8800" b="1" dirty="0">
                <a:latin typeface="HGS創英角ｺﾞｼｯｸUB" panose="020B0900000000000000" pitchFamily="50" charset="-128"/>
                <a:ea typeface="HGS創英角ｺﾞｼｯｸUB" panose="020B0900000000000000" pitchFamily="50" charset="-128"/>
              </a:rPr>
              <a:t>20</a:t>
            </a:r>
            <a:r>
              <a:rPr lang="en-US" altLang="ja-JP" sz="3600" b="1" dirty="0">
                <a:latin typeface="HGS創英角ｺﾞｼｯｸUB" panose="020B0900000000000000" pitchFamily="50" charset="-128"/>
                <a:ea typeface="HGS創英角ｺﾞｼｯｸUB" panose="020B0900000000000000" pitchFamily="50" charset="-128"/>
              </a:rPr>
              <a:t>TWh</a:t>
            </a:r>
            <a:endParaRPr kumimoji="1" lang="ja-JP" altLang="en-US" sz="8800" b="1" dirty="0">
              <a:latin typeface="HGS創英角ｺﾞｼｯｸUB" panose="020B0900000000000000" pitchFamily="50" charset="-128"/>
              <a:ea typeface="HGS創英角ｺﾞｼｯｸUB" panose="020B0900000000000000" pitchFamily="50" charset="-128"/>
            </a:endParaRPr>
          </a:p>
        </p:txBody>
      </p:sp>
      <p:sp>
        <p:nvSpPr>
          <p:cNvPr id="15" name="テキスト ボックス 14"/>
          <p:cNvSpPr txBox="1"/>
          <p:nvPr/>
        </p:nvSpPr>
        <p:spPr>
          <a:xfrm>
            <a:off x="1384580" y="1733909"/>
            <a:ext cx="2562447" cy="461665"/>
          </a:xfrm>
          <a:prstGeom prst="rect">
            <a:avLst/>
          </a:prstGeom>
          <a:noFill/>
        </p:spPr>
        <p:txBody>
          <a:bodyPr wrap="square" rtlCol="0">
            <a:spAutoFit/>
          </a:bodyPr>
          <a:lstStyle/>
          <a:p>
            <a:pPr algn="ctr"/>
            <a:r>
              <a:rPr kumimoji="1" lang="ja-JP" altLang="en-US" sz="2400" dirty="0"/>
              <a:t>世界の電力総量</a:t>
            </a:r>
          </a:p>
        </p:txBody>
      </p:sp>
      <p:sp>
        <p:nvSpPr>
          <p:cNvPr id="16" name="テキスト ボックス 15"/>
          <p:cNvSpPr txBox="1"/>
          <p:nvPr/>
        </p:nvSpPr>
        <p:spPr>
          <a:xfrm>
            <a:off x="1236921" y="3110567"/>
            <a:ext cx="2562447" cy="461665"/>
          </a:xfrm>
          <a:prstGeom prst="rect">
            <a:avLst/>
          </a:prstGeom>
          <a:noFill/>
        </p:spPr>
        <p:txBody>
          <a:bodyPr wrap="square" rtlCol="0">
            <a:spAutoFit/>
          </a:bodyPr>
          <a:lstStyle/>
          <a:p>
            <a:pPr algn="r"/>
            <a:r>
              <a:rPr kumimoji="1" lang="ja-JP" altLang="en-US" sz="2400" dirty="0"/>
              <a:t>ＩＣＴ消費</a:t>
            </a:r>
          </a:p>
        </p:txBody>
      </p:sp>
      <p:sp>
        <p:nvSpPr>
          <p:cNvPr id="17" name="テキスト ボックス 16"/>
          <p:cNvSpPr txBox="1"/>
          <p:nvPr/>
        </p:nvSpPr>
        <p:spPr>
          <a:xfrm>
            <a:off x="856498" y="4487225"/>
            <a:ext cx="3090529" cy="461665"/>
          </a:xfrm>
          <a:prstGeom prst="rect">
            <a:avLst/>
          </a:prstGeom>
          <a:noFill/>
        </p:spPr>
        <p:txBody>
          <a:bodyPr wrap="square" rtlCol="0">
            <a:spAutoFit/>
          </a:bodyPr>
          <a:lstStyle/>
          <a:p>
            <a:pPr algn="r"/>
            <a:r>
              <a:rPr lang="ja-JP" altLang="en-US" sz="2400" dirty="0"/>
              <a:t>データセンター</a:t>
            </a:r>
            <a:r>
              <a:rPr kumimoji="1" lang="ja-JP" altLang="en-US" sz="2400" dirty="0"/>
              <a:t>消費</a:t>
            </a:r>
          </a:p>
        </p:txBody>
      </p:sp>
      <p:sp>
        <p:nvSpPr>
          <p:cNvPr id="18" name="テキスト ボックス 17"/>
          <p:cNvSpPr txBox="1"/>
          <p:nvPr/>
        </p:nvSpPr>
        <p:spPr>
          <a:xfrm>
            <a:off x="856498" y="5741866"/>
            <a:ext cx="3090529" cy="461665"/>
          </a:xfrm>
          <a:prstGeom prst="rect">
            <a:avLst/>
          </a:prstGeom>
          <a:noFill/>
        </p:spPr>
        <p:txBody>
          <a:bodyPr wrap="square" rtlCol="0">
            <a:spAutoFit/>
          </a:bodyPr>
          <a:lstStyle/>
          <a:p>
            <a:pPr algn="r"/>
            <a:r>
              <a:rPr lang="en-US" altLang="ja-JP" sz="2400" dirty="0">
                <a:latin typeface="游ゴシック" panose="020B0400000000000000" pitchFamily="50" charset="-128"/>
                <a:ea typeface="游ゴシック" panose="020B0400000000000000" pitchFamily="50" charset="-128"/>
              </a:rPr>
              <a:t>Bitcoin</a:t>
            </a:r>
            <a:r>
              <a:rPr lang="ja-JP" altLang="en-US" sz="2400" dirty="0">
                <a:latin typeface="游ゴシック" panose="020B0400000000000000" pitchFamily="50" charset="-128"/>
                <a:ea typeface="游ゴシック" panose="020B0400000000000000" pitchFamily="50" charset="-128"/>
              </a:rPr>
              <a:t>マイニング</a:t>
            </a:r>
            <a:endParaRPr kumimoji="1" lang="ja-JP" altLang="en-US" sz="2400" dirty="0">
              <a:latin typeface="游ゴシック" panose="020B0400000000000000" pitchFamily="50" charset="-128"/>
              <a:ea typeface="游ゴシック" panose="020B0400000000000000" pitchFamily="50" charset="-128"/>
            </a:endParaRPr>
          </a:p>
        </p:txBody>
      </p:sp>
      <p:sp>
        <p:nvSpPr>
          <p:cNvPr id="19" name="テキスト ボックス 18"/>
          <p:cNvSpPr txBox="1"/>
          <p:nvPr/>
        </p:nvSpPr>
        <p:spPr>
          <a:xfrm>
            <a:off x="-8245" y="6599409"/>
            <a:ext cx="6248399" cy="253916"/>
          </a:xfrm>
          <a:prstGeom prst="rect">
            <a:avLst/>
          </a:prstGeom>
          <a:noFill/>
        </p:spPr>
        <p:txBody>
          <a:bodyPr wrap="square" rtlCol="0">
            <a:spAutoFit/>
          </a:bodyPr>
          <a:lstStyle/>
          <a:p>
            <a:r>
              <a:rPr kumimoji="1" lang="ja-JP" altLang="en-US" sz="1050" dirty="0"/>
              <a:t>（出典）</a:t>
            </a:r>
            <a:r>
              <a:rPr kumimoji="1" lang="en-US" altLang="ja-JP" sz="1050" dirty="0"/>
              <a:t>Nature</a:t>
            </a:r>
            <a:r>
              <a:rPr kumimoji="1" lang="ja-JP" altLang="en-US" sz="1050" dirty="0"/>
              <a:t>（</a:t>
            </a:r>
            <a:r>
              <a:rPr kumimoji="1" lang="en-US" altLang="ja-JP" sz="1050" dirty="0"/>
              <a:t>2018</a:t>
            </a:r>
            <a:r>
              <a:rPr kumimoji="1" lang="ja-JP" altLang="en-US" sz="1050" dirty="0"/>
              <a:t>年</a:t>
            </a:r>
            <a:r>
              <a:rPr kumimoji="1" lang="en-US" altLang="ja-JP" sz="1050" dirty="0"/>
              <a:t>9</a:t>
            </a:r>
            <a:r>
              <a:rPr kumimoji="1" lang="ja-JP" altLang="en-US" sz="1050" dirty="0"/>
              <a:t>月</a:t>
            </a:r>
            <a:r>
              <a:rPr kumimoji="1" lang="en-US" altLang="ja-JP" sz="1050" dirty="0"/>
              <a:t>13</a:t>
            </a:r>
            <a:r>
              <a:rPr kumimoji="1" lang="ja-JP" altLang="en-US" sz="1050" dirty="0"/>
              <a:t>日） </a:t>
            </a:r>
            <a:r>
              <a:rPr kumimoji="1" lang="en-US" altLang="ja-JP" sz="1050" dirty="0"/>
              <a:t>Vol.561</a:t>
            </a:r>
            <a:r>
              <a:rPr kumimoji="1" lang="ja-JP" altLang="en-US" sz="1050" dirty="0"/>
              <a:t>「</a:t>
            </a:r>
            <a:r>
              <a:rPr kumimoji="1" lang="en-US" altLang="ja-JP" sz="1050" dirty="0"/>
              <a:t>The</a:t>
            </a:r>
            <a:r>
              <a:rPr lang="ja-JP" altLang="en-US" sz="1050" dirty="0"/>
              <a:t> </a:t>
            </a:r>
            <a:r>
              <a:rPr lang="en-US" altLang="ja-JP" sz="1050" dirty="0"/>
              <a:t>Information Factories</a:t>
            </a:r>
            <a:r>
              <a:rPr lang="ja-JP" altLang="en-US" sz="1050" dirty="0"/>
              <a:t>」</a:t>
            </a:r>
            <a:endParaRPr kumimoji="1" lang="ja-JP" altLang="en-US" sz="1050" dirty="0"/>
          </a:p>
        </p:txBody>
      </p:sp>
      <p:grpSp>
        <p:nvGrpSpPr>
          <p:cNvPr id="20" name="Group 41"/>
          <p:cNvGrpSpPr>
            <a:grpSpLocks/>
          </p:cNvGrpSpPr>
          <p:nvPr/>
        </p:nvGrpSpPr>
        <p:grpSpPr bwMode="auto">
          <a:xfrm>
            <a:off x="8537944" y="2857500"/>
            <a:ext cx="3044455" cy="1122947"/>
            <a:chOff x="2691" y="3327"/>
            <a:chExt cx="1265" cy="398"/>
          </a:xfrm>
        </p:grpSpPr>
        <p:pic>
          <p:nvPicPr>
            <p:cNvPr id="21" name="Picture 42"/>
            <p:cNvPicPr>
              <a:picLocks noChangeAspect="1" noChangeArrowheads="1"/>
            </p:cNvPicPr>
            <p:nvPr/>
          </p:nvPicPr>
          <p:blipFill>
            <a:blip r:embed="rId3"/>
            <a:srcRect/>
            <a:stretch>
              <a:fillRect/>
            </a:stretch>
          </p:blipFill>
          <p:spPr bwMode="auto">
            <a:xfrm>
              <a:off x="2691" y="3330"/>
              <a:ext cx="594" cy="395"/>
            </a:xfrm>
            <a:prstGeom prst="rect">
              <a:avLst/>
            </a:prstGeom>
            <a:noFill/>
            <a:ln w="9525">
              <a:noFill/>
              <a:round/>
              <a:headEnd/>
              <a:tailEnd/>
            </a:ln>
          </p:spPr>
        </p:pic>
        <p:pic>
          <p:nvPicPr>
            <p:cNvPr id="22" name="Picture 43"/>
            <p:cNvPicPr>
              <a:picLocks noChangeAspect="1" noChangeArrowheads="1"/>
            </p:cNvPicPr>
            <p:nvPr/>
          </p:nvPicPr>
          <p:blipFill>
            <a:blip r:embed="rId4"/>
            <a:srcRect/>
            <a:stretch>
              <a:fillRect/>
            </a:stretch>
          </p:blipFill>
          <p:spPr bwMode="auto">
            <a:xfrm>
              <a:off x="3187" y="3327"/>
              <a:ext cx="248" cy="340"/>
            </a:xfrm>
            <a:prstGeom prst="rect">
              <a:avLst/>
            </a:prstGeom>
            <a:noFill/>
            <a:ln w="9525">
              <a:noFill/>
              <a:round/>
              <a:headEnd/>
              <a:tailEnd/>
            </a:ln>
          </p:spPr>
        </p:pic>
        <p:grpSp>
          <p:nvGrpSpPr>
            <p:cNvPr id="23" name="Group 44"/>
            <p:cNvGrpSpPr>
              <a:grpSpLocks/>
            </p:cNvGrpSpPr>
            <p:nvPr/>
          </p:nvGrpSpPr>
          <p:grpSpPr bwMode="auto">
            <a:xfrm>
              <a:off x="3562" y="3426"/>
              <a:ext cx="394" cy="269"/>
              <a:chOff x="3562" y="3426"/>
              <a:chExt cx="394" cy="269"/>
            </a:xfrm>
          </p:grpSpPr>
          <p:pic>
            <p:nvPicPr>
              <p:cNvPr id="28" name="Picture 45"/>
              <p:cNvPicPr>
                <a:picLocks noChangeAspect="1" noChangeArrowheads="1"/>
              </p:cNvPicPr>
              <p:nvPr/>
            </p:nvPicPr>
            <p:blipFill>
              <a:blip r:embed="rId5"/>
              <a:srcRect/>
              <a:stretch>
                <a:fillRect/>
              </a:stretch>
            </p:blipFill>
            <p:spPr bwMode="auto">
              <a:xfrm>
                <a:off x="3562" y="3426"/>
                <a:ext cx="325" cy="269"/>
              </a:xfrm>
              <a:prstGeom prst="rect">
                <a:avLst/>
              </a:prstGeom>
              <a:noFill/>
              <a:ln w="9525">
                <a:noFill/>
                <a:round/>
                <a:headEnd/>
                <a:tailEnd/>
              </a:ln>
            </p:spPr>
          </p:pic>
          <p:pic>
            <p:nvPicPr>
              <p:cNvPr id="29" name="Picture 46"/>
              <p:cNvPicPr>
                <a:picLocks noChangeAspect="1" noChangeArrowheads="1"/>
              </p:cNvPicPr>
              <p:nvPr/>
            </p:nvPicPr>
            <p:blipFill>
              <a:blip r:embed="rId6"/>
              <a:srcRect/>
              <a:stretch>
                <a:fillRect/>
              </a:stretch>
            </p:blipFill>
            <p:spPr bwMode="auto">
              <a:xfrm rot="780000">
                <a:off x="3828" y="3498"/>
                <a:ext cx="109" cy="177"/>
              </a:xfrm>
              <a:prstGeom prst="rect">
                <a:avLst/>
              </a:prstGeom>
              <a:noFill/>
              <a:ln w="9525">
                <a:noFill/>
                <a:round/>
                <a:headEnd/>
                <a:tailEnd/>
              </a:ln>
            </p:spPr>
          </p:pic>
        </p:grpSp>
        <p:grpSp>
          <p:nvGrpSpPr>
            <p:cNvPr id="24" name="Group 47"/>
            <p:cNvGrpSpPr>
              <a:grpSpLocks/>
            </p:cNvGrpSpPr>
            <p:nvPr/>
          </p:nvGrpSpPr>
          <p:grpSpPr bwMode="auto">
            <a:xfrm>
              <a:off x="3298" y="3417"/>
              <a:ext cx="369" cy="284"/>
              <a:chOff x="3298" y="3417"/>
              <a:chExt cx="369" cy="284"/>
            </a:xfrm>
          </p:grpSpPr>
          <p:pic>
            <p:nvPicPr>
              <p:cNvPr id="26" name="Picture 48"/>
              <p:cNvPicPr>
                <a:picLocks noChangeAspect="1" noChangeArrowheads="1"/>
              </p:cNvPicPr>
              <p:nvPr/>
            </p:nvPicPr>
            <p:blipFill>
              <a:blip r:embed="rId7"/>
              <a:srcRect/>
              <a:stretch>
                <a:fillRect/>
              </a:stretch>
            </p:blipFill>
            <p:spPr bwMode="auto">
              <a:xfrm>
                <a:off x="3352" y="3417"/>
                <a:ext cx="315" cy="284"/>
              </a:xfrm>
              <a:prstGeom prst="rect">
                <a:avLst/>
              </a:prstGeom>
              <a:noFill/>
              <a:ln w="9525">
                <a:noFill/>
                <a:round/>
                <a:headEnd/>
                <a:tailEnd/>
              </a:ln>
            </p:spPr>
          </p:pic>
          <p:pic>
            <p:nvPicPr>
              <p:cNvPr id="27" name="Picture 49"/>
              <p:cNvPicPr>
                <a:picLocks noChangeAspect="1" noChangeArrowheads="1"/>
              </p:cNvPicPr>
              <p:nvPr/>
            </p:nvPicPr>
            <p:blipFill>
              <a:blip r:embed="rId8"/>
              <a:srcRect/>
              <a:stretch>
                <a:fillRect/>
              </a:stretch>
            </p:blipFill>
            <p:spPr bwMode="auto">
              <a:xfrm>
                <a:off x="3298" y="3480"/>
                <a:ext cx="215" cy="215"/>
              </a:xfrm>
              <a:prstGeom prst="rect">
                <a:avLst/>
              </a:prstGeom>
              <a:noFill/>
              <a:ln w="9525">
                <a:noFill/>
                <a:round/>
                <a:headEnd/>
                <a:tailEnd/>
              </a:ln>
            </p:spPr>
          </p:pic>
        </p:grpSp>
        <p:pic>
          <p:nvPicPr>
            <p:cNvPr id="25" name="Picture 50"/>
            <p:cNvPicPr>
              <a:picLocks noChangeAspect="1" noChangeArrowheads="1"/>
            </p:cNvPicPr>
            <p:nvPr/>
          </p:nvPicPr>
          <p:blipFill>
            <a:blip r:embed="rId9"/>
            <a:srcRect/>
            <a:stretch>
              <a:fillRect/>
            </a:stretch>
          </p:blipFill>
          <p:spPr bwMode="auto">
            <a:xfrm>
              <a:off x="3085" y="3510"/>
              <a:ext cx="230" cy="183"/>
            </a:xfrm>
            <a:prstGeom prst="rect">
              <a:avLst/>
            </a:prstGeom>
            <a:noFill/>
            <a:ln w="9525">
              <a:noFill/>
              <a:round/>
              <a:headEnd/>
              <a:tailEnd/>
            </a:ln>
          </p:spPr>
        </p:pic>
      </p:grpSp>
      <p:pic>
        <p:nvPicPr>
          <p:cNvPr id="30" name="Picture 8" descr="4330323678_766c2d5bb0"/>
          <p:cNvPicPr>
            <a:picLocks noChangeAspect="1" noChangeArrowheads="1"/>
          </p:cNvPicPr>
          <p:nvPr/>
        </p:nvPicPr>
        <p:blipFill>
          <a:blip r:embed="rId10"/>
          <a:srcRect/>
          <a:stretch>
            <a:fillRect/>
          </a:stretch>
        </p:blipFill>
        <p:spPr bwMode="auto">
          <a:xfrm>
            <a:off x="7628049" y="4432739"/>
            <a:ext cx="2992967" cy="2218267"/>
          </a:xfrm>
          <a:prstGeom prst="rect">
            <a:avLst/>
          </a:prstGeom>
          <a:noFill/>
          <a:ln w="9525">
            <a:solidFill>
              <a:schemeClr val="bg2"/>
            </a:solidFill>
            <a:miter lim="800000"/>
            <a:headEnd/>
            <a:tailEnd/>
          </a:ln>
        </p:spPr>
      </p:pic>
      <p:pic>
        <p:nvPicPr>
          <p:cNvPr id="31" name="Picture 24" descr="dreamstime_xs_11213459_square.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909525" y="942683"/>
            <a:ext cx="1407760" cy="140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33" name="Picture 1" descr="C:\Users\i5222853\AppData\Local\Microsoft\Windows\Temporary Internet Files\Content.IE5\TF3W06GA\MC900311280[1].wm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327586" y="1013828"/>
            <a:ext cx="1738810" cy="1336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78294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3" y="2007421"/>
            <a:ext cx="5934075" cy="4000500"/>
          </a:xfrm>
          <a:prstGeom prst="rect">
            <a:avLst/>
          </a:prstGeom>
        </p:spPr>
      </p:pic>
      <p:sp>
        <p:nvSpPr>
          <p:cNvPr id="3" name="正方形/長方形 2"/>
          <p:cNvSpPr/>
          <p:nvPr/>
        </p:nvSpPr>
        <p:spPr>
          <a:xfrm>
            <a:off x="1006281" y="939321"/>
            <a:ext cx="10875523" cy="830997"/>
          </a:xfrm>
          <a:prstGeom prst="rect">
            <a:avLst/>
          </a:prstGeom>
        </p:spPr>
        <p:txBody>
          <a:bodyPr wrap="square">
            <a:spAutoFit/>
          </a:bodyPr>
          <a:lstStyle/>
          <a:p>
            <a:r>
              <a:rPr lang="en-US" altLang="ja-JP" dirty="0">
                <a:latin typeface="Meiryo UI" panose="020B0604030504040204" pitchFamily="50" charset="-128"/>
                <a:ea typeface="Meiryo UI" panose="020B0604030504040204" pitchFamily="50" charset="-128"/>
              </a:rPr>
              <a:t>IBM</a:t>
            </a:r>
            <a:r>
              <a:rPr lang="ja-JP" altLang="en-US" dirty="0">
                <a:latin typeface="Meiryo UI" panose="020B0604030504040204" pitchFamily="50" charset="-128"/>
                <a:ea typeface="Meiryo UI" panose="020B0604030504040204" pitchFamily="50" charset="-128"/>
              </a:rPr>
              <a:t>サンノゼ・アルマデン研究所が、</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個の原子に</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ビットを書き込める単原子メモリの開発に成功。</a:t>
            </a:r>
            <a:endParaRPr lang="en-US" altLang="ja-JP" dirty="0">
              <a:latin typeface="Meiryo UI" panose="020B0604030504040204" pitchFamily="50" charset="-128"/>
              <a:ea typeface="Meiryo UI" panose="020B0604030504040204" pitchFamily="50" charset="-128"/>
            </a:endParaRPr>
          </a:p>
          <a:p>
            <a:r>
              <a:rPr lang="en-US" altLang="ja-JP" dirty="0">
                <a:latin typeface="Meiryo UI" panose="020B0604030504040204" pitchFamily="50" charset="-128"/>
                <a:ea typeface="Meiryo UI" panose="020B0604030504040204" pitchFamily="50" charset="-128"/>
              </a:rPr>
              <a:t>IBM</a:t>
            </a:r>
            <a:r>
              <a:rPr lang="ja-JP" altLang="en-US" dirty="0">
                <a:latin typeface="Meiryo UI" panose="020B0604030504040204" pitchFamily="50" charset="-128"/>
                <a:ea typeface="Meiryo UI" panose="020B0604030504040204" pitchFamily="50" charset="-128"/>
              </a:rPr>
              <a:t>は単原子操作技術で世界をリードしており、世界で初めて単原子に情報を書き込む手法の開発に成功した。</a:t>
            </a:r>
            <a:endParaRPr lang="en-US" altLang="ja-JP" dirty="0">
              <a:latin typeface="Meiryo UI" panose="020B0604030504040204" pitchFamily="50" charset="-128"/>
              <a:ea typeface="Meiryo UI" panose="020B0604030504040204" pitchFamily="50" charset="-128"/>
            </a:endParaRPr>
          </a:p>
          <a:p>
            <a:pPr algn="r"/>
            <a:r>
              <a:rPr lang="ja-JP" altLang="en-US" sz="1200" dirty="0">
                <a:latin typeface="Meiryo UI" panose="020B0604030504040204" pitchFamily="50" charset="-128"/>
                <a:ea typeface="Meiryo UI" panose="020B0604030504040204" pitchFamily="50" charset="-128"/>
              </a:rPr>
              <a:t>（</a:t>
            </a:r>
            <a:r>
              <a:rPr lang="en-US" altLang="ja-JP" sz="1200" i="1" dirty="0">
                <a:latin typeface="Meiryo UI" panose="020B0604030504040204" pitchFamily="50" charset="-128"/>
                <a:ea typeface="Meiryo UI" panose="020B0604030504040204" pitchFamily="50" charset="-128"/>
              </a:rPr>
              <a:t>Nature</a:t>
            </a:r>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543, 226 06 Mar. 2017</a:t>
            </a:r>
            <a:r>
              <a:rPr lang="ja-JP" altLang="en-US" sz="1200" dirty="0">
                <a:latin typeface="Meiryo UI" panose="020B0604030504040204" pitchFamily="50" charset="-128"/>
                <a:ea typeface="Meiryo UI" panose="020B0604030504040204" pitchFamily="50" charset="-128"/>
              </a:rPr>
              <a:t>）</a:t>
            </a:r>
          </a:p>
        </p:txBody>
      </p:sp>
      <p:sp>
        <p:nvSpPr>
          <p:cNvPr id="4" name="正方形/長方形 3"/>
          <p:cNvSpPr/>
          <p:nvPr/>
        </p:nvSpPr>
        <p:spPr>
          <a:xfrm>
            <a:off x="-41215" y="5777089"/>
            <a:ext cx="1420582" cy="230832"/>
          </a:xfrm>
          <a:prstGeom prst="rect">
            <a:avLst/>
          </a:prstGeom>
        </p:spPr>
        <p:txBody>
          <a:bodyPr wrap="none">
            <a:spAutoFit/>
          </a:bodyPr>
          <a:lstStyle/>
          <a:p>
            <a:r>
              <a:rPr lang="ja-JP" altLang="en-US" sz="900" dirty="0">
                <a:solidFill>
                  <a:schemeClr val="bg1"/>
                </a:solidFill>
                <a:latin typeface="Meiryo UI" panose="020B0604030504040204" pitchFamily="50" charset="-128"/>
                <a:ea typeface="Meiryo UI" panose="020B0604030504040204" pitchFamily="50" charset="-128"/>
              </a:rPr>
              <a:t>（出典）</a:t>
            </a:r>
            <a:r>
              <a:rPr lang="en-US" altLang="ja-JP" sz="900" dirty="0">
                <a:solidFill>
                  <a:schemeClr val="bg1"/>
                </a:solidFill>
                <a:latin typeface="Meiryo UI" panose="020B0604030504040204" pitchFamily="50" charset="-128"/>
                <a:ea typeface="Meiryo UI" panose="020B0604030504040204" pitchFamily="50" charset="-128"/>
              </a:rPr>
              <a:t>IBM Research</a:t>
            </a:r>
            <a:endParaRPr lang="ja-JP" altLang="en-US" sz="900" dirty="0">
              <a:solidFill>
                <a:schemeClr val="bg1"/>
              </a:solidFill>
              <a:latin typeface="Meiryo UI" panose="020B0604030504040204" pitchFamily="50" charset="-128"/>
              <a:ea typeface="Meiryo UI" panose="020B0604030504040204" pitchFamily="50" charset="-128"/>
            </a:endParaRPr>
          </a:p>
        </p:txBody>
      </p:sp>
      <p:sp>
        <p:nvSpPr>
          <p:cNvPr id="5" name="正方形/長方形 4"/>
          <p:cNvSpPr/>
          <p:nvPr/>
        </p:nvSpPr>
        <p:spPr>
          <a:xfrm>
            <a:off x="35614" y="6410023"/>
            <a:ext cx="7630799" cy="338554"/>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現在のハードデイスク（</a:t>
            </a:r>
            <a:r>
              <a:rPr lang="en-US" altLang="ja-JP" sz="1600" dirty="0">
                <a:latin typeface="Meiryo UI" panose="020B0604030504040204" pitchFamily="50" charset="-128"/>
                <a:ea typeface="Meiryo UI" panose="020B0604030504040204" pitchFamily="50" charset="-128"/>
              </a:rPr>
              <a:t>HD</a:t>
            </a:r>
            <a:r>
              <a:rPr lang="ja-JP" altLang="en-US" sz="1600" dirty="0">
                <a:latin typeface="Meiryo UI" panose="020B0604030504040204" pitchFamily="50" charset="-128"/>
                <a:ea typeface="Meiryo UI" panose="020B0604030504040204" pitchFamily="50" charset="-128"/>
              </a:rPr>
              <a:t>）では</a:t>
            </a:r>
            <a:r>
              <a:rPr lang="ja-JP" altLang="en-US" sz="1600" b="1" dirty="0">
                <a:latin typeface="Meiryo UI" panose="020B0604030504040204" pitchFamily="50" charset="-128"/>
                <a:ea typeface="Meiryo UI" panose="020B0604030504040204" pitchFamily="50" charset="-128"/>
              </a:rPr>
              <a:t>磁気記憶にビットあたりおよそ</a:t>
            </a:r>
            <a:r>
              <a:rPr lang="en-US" altLang="ja-JP" sz="1600" b="1" dirty="0">
                <a:latin typeface="Meiryo UI" panose="020B0604030504040204" pitchFamily="50" charset="-128"/>
                <a:ea typeface="Meiryo UI" panose="020B0604030504040204" pitchFamily="50" charset="-128"/>
              </a:rPr>
              <a:t>10</a:t>
            </a:r>
            <a:r>
              <a:rPr lang="ja-JP" altLang="en-US" sz="1600" b="1" dirty="0">
                <a:latin typeface="Meiryo UI" panose="020B0604030504040204" pitchFamily="50" charset="-128"/>
                <a:ea typeface="Meiryo UI" panose="020B0604030504040204" pitchFamily="50" charset="-128"/>
              </a:rPr>
              <a:t>万個の原子</a:t>
            </a:r>
            <a:r>
              <a:rPr lang="ja-JP" altLang="en-US" sz="1600" dirty="0">
                <a:latin typeface="Meiryo UI" panose="020B0604030504040204" pitchFamily="50" charset="-128"/>
                <a:ea typeface="Meiryo UI" panose="020B0604030504040204" pitchFamily="50" charset="-128"/>
              </a:rPr>
              <a:t>が使われる</a:t>
            </a: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2458" y="1747749"/>
            <a:ext cx="6147777" cy="3073889"/>
          </a:xfrm>
          <a:prstGeom prst="rect">
            <a:avLst/>
          </a:prstGeom>
        </p:spPr>
      </p:pic>
      <p:sp>
        <p:nvSpPr>
          <p:cNvPr id="7" name="正方形/長方形 6"/>
          <p:cNvSpPr/>
          <p:nvPr/>
        </p:nvSpPr>
        <p:spPr>
          <a:xfrm>
            <a:off x="5985556" y="4880191"/>
            <a:ext cx="6206444" cy="1169551"/>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単原子メモリでは従来の記憶装置（</a:t>
            </a:r>
            <a:r>
              <a:rPr lang="en-US" altLang="ja-JP" sz="1400" dirty="0">
                <a:latin typeface="Meiryo UI" panose="020B0604030504040204" pitchFamily="50" charset="-128"/>
                <a:ea typeface="Meiryo UI" panose="020B0604030504040204" pitchFamily="50" charset="-128"/>
              </a:rPr>
              <a:t>HD</a:t>
            </a:r>
            <a:r>
              <a:rPr lang="ja-JP" altLang="en-US" sz="1400" dirty="0">
                <a:latin typeface="Meiryo UI" panose="020B0604030504040204" pitchFamily="50" charset="-128"/>
                <a:ea typeface="Meiryo UI" panose="020B0604030504040204" pitchFamily="50" charset="-128"/>
              </a:rPr>
              <a:t>）や半導体メモリに比べて情報密度が</a:t>
            </a:r>
            <a:r>
              <a:rPr lang="en-US" altLang="ja-JP" sz="1400" dirty="0">
                <a:latin typeface="Meiryo UI" panose="020B0604030504040204" pitchFamily="50" charset="-128"/>
                <a:ea typeface="Meiryo UI" panose="020B0604030504040204" pitchFamily="50" charset="-128"/>
              </a:rPr>
              <a:t>1,000</a:t>
            </a:r>
            <a:r>
              <a:rPr lang="ja-JP" altLang="en-US" sz="1400" dirty="0">
                <a:latin typeface="Meiryo UI" panose="020B0604030504040204" pitchFamily="50" charset="-128"/>
                <a:ea typeface="Meiryo UI" panose="020B0604030504040204" pitchFamily="50" charset="-128"/>
              </a:rPr>
              <a:t>倍高い。記憶情報の量が</a:t>
            </a:r>
            <a:r>
              <a:rPr lang="en-US" altLang="ja-JP" sz="1400" dirty="0">
                <a:latin typeface="Meiryo UI" panose="020B0604030504040204" pitchFamily="50" charset="-128"/>
                <a:ea typeface="Meiryo UI" panose="020B0604030504040204" pitchFamily="50" charset="-128"/>
              </a:rPr>
              <a:t>1,000</a:t>
            </a:r>
            <a:r>
              <a:rPr lang="ja-JP" altLang="en-US" sz="1400" dirty="0">
                <a:latin typeface="Meiryo UI" panose="020B0604030504040204" pitchFamily="50" charset="-128"/>
                <a:ea typeface="Meiryo UI" panose="020B0604030504040204" pitchFamily="50" charset="-128"/>
              </a:rPr>
              <a:t>倍に増大。</a:t>
            </a:r>
            <a:endParaRPr lang="en-US" altLang="ja-JP"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IBM</a:t>
            </a:r>
            <a:r>
              <a:rPr lang="ja-JP" altLang="en-US" sz="1400" dirty="0">
                <a:latin typeface="Meiryo UI" panose="020B0604030504040204" pitchFamily="50" charset="-128"/>
                <a:ea typeface="Meiryo UI" panose="020B0604030504040204" pitchFamily="50" charset="-128"/>
              </a:rPr>
              <a:t>が開発したメモリは磁性金属元素ホロミウムの</a:t>
            </a:r>
            <a:r>
              <a:rPr lang="en-US" altLang="ja-JP" sz="14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原子を</a:t>
            </a:r>
            <a:r>
              <a:rPr lang="en-US" altLang="ja-JP" sz="1400" dirty="0">
                <a:latin typeface="Meiryo UI" panose="020B0604030504040204" pitchFamily="50" charset="-128"/>
                <a:ea typeface="Meiryo UI" panose="020B0604030504040204" pitchFamily="50" charset="-128"/>
              </a:rPr>
              <a:t>1nm</a:t>
            </a:r>
            <a:r>
              <a:rPr lang="ja-JP" altLang="en-US" sz="1400" dirty="0">
                <a:latin typeface="Meiryo UI" panose="020B0604030504040204" pitchFamily="50" charset="-128"/>
                <a:ea typeface="Meiryo UI" panose="020B0604030504040204" pitchFamily="50" charset="-128"/>
              </a:rPr>
              <a:t>離れて配置し、その磁化方向を電流により制御して</a:t>
            </a:r>
            <a:r>
              <a:rPr lang="en-US" altLang="ja-JP" sz="14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ビットの情報を書き込んでいる。</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今回は、</a:t>
            </a:r>
            <a:r>
              <a:rPr lang="en-US" altLang="ja-JP" sz="14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原子ペア。 </a:t>
            </a:r>
          </a:p>
        </p:txBody>
      </p:sp>
    </p:spTree>
    <p:extLst>
      <p:ext uri="{BB962C8B-B14F-4D97-AF65-F5344CB8AC3E}">
        <p14:creationId xmlns:p14="http://schemas.microsoft.com/office/powerpoint/2010/main" val="15391192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2892056" y="6380663"/>
            <a:ext cx="7751135" cy="369332"/>
          </a:xfrm>
          <a:prstGeom prst="rect">
            <a:avLst/>
          </a:prstGeom>
        </p:spPr>
        <p:txBody>
          <a:bodyPr wrap="square">
            <a:spAutoFit/>
          </a:bodyPr>
          <a:lstStyle/>
          <a:p>
            <a:r>
              <a:rPr lang="en-US" altLang="ja-JP" dirty="0"/>
              <a:t>http://www.nedo.go.jp/news/press/AA5_100977.html?from=nedomail</a:t>
            </a:r>
            <a:endParaRPr lang="ja-JP" altLang="en-US" dirty="0"/>
          </a:p>
        </p:txBody>
      </p:sp>
      <p:sp>
        <p:nvSpPr>
          <p:cNvPr id="10" name="正方形/長方形 9"/>
          <p:cNvSpPr/>
          <p:nvPr/>
        </p:nvSpPr>
        <p:spPr>
          <a:xfrm>
            <a:off x="584791" y="1413063"/>
            <a:ext cx="11366204" cy="3785652"/>
          </a:xfrm>
          <a:prstGeom prst="rect">
            <a:avLst/>
          </a:prstGeom>
        </p:spPr>
        <p:txBody>
          <a:bodyPr wrap="square">
            <a:spAutoFit/>
          </a:bodyPr>
          <a:lstStyle/>
          <a:p>
            <a:pPr algn="ctr"/>
            <a:r>
              <a:rPr lang="ja-JP" altLang="en-US" sz="2000" dirty="0">
                <a:latin typeface="Meiryo UI" panose="020B0604030504040204" pitchFamily="50" charset="-128"/>
                <a:ea typeface="Meiryo UI" panose="020B0604030504040204" pitchFamily="50" charset="-128"/>
              </a:rPr>
              <a:t>世界最高水準の低消費電力化を実現する</a:t>
            </a:r>
            <a:r>
              <a:rPr lang="en-US" altLang="ja-JP" sz="2000" dirty="0">
                <a:latin typeface="Meiryo UI" panose="020B0604030504040204" pitchFamily="50" charset="-128"/>
                <a:ea typeface="Meiryo UI" panose="020B0604030504040204" pitchFamily="50" charset="-128"/>
              </a:rPr>
              <a:t>AI</a:t>
            </a:r>
            <a:r>
              <a:rPr lang="ja-JP" altLang="en-US" sz="2000" dirty="0">
                <a:latin typeface="Meiryo UI" panose="020B0604030504040204" pitchFamily="50" charset="-128"/>
                <a:ea typeface="Meiryo UI" panose="020B0604030504040204" pitchFamily="50" charset="-128"/>
              </a:rPr>
              <a:t>半導体向け「脳型情報処理回路」を開発</a:t>
            </a:r>
          </a:p>
          <a:p>
            <a:pPr algn="ct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クラウドではなくユーザー側の</a:t>
            </a: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処理で、プライバシーや安全、快適さを実現へ／</a:t>
            </a: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新価値の共創を目指しオープンイノベーション環境を整備</a:t>
            </a:r>
            <a:r>
              <a:rPr lang="en-US" altLang="ja-JP" sz="1400" dirty="0">
                <a:latin typeface="Meiryo UI" panose="020B0604030504040204" pitchFamily="50" charset="-128"/>
                <a:ea typeface="Meiryo UI" panose="020B0604030504040204" pitchFamily="50" charset="-128"/>
              </a:rPr>
              <a:t>―</a:t>
            </a:r>
          </a:p>
          <a:p>
            <a:pPr algn="ctr"/>
            <a:endParaRPr lang="en-US" altLang="ja-JP" sz="1400" dirty="0">
              <a:latin typeface="Meiryo UI" panose="020B0604030504040204" pitchFamily="50" charset="-128"/>
              <a:ea typeface="Meiryo UI" panose="020B0604030504040204" pitchFamily="50" charset="-128"/>
            </a:endParaRPr>
          </a:p>
          <a:p>
            <a:pPr algn="r"/>
            <a:r>
              <a:rPr lang="en-US" altLang="ja-JP" sz="1600" dirty="0">
                <a:latin typeface="Meiryo UI" panose="020B0604030504040204" pitchFamily="50" charset="-128"/>
                <a:ea typeface="Meiryo UI" panose="020B0604030504040204" pitchFamily="50" charset="-128"/>
              </a:rPr>
              <a:t>2018</a:t>
            </a:r>
            <a:r>
              <a:rPr lang="ja-JP" altLang="en-US" sz="1600" dirty="0">
                <a:latin typeface="Meiryo UI" panose="020B0604030504040204" pitchFamily="50" charset="-128"/>
                <a:ea typeface="Meiryo UI" panose="020B0604030504040204" pitchFamily="50" charset="-128"/>
              </a:rPr>
              <a:t>年</a:t>
            </a:r>
            <a:r>
              <a:rPr lang="en-US" altLang="ja-JP" sz="1600" dirty="0">
                <a:latin typeface="Meiryo UI" panose="020B0604030504040204" pitchFamily="50" charset="-128"/>
                <a:ea typeface="Meiryo UI" panose="020B0604030504040204" pitchFamily="50" charset="-128"/>
              </a:rPr>
              <a:t>6</a:t>
            </a:r>
            <a:r>
              <a:rPr lang="ja-JP" altLang="en-US" sz="1600" dirty="0">
                <a:latin typeface="Meiryo UI" panose="020B0604030504040204" pitchFamily="50" charset="-128"/>
                <a:ea typeface="Meiryo UI" panose="020B0604030504040204" pitchFamily="50" charset="-128"/>
              </a:rPr>
              <a:t>月</a:t>
            </a:r>
            <a:r>
              <a:rPr lang="en-US" altLang="ja-JP" sz="1600" dirty="0">
                <a:latin typeface="Meiryo UI" panose="020B0604030504040204" pitchFamily="50" charset="-128"/>
                <a:ea typeface="Meiryo UI" panose="020B0604030504040204" pitchFamily="50" charset="-128"/>
              </a:rPr>
              <a:t>18</a:t>
            </a:r>
            <a:r>
              <a:rPr lang="ja-JP" altLang="en-US" sz="1600" dirty="0">
                <a:latin typeface="Meiryo UI" panose="020B0604030504040204" pitchFamily="50" charset="-128"/>
                <a:ea typeface="Meiryo UI" panose="020B0604030504040204" pitchFamily="50" charset="-128"/>
              </a:rPr>
              <a:t>日</a:t>
            </a:r>
          </a:p>
          <a:p>
            <a:pPr algn="r"/>
            <a:r>
              <a:rPr lang="ja-JP" altLang="en-US" sz="1600" dirty="0">
                <a:latin typeface="Meiryo UI" panose="020B0604030504040204" pitchFamily="50" charset="-128"/>
                <a:ea typeface="Meiryo UI" panose="020B0604030504040204" pitchFamily="50" charset="-128"/>
              </a:rPr>
              <a:t>国立研究開発法人新エネルギー・産業技術総合開発機構</a:t>
            </a:r>
            <a:br>
              <a:rPr lang="ja-JP" altLang="en-US" sz="1600" dirty="0">
                <a:latin typeface="Meiryo UI" panose="020B0604030504040204" pitchFamily="50" charset="-128"/>
                <a:ea typeface="Meiryo UI" panose="020B0604030504040204" pitchFamily="50" charset="-128"/>
              </a:rPr>
            </a:br>
            <a:r>
              <a:rPr lang="ja-JP" altLang="en-US" sz="1600" dirty="0">
                <a:latin typeface="Meiryo UI" panose="020B0604030504040204" pitchFamily="50" charset="-128"/>
                <a:ea typeface="Meiryo UI" panose="020B0604030504040204" pitchFamily="50" charset="-128"/>
              </a:rPr>
              <a:t>理事長　石塚博昭</a:t>
            </a:r>
            <a:endParaRPr lang="en-US" altLang="ja-JP" sz="1600" dirty="0">
              <a:latin typeface="Meiryo UI" panose="020B0604030504040204" pitchFamily="50" charset="-128"/>
              <a:ea typeface="Meiryo UI" panose="020B0604030504040204" pitchFamily="50" charset="-128"/>
            </a:endParaRPr>
          </a:p>
          <a:p>
            <a:pPr algn="r"/>
            <a:r>
              <a:rPr lang="ja-JP" altLang="en-US" sz="1600" dirty="0">
                <a:latin typeface="Meiryo UI" panose="020B0604030504040204" pitchFamily="50" charset="-128"/>
                <a:ea typeface="Meiryo UI" panose="020B0604030504040204" pitchFamily="50" charset="-128"/>
              </a:rPr>
              <a:t> </a:t>
            </a:r>
          </a:p>
          <a:p>
            <a:r>
              <a:rPr lang="en-US" altLang="ja-JP" sz="1600" dirty="0">
                <a:latin typeface="Meiryo UI" panose="020B0604030504040204" pitchFamily="50" charset="-128"/>
                <a:ea typeface="Meiryo UI" panose="020B0604030504040204" pitchFamily="50" charset="-128"/>
              </a:rPr>
              <a:t>NEDO</a:t>
            </a:r>
            <a:r>
              <a:rPr lang="ja-JP" altLang="en-US" sz="1600" dirty="0">
                <a:latin typeface="Meiryo UI" panose="020B0604030504040204" pitchFamily="50" charset="-128"/>
                <a:ea typeface="Meiryo UI" panose="020B0604030504040204" pitchFamily="50" charset="-128"/>
              </a:rPr>
              <a:t>は、産業技術総合研究所、パナソニックセミコンダクターソリューションズ（株）、北海道大学とともに、アナログ抵抗変化素子を用いた</a:t>
            </a:r>
            <a:r>
              <a:rPr lang="en-US" altLang="ja-JP" sz="1600" dirty="0">
                <a:latin typeface="Meiryo UI" panose="020B0604030504040204" pitchFamily="50" charset="-128"/>
                <a:ea typeface="Meiryo UI" panose="020B0604030504040204" pitchFamily="50" charset="-128"/>
              </a:rPr>
              <a:t>AI</a:t>
            </a:r>
            <a:r>
              <a:rPr lang="ja-JP" altLang="en-US" sz="1600" dirty="0">
                <a:latin typeface="Meiryo UI" panose="020B0604030504040204" pitchFamily="50" charset="-128"/>
                <a:ea typeface="Meiryo UI" panose="020B0604030504040204" pitchFamily="50" charset="-128"/>
              </a:rPr>
              <a:t>半導体向けの脳型情報処理回路を開発し、世界最高水準の低消費電力動作の実証に成功しました。</a:t>
            </a:r>
          </a:p>
          <a:p>
            <a:r>
              <a:rPr lang="ja-JP" altLang="en-US" sz="1600" dirty="0">
                <a:latin typeface="Meiryo UI" panose="020B0604030504040204" pitchFamily="50" charset="-128"/>
                <a:ea typeface="Meiryo UI" panose="020B0604030504040204" pitchFamily="50" charset="-128"/>
              </a:rPr>
              <a:t>今後、この回路の実用化により、身の回りのさまざまな電子機器に深層学習（推論／学習）を実装する場合、クラウド側に頼らずユーザー（エッジ）側だけで、負荷の大きな学習処理も実行できるようになります。個人情報をクラウドに上げることなくプライバシーに配慮した</a:t>
            </a:r>
            <a:r>
              <a:rPr lang="en-US" altLang="ja-JP" sz="1600" dirty="0">
                <a:latin typeface="Meiryo UI" panose="020B0604030504040204" pitchFamily="50" charset="-128"/>
                <a:ea typeface="Meiryo UI" panose="020B0604030504040204" pitchFamily="50" charset="-128"/>
              </a:rPr>
              <a:t>AI</a:t>
            </a:r>
            <a:r>
              <a:rPr lang="ja-JP" altLang="en-US" sz="1600" dirty="0">
                <a:latin typeface="Meiryo UI" panose="020B0604030504040204" pitchFamily="50" charset="-128"/>
                <a:ea typeface="Meiryo UI" panose="020B0604030504040204" pitchFamily="50" charset="-128"/>
              </a:rPr>
              <a:t>学習を進めることや、さらには、エネルギー分野や交通分野などの社会インフラの分散制御・高度化にも広く波及していくものと期待されます。</a:t>
            </a:r>
          </a:p>
          <a:p>
            <a:r>
              <a:rPr lang="ja-JP" altLang="en-US" sz="1600" dirty="0">
                <a:latin typeface="Meiryo UI" panose="020B0604030504040204" pitchFamily="50" charset="-128"/>
                <a:ea typeface="Meiryo UI" panose="020B0604030504040204" pitchFamily="50" charset="-128"/>
              </a:rPr>
              <a:t>脳型情報処理回路を搭載した</a:t>
            </a:r>
            <a:r>
              <a:rPr lang="en-US" altLang="ja-JP" sz="1600" dirty="0">
                <a:latin typeface="Meiryo UI" panose="020B0604030504040204" pitchFamily="50" charset="-128"/>
                <a:ea typeface="Meiryo UI" panose="020B0604030504040204" pitchFamily="50" charset="-128"/>
              </a:rPr>
              <a:t>AI</a:t>
            </a:r>
            <a:r>
              <a:rPr lang="ja-JP" altLang="en-US" sz="1600" dirty="0">
                <a:latin typeface="Meiryo UI" panose="020B0604030504040204" pitchFamily="50" charset="-128"/>
                <a:ea typeface="Meiryo UI" panose="020B0604030504040204" pitchFamily="50" charset="-128"/>
              </a:rPr>
              <a:t>半導体は、その低消費電力性能から従来とは異なる利用機会やアプリケーションをもたらすことが見込まれます。</a:t>
            </a:r>
            <a:r>
              <a:rPr lang="en-US" altLang="ja-JP" sz="1600" dirty="0">
                <a:latin typeface="Meiryo UI" panose="020B0604030504040204" pitchFamily="50" charset="-128"/>
                <a:ea typeface="Meiryo UI" panose="020B0604030504040204" pitchFamily="50" charset="-128"/>
              </a:rPr>
              <a:t>NEDO</a:t>
            </a:r>
            <a:r>
              <a:rPr lang="ja-JP" altLang="en-US" sz="1600" dirty="0">
                <a:latin typeface="Meiryo UI" panose="020B0604030504040204" pitchFamily="50" charset="-128"/>
                <a:ea typeface="Meiryo UI" panose="020B0604030504040204" pitchFamily="50" charset="-128"/>
              </a:rPr>
              <a:t>と研究グループは、この新しい技術の普及促進やユーザーとの価値共創を目指し、</a:t>
            </a:r>
            <a:r>
              <a:rPr lang="en-US" altLang="ja-JP" sz="1600" dirty="0">
                <a:latin typeface="Meiryo UI" panose="020B0604030504040204" pitchFamily="50" charset="-128"/>
                <a:ea typeface="Meiryo UI" panose="020B0604030504040204" pitchFamily="50" charset="-128"/>
              </a:rPr>
              <a:t>AI</a:t>
            </a:r>
            <a:r>
              <a:rPr lang="ja-JP" altLang="en-US" sz="1600" dirty="0">
                <a:latin typeface="Meiryo UI" panose="020B0604030504040204" pitchFamily="50" charset="-128"/>
                <a:ea typeface="Meiryo UI" panose="020B0604030504040204" pitchFamily="50" charset="-128"/>
              </a:rPr>
              <a:t>開発環境である脳型情報処理活用プラットフォームの本格運用の開始や、関連技術の習得を目指した人材育成スクールの開催を</a:t>
            </a:r>
            <a:r>
              <a:rPr lang="en-US" altLang="ja-JP" sz="1600" dirty="0">
                <a:latin typeface="Meiryo UI" panose="020B0604030504040204" pitchFamily="50" charset="-128"/>
                <a:ea typeface="Meiryo UI" panose="020B0604030504040204" pitchFamily="50" charset="-128"/>
              </a:rPr>
              <a:t>2018</a:t>
            </a:r>
            <a:r>
              <a:rPr lang="ja-JP" altLang="en-US" sz="1600" dirty="0">
                <a:latin typeface="Meiryo UI" panose="020B0604030504040204" pitchFamily="50" charset="-128"/>
                <a:ea typeface="Meiryo UI" panose="020B0604030504040204" pitchFamily="50" charset="-128"/>
              </a:rPr>
              <a:t>年</a:t>
            </a:r>
            <a:r>
              <a:rPr lang="en-US" altLang="ja-JP" sz="1600" dirty="0">
                <a:latin typeface="Meiryo UI" panose="020B0604030504040204" pitchFamily="50" charset="-128"/>
                <a:ea typeface="Meiryo UI" panose="020B0604030504040204" pitchFamily="50" charset="-128"/>
              </a:rPr>
              <a:t>8</a:t>
            </a:r>
            <a:r>
              <a:rPr lang="ja-JP" altLang="en-US" sz="1600" dirty="0">
                <a:latin typeface="Meiryo UI" panose="020B0604030504040204" pitchFamily="50" charset="-128"/>
                <a:ea typeface="Meiryo UI" panose="020B0604030504040204" pitchFamily="50" charset="-128"/>
              </a:rPr>
              <a:t>月に予定しています。</a:t>
            </a:r>
            <a:endParaRPr lang="ja-JP" altLang="en-US" sz="1600" dirty="0">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5609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3048000" y="305485"/>
            <a:ext cx="6770370" cy="400110"/>
          </a:xfrm>
          <a:prstGeom prst="rect">
            <a:avLst/>
          </a:prstGeom>
        </p:spPr>
        <p:txBody>
          <a:bodyPr wrap="square">
            <a:spAutoFit/>
          </a:bodyPr>
          <a:lstStyle/>
          <a:p>
            <a:r>
              <a:rPr lang="ja-JP" altLang="en-US" sz="2000" b="1" dirty="0">
                <a:latin typeface="Meiryo UI" panose="020B0604030504040204" pitchFamily="50" charset="-128"/>
                <a:ea typeface="Meiryo UI" panose="020B0604030504040204" pitchFamily="50" charset="-128"/>
              </a:rPr>
              <a:t>「革新的技術による脳機能ネットワークの全容解明プロジェクト」</a:t>
            </a: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191215"/>
            <a:ext cx="2857500" cy="628650"/>
          </a:xfrm>
          <a:prstGeom prst="rect">
            <a:avLst/>
          </a:prstGeom>
        </p:spPr>
      </p:pic>
      <p:sp>
        <p:nvSpPr>
          <p:cNvPr id="4" name="正方形/長方形 3"/>
          <p:cNvSpPr/>
          <p:nvPr/>
        </p:nvSpPr>
        <p:spPr>
          <a:xfrm>
            <a:off x="777240" y="1734355"/>
            <a:ext cx="10961370" cy="830997"/>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革新的技術による脳機能ネットワークの全容解明プロジェクト」は、神経細胞がどのように神経回路を形成し、どのように情報処理を行うことによって、全体性の高い脳の機能を実現しているかについて、我が国が強みを持つ技術を生かして、その全容を明らかにし、精神・神経疾患の克服につながるヒトの高次脳機能の解明のための基盤を構築することを目的として実施します。</a:t>
            </a:r>
          </a:p>
        </p:txBody>
      </p:sp>
      <p:sp>
        <p:nvSpPr>
          <p:cNvPr id="5" name="正方形/長方形 4"/>
          <p:cNvSpPr/>
          <p:nvPr/>
        </p:nvSpPr>
        <p:spPr>
          <a:xfrm>
            <a:off x="190500" y="6596390"/>
            <a:ext cx="2626040" cy="261610"/>
          </a:xfrm>
          <a:prstGeom prst="rect">
            <a:avLst/>
          </a:prstGeom>
        </p:spPr>
        <p:txBody>
          <a:bodyPr wrap="none">
            <a:spAutoFit/>
          </a:bodyPr>
          <a:lstStyle/>
          <a:p>
            <a:r>
              <a:rPr lang="en-US" altLang="ja-JP" sz="1100" dirty="0"/>
              <a:t>https://brainminds.jp/overview/objectives</a:t>
            </a:r>
            <a:endParaRPr lang="ja-JP" altLang="en-US" sz="1100" dirty="0"/>
          </a:p>
        </p:txBody>
      </p:sp>
      <p:sp>
        <p:nvSpPr>
          <p:cNvPr id="6" name="正方形/長方形 5"/>
          <p:cNvSpPr/>
          <p:nvPr/>
        </p:nvSpPr>
        <p:spPr>
          <a:xfrm>
            <a:off x="3162300" y="580639"/>
            <a:ext cx="6770370" cy="323165"/>
          </a:xfrm>
          <a:prstGeom prst="rect">
            <a:avLst/>
          </a:prstGeom>
        </p:spPr>
        <p:txBody>
          <a:bodyPr wrap="square">
            <a:spAutoFit/>
          </a:bodyPr>
          <a:lstStyle/>
          <a:p>
            <a:r>
              <a:rPr lang="en-US" altLang="ja-JP" sz="1500" dirty="0">
                <a:latin typeface="Meiryo UI" panose="020B0604030504040204" pitchFamily="50" charset="-128"/>
                <a:ea typeface="Meiryo UI" panose="020B0604030504040204" pitchFamily="50" charset="-128"/>
              </a:rPr>
              <a:t>Brain Mapping by Integrated </a:t>
            </a:r>
            <a:r>
              <a:rPr lang="en-US" altLang="ja-JP" sz="1500" dirty="0" err="1">
                <a:latin typeface="Meiryo UI" panose="020B0604030504040204" pitchFamily="50" charset="-128"/>
                <a:ea typeface="Meiryo UI" panose="020B0604030504040204" pitchFamily="50" charset="-128"/>
              </a:rPr>
              <a:t>Neurotechnologies</a:t>
            </a:r>
            <a:r>
              <a:rPr lang="en-US" altLang="ja-JP" sz="1500" dirty="0">
                <a:latin typeface="Meiryo UI" panose="020B0604030504040204" pitchFamily="50" charset="-128"/>
                <a:ea typeface="Meiryo UI" panose="020B0604030504040204" pitchFamily="50" charset="-128"/>
              </a:rPr>
              <a:t> for Disease Studies</a:t>
            </a:r>
            <a:endParaRPr lang="ja-JP" altLang="en-US" sz="15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3469252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90500" y="6596390"/>
            <a:ext cx="1864613" cy="261610"/>
          </a:xfrm>
          <a:prstGeom prst="rect">
            <a:avLst/>
          </a:prstGeom>
        </p:spPr>
        <p:txBody>
          <a:bodyPr wrap="none">
            <a:spAutoFit/>
          </a:bodyPr>
          <a:lstStyle/>
          <a:p>
            <a:r>
              <a:rPr lang="en-US" altLang="ja-JP" sz="1100" dirty="0"/>
              <a:t>http://www.nips.ac.jp/srpbs/</a:t>
            </a:r>
            <a:endParaRPr lang="ja-JP" altLang="en-US" sz="1100"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211455"/>
            <a:ext cx="4191000" cy="857250"/>
          </a:xfrm>
          <a:prstGeom prst="rect">
            <a:avLst/>
          </a:prstGeom>
        </p:spPr>
      </p:pic>
    </p:spTree>
    <p:extLst>
      <p:ext uri="{BB962C8B-B14F-4D97-AF65-F5344CB8AC3E}">
        <p14:creationId xmlns:p14="http://schemas.microsoft.com/office/powerpoint/2010/main" val="14925448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851660" y="713214"/>
            <a:ext cx="9669780" cy="5816977"/>
          </a:xfrm>
          <a:prstGeom prst="rect">
            <a:avLst/>
          </a:prstGeom>
        </p:spPr>
        <p:txBody>
          <a:bodyPr wrap="square">
            <a:spAutoFit/>
          </a:bodyPr>
          <a:lstStyle/>
          <a:p>
            <a:r>
              <a:rPr lang="en-US" altLang="ja-JP" sz="1200" dirty="0">
                <a:solidFill>
                  <a:srgbClr val="000000"/>
                </a:solidFill>
                <a:latin typeface="Meiryo UI" panose="020B0604030504040204" pitchFamily="50" charset="-128"/>
                <a:ea typeface="Meiryo UI" panose="020B0604030504040204" pitchFamily="50" charset="-128"/>
              </a:rPr>
              <a:t>Belmont Report</a:t>
            </a:r>
          </a:p>
          <a:p>
            <a:r>
              <a:rPr lang="en-US" altLang="ja-JP" sz="1200" dirty="0">
                <a:solidFill>
                  <a:srgbClr val="2197D2"/>
                </a:solidFill>
                <a:latin typeface="Meiryo UI" panose="020B0604030504040204" pitchFamily="50" charset="-128"/>
                <a:ea typeface="Meiryo UI" panose="020B0604030504040204" pitchFamily="50" charset="-128"/>
              </a:rPr>
              <a:t>https://www.hhs.gov/ohrp/regulations-and-policy/belmont-report</a:t>
            </a:r>
          </a:p>
          <a:p>
            <a:r>
              <a:rPr lang="en-US" altLang="ja-JP" sz="1200" dirty="0">
                <a:solidFill>
                  <a:srgbClr val="000000"/>
                </a:solidFill>
                <a:latin typeface="Meiryo UI" panose="020B0604030504040204" pitchFamily="50" charset="-128"/>
                <a:ea typeface="Meiryo UI" panose="020B0604030504040204" pitchFamily="50" charset="-128"/>
              </a:rPr>
              <a:t>Brain Initiative</a:t>
            </a:r>
          </a:p>
          <a:p>
            <a:r>
              <a:rPr lang="en-US" altLang="ja-JP" sz="1200" dirty="0">
                <a:solidFill>
                  <a:srgbClr val="2197D2"/>
                </a:solidFill>
                <a:latin typeface="Meiryo UI" panose="020B0604030504040204" pitchFamily="50" charset="-128"/>
                <a:ea typeface="Meiryo UI" panose="020B0604030504040204" pitchFamily="50" charset="-128"/>
              </a:rPr>
              <a:t>https://www.braininitiative.nih.gov/</a:t>
            </a:r>
          </a:p>
          <a:p>
            <a:r>
              <a:rPr lang="en-US" altLang="ja-JP" sz="1200" dirty="0">
                <a:solidFill>
                  <a:srgbClr val="000000"/>
                </a:solidFill>
                <a:latin typeface="Meiryo UI" panose="020B0604030504040204" pitchFamily="50" charset="-128"/>
                <a:ea typeface="Meiryo UI" panose="020B0604030504040204" pitchFamily="50" charset="-128"/>
              </a:rPr>
              <a:t>Brain 2025 report</a:t>
            </a:r>
          </a:p>
          <a:p>
            <a:r>
              <a:rPr lang="en-US" altLang="ja-JP" sz="1200" dirty="0">
                <a:solidFill>
                  <a:srgbClr val="2197D2"/>
                </a:solidFill>
                <a:latin typeface="Meiryo UI" panose="020B0604030504040204" pitchFamily="50" charset="-128"/>
                <a:ea typeface="Meiryo UI" panose="020B0604030504040204" pitchFamily="50" charset="-128"/>
              </a:rPr>
              <a:t>https://www.braininitiative.nih.gov/2025/</a:t>
            </a:r>
          </a:p>
          <a:p>
            <a:r>
              <a:rPr lang="en-US" altLang="ja-JP" sz="1200" dirty="0">
                <a:solidFill>
                  <a:srgbClr val="000000"/>
                </a:solidFill>
                <a:latin typeface="Meiryo UI" panose="020B0604030504040204" pitchFamily="50" charset="-128"/>
                <a:ea typeface="Meiryo UI" panose="020B0604030504040204" pitchFamily="50" charset="-128"/>
              </a:rPr>
              <a:t>BRAIN Canada</a:t>
            </a:r>
          </a:p>
          <a:p>
            <a:r>
              <a:rPr lang="en-US" altLang="ja-JP" sz="1200" dirty="0">
                <a:solidFill>
                  <a:srgbClr val="2197D2"/>
                </a:solidFill>
                <a:latin typeface="Meiryo UI" panose="020B0604030504040204" pitchFamily="50" charset="-128"/>
                <a:ea typeface="Meiryo UI" panose="020B0604030504040204" pitchFamily="50" charset="-128"/>
              </a:rPr>
              <a:t>http://www.braincanada.ca/</a:t>
            </a:r>
          </a:p>
          <a:p>
            <a:r>
              <a:rPr lang="en-US" altLang="ja-JP" sz="1200" dirty="0">
                <a:solidFill>
                  <a:srgbClr val="000000"/>
                </a:solidFill>
                <a:latin typeface="Meiryo UI" panose="020B0604030504040204" pitchFamily="50" charset="-128"/>
                <a:ea typeface="Meiryo UI" panose="020B0604030504040204" pitchFamily="50" charset="-128"/>
              </a:rPr>
              <a:t>BRAIN Foundation Australia</a:t>
            </a:r>
          </a:p>
          <a:p>
            <a:r>
              <a:rPr lang="en-US" altLang="ja-JP" sz="1200" dirty="0">
                <a:solidFill>
                  <a:srgbClr val="2197D2"/>
                </a:solidFill>
                <a:latin typeface="Meiryo UI" panose="020B0604030504040204" pitchFamily="50" charset="-128"/>
                <a:ea typeface="Meiryo UI" panose="020B0604030504040204" pitchFamily="50" charset="-128"/>
              </a:rPr>
              <a:t>http://brainfoundation.org.au/</a:t>
            </a:r>
          </a:p>
          <a:p>
            <a:r>
              <a:rPr lang="en-US" altLang="ja-JP" sz="1200" dirty="0">
                <a:solidFill>
                  <a:srgbClr val="000000"/>
                </a:solidFill>
                <a:latin typeface="Meiryo UI" panose="020B0604030504040204" pitchFamily="50" charset="-128"/>
                <a:ea typeface="Meiryo UI" panose="020B0604030504040204" pitchFamily="50" charset="-128"/>
              </a:rPr>
              <a:t>Coordinating Global Brain Projects Conference</a:t>
            </a:r>
          </a:p>
          <a:p>
            <a:r>
              <a:rPr lang="en-US" altLang="ja-JP" sz="1200" dirty="0">
                <a:solidFill>
                  <a:srgbClr val="2197D2"/>
                </a:solidFill>
                <a:latin typeface="Meiryo UI" panose="020B0604030504040204" pitchFamily="50" charset="-128"/>
                <a:ea typeface="Meiryo UI" panose="020B0604030504040204" pitchFamily="50" charset="-128"/>
              </a:rPr>
              <a:t>http://www.rockefeller.edu/research/intercenter/globalbrain</a:t>
            </a:r>
          </a:p>
          <a:p>
            <a:r>
              <a:rPr lang="en-US" altLang="ja-JP" sz="1200" dirty="0">
                <a:solidFill>
                  <a:srgbClr val="000000"/>
                </a:solidFill>
                <a:latin typeface="Meiryo UI" panose="020B0604030504040204" pitchFamily="50" charset="-128"/>
                <a:ea typeface="Meiryo UI" panose="020B0604030504040204" pitchFamily="50" charset="-128"/>
              </a:rPr>
              <a:t>Denmark </a:t>
            </a:r>
            <a:r>
              <a:rPr lang="en-US" altLang="ja-JP" sz="1200" dirty="0" err="1">
                <a:solidFill>
                  <a:srgbClr val="000000"/>
                </a:solidFill>
                <a:latin typeface="Meiryo UI" panose="020B0604030504040204" pitchFamily="50" charset="-128"/>
                <a:ea typeface="Meiryo UI" panose="020B0604030504040204" pitchFamily="50" charset="-128"/>
              </a:rPr>
              <a:t>Lundbeck</a:t>
            </a:r>
            <a:r>
              <a:rPr lang="en-US" altLang="ja-JP" sz="1200" dirty="0">
                <a:solidFill>
                  <a:srgbClr val="000000"/>
                </a:solidFill>
                <a:latin typeface="Meiryo UI" panose="020B0604030504040204" pitchFamily="50" charset="-128"/>
                <a:ea typeface="Meiryo UI" panose="020B0604030504040204" pitchFamily="50" charset="-128"/>
              </a:rPr>
              <a:t> Foundation-BRAINI</a:t>
            </a:r>
          </a:p>
          <a:p>
            <a:r>
              <a:rPr lang="en-US" altLang="ja-JP" sz="1200" dirty="0">
                <a:solidFill>
                  <a:srgbClr val="2197D2"/>
                </a:solidFill>
                <a:latin typeface="Meiryo UI" panose="020B0604030504040204" pitchFamily="50" charset="-128"/>
                <a:ea typeface="Meiryo UI" panose="020B0604030504040204" pitchFamily="50" charset="-128"/>
              </a:rPr>
              <a:t>http://www.lundbeckfonden.com/nih-brain-initiative.516.aspx</a:t>
            </a:r>
          </a:p>
          <a:p>
            <a:r>
              <a:rPr lang="en-US" altLang="ja-JP" sz="1200" dirty="0">
                <a:solidFill>
                  <a:srgbClr val="000000"/>
                </a:solidFill>
                <a:latin typeface="Meiryo UI" panose="020B0604030504040204" pitchFamily="50" charset="-128"/>
                <a:ea typeface="Meiryo UI" panose="020B0604030504040204" pitchFamily="50" charset="-128"/>
              </a:rPr>
              <a:t>Human Brain Project</a:t>
            </a:r>
          </a:p>
          <a:p>
            <a:r>
              <a:rPr lang="en-US" altLang="ja-JP" sz="1200" dirty="0">
                <a:solidFill>
                  <a:srgbClr val="2197D2"/>
                </a:solidFill>
                <a:latin typeface="Meiryo UI" panose="020B0604030504040204" pitchFamily="50" charset="-128"/>
                <a:ea typeface="Meiryo UI" panose="020B0604030504040204" pitchFamily="50" charset="-128"/>
              </a:rPr>
              <a:t>https://www.humanbrainproject.eu/</a:t>
            </a:r>
          </a:p>
          <a:p>
            <a:r>
              <a:rPr lang="en-US" altLang="ja-JP" sz="1200" dirty="0">
                <a:solidFill>
                  <a:srgbClr val="000000"/>
                </a:solidFill>
                <a:latin typeface="Meiryo UI" panose="020B0604030504040204" pitchFamily="50" charset="-128"/>
                <a:ea typeface="Meiryo UI" panose="020B0604030504040204" pitchFamily="50" charset="-128"/>
              </a:rPr>
              <a:t>Human Frontiers Science Program</a:t>
            </a:r>
          </a:p>
          <a:p>
            <a:r>
              <a:rPr lang="en-US" altLang="ja-JP" sz="1200" dirty="0">
                <a:solidFill>
                  <a:srgbClr val="2197D2"/>
                </a:solidFill>
                <a:latin typeface="Meiryo UI" panose="020B0604030504040204" pitchFamily="50" charset="-128"/>
                <a:ea typeface="Meiryo UI" panose="020B0604030504040204" pitchFamily="50" charset="-128"/>
              </a:rPr>
              <a:t>http://www.hfsp.org/</a:t>
            </a:r>
          </a:p>
          <a:p>
            <a:r>
              <a:rPr lang="en-US" altLang="ja-JP" sz="1200" dirty="0">
                <a:solidFill>
                  <a:srgbClr val="000000"/>
                </a:solidFill>
                <a:latin typeface="Meiryo UI" panose="020B0604030504040204" pitchFamily="50" charset="-128"/>
                <a:ea typeface="Meiryo UI" panose="020B0604030504040204" pitchFamily="50" charset="-128"/>
              </a:rPr>
              <a:t>Human Genome Organization</a:t>
            </a:r>
          </a:p>
          <a:p>
            <a:r>
              <a:rPr lang="en-US" altLang="ja-JP" sz="1200" dirty="0">
                <a:solidFill>
                  <a:srgbClr val="2197D2"/>
                </a:solidFill>
                <a:latin typeface="Meiryo UI" panose="020B0604030504040204" pitchFamily="50" charset="-128"/>
                <a:ea typeface="Meiryo UI" panose="020B0604030504040204" pitchFamily="50" charset="-128"/>
              </a:rPr>
              <a:t>http://www.hugo-international.org</a:t>
            </a:r>
          </a:p>
          <a:p>
            <a:r>
              <a:rPr lang="en-US" altLang="ja-JP" sz="1200" dirty="0" err="1">
                <a:solidFill>
                  <a:srgbClr val="000000"/>
                </a:solidFill>
                <a:latin typeface="Meiryo UI" panose="020B0604030504040204" pitchFamily="50" charset="-128"/>
                <a:ea typeface="Meiryo UI" panose="020B0604030504040204" pitchFamily="50" charset="-128"/>
              </a:rPr>
              <a:t>NeuroData</a:t>
            </a:r>
            <a:r>
              <a:rPr lang="en-US" altLang="ja-JP" sz="1200" dirty="0">
                <a:solidFill>
                  <a:srgbClr val="000000"/>
                </a:solidFill>
                <a:latin typeface="Meiryo UI" panose="020B0604030504040204" pitchFamily="50" charset="-128"/>
                <a:ea typeface="Meiryo UI" panose="020B0604030504040204" pitchFamily="50" charset="-128"/>
              </a:rPr>
              <a:t> Without Borders Initiative</a:t>
            </a:r>
          </a:p>
          <a:p>
            <a:r>
              <a:rPr lang="en-US" altLang="ja-JP" sz="1200" dirty="0">
                <a:solidFill>
                  <a:srgbClr val="2197D2"/>
                </a:solidFill>
                <a:latin typeface="Meiryo UI" panose="020B0604030504040204" pitchFamily="50" charset="-128"/>
                <a:ea typeface="Meiryo UI" panose="020B0604030504040204" pitchFamily="50" charset="-128"/>
              </a:rPr>
              <a:t>http://www.nwb.org</a:t>
            </a:r>
          </a:p>
          <a:p>
            <a:r>
              <a:rPr lang="en-US" altLang="ja-JP" sz="1200" dirty="0">
                <a:solidFill>
                  <a:srgbClr val="000000"/>
                </a:solidFill>
                <a:latin typeface="Meiryo UI" panose="020B0604030504040204" pitchFamily="50" charset="-128"/>
                <a:ea typeface="Meiryo UI" panose="020B0604030504040204" pitchFamily="50" charset="-128"/>
              </a:rPr>
              <a:t>Japan Brain/MINDS</a:t>
            </a:r>
          </a:p>
          <a:p>
            <a:r>
              <a:rPr lang="en-US" altLang="ja-JP" sz="1200" dirty="0">
                <a:solidFill>
                  <a:srgbClr val="2197D2"/>
                </a:solidFill>
                <a:latin typeface="Meiryo UI" panose="020B0604030504040204" pitchFamily="50" charset="-128"/>
                <a:ea typeface="Meiryo UI" panose="020B0604030504040204" pitchFamily="50" charset="-128"/>
              </a:rPr>
              <a:t>http://brainminds.jp/en/</a:t>
            </a:r>
          </a:p>
          <a:p>
            <a:r>
              <a:rPr lang="en-US" altLang="ja-JP" sz="1200" dirty="0">
                <a:solidFill>
                  <a:srgbClr val="000000"/>
                </a:solidFill>
                <a:latin typeface="Meiryo UI" panose="020B0604030504040204" pitchFamily="50" charset="-128"/>
                <a:ea typeface="Meiryo UI" panose="020B0604030504040204" pitchFamily="50" charset="-128"/>
              </a:rPr>
              <a:t>Simons Collaboration on the Global Brain Project</a:t>
            </a:r>
          </a:p>
          <a:p>
            <a:r>
              <a:rPr lang="en-US" altLang="ja-JP" sz="1200" dirty="0">
                <a:solidFill>
                  <a:srgbClr val="2197D2"/>
                </a:solidFill>
                <a:latin typeface="Meiryo UI" panose="020B0604030504040204" pitchFamily="50" charset="-128"/>
                <a:ea typeface="Meiryo UI" panose="020B0604030504040204" pitchFamily="50" charset="-128"/>
              </a:rPr>
              <a:t>https://www.simonsfoundation.org/life-sciences/simons-collaboration-on-the-global-brain-2/</a:t>
            </a:r>
          </a:p>
          <a:p>
            <a:r>
              <a:rPr lang="en-US" altLang="ja-JP" sz="1200" dirty="0">
                <a:solidFill>
                  <a:srgbClr val="000000"/>
                </a:solidFill>
                <a:latin typeface="Meiryo UI" panose="020B0604030504040204" pitchFamily="50" charset="-128"/>
                <a:ea typeface="Meiryo UI" panose="020B0604030504040204" pitchFamily="50" charset="-128"/>
              </a:rPr>
              <a:t>South Korean Brain Mapping Project</a:t>
            </a:r>
          </a:p>
          <a:p>
            <a:r>
              <a:rPr lang="en-US" altLang="ja-JP" sz="1200" dirty="0">
                <a:solidFill>
                  <a:srgbClr val="2197D2"/>
                </a:solidFill>
                <a:latin typeface="Meiryo UI" panose="020B0604030504040204" pitchFamily="50" charset="-128"/>
                <a:ea typeface="Meiryo UI" panose="020B0604030504040204" pitchFamily="50" charset="-128"/>
              </a:rPr>
              <a:t>http://english.yonhapnews.co.kr/news/2016/05/30/0200000000AEN20160530008200320.html</a:t>
            </a:r>
          </a:p>
          <a:p>
            <a:r>
              <a:rPr lang="en-US" altLang="ja-JP" sz="1200" dirty="0">
                <a:solidFill>
                  <a:srgbClr val="000000"/>
                </a:solidFill>
                <a:latin typeface="Meiryo UI" panose="020B0604030504040204" pitchFamily="50" charset="-128"/>
                <a:ea typeface="Meiryo UI" panose="020B0604030504040204" pitchFamily="50" charset="-128"/>
              </a:rPr>
              <a:t>State of the Brain Keystone Symposium</a:t>
            </a:r>
          </a:p>
          <a:p>
            <a:r>
              <a:rPr lang="en-US" altLang="ja-JP" sz="1200" dirty="0">
                <a:solidFill>
                  <a:srgbClr val="2197D2"/>
                </a:solidFill>
                <a:latin typeface="Meiryo UI" panose="020B0604030504040204" pitchFamily="50" charset="-128"/>
                <a:ea typeface="Meiryo UI" panose="020B0604030504040204" pitchFamily="50" charset="-128"/>
              </a:rPr>
              <a:t>http://www.keystonesymposia.org/16R1</a:t>
            </a:r>
            <a:endParaRPr lang="ja-JP" altLang="en-US" sz="3600"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5261610" y="171450"/>
            <a:ext cx="166878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参照</a:t>
            </a:r>
          </a:p>
        </p:txBody>
      </p:sp>
    </p:spTree>
    <p:extLst>
      <p:ext uri="{BB962C8B-B14F-4D97-AF65-F5344CB8AC3E}">
        <p14:creationId xmlns:p14="http://schemas.microsoft.com/office/powerpoint/2010/main" val="4112779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9" name="テキスト ボックス 18"/>
          <p:cNvSpPr txBox="1"/>
          <p:nvPr/>
        </p:nvSpPr>
        <p:spPr>
          <a:xfrm>
            <a:off x="-8245" y="6599409"/>
            <a:ext cx="6248399" cy="253916"/>
          </a:xfrm>
          <a:prstGeom prst="rect">
            <a:avLst/>
          </a:prstGeom>
          <a:noFill/>
        </p:spPr>
        <p:txBody>
          <a:bodyPr wrap="square" rtlCol="0">
            <a:spAutoFit/>
          </a:bodyPr>
          <a:lstStyle/>
          <a:p>
            <a:r>
              <a:rPr kumimoji="1" lang="ja-JP" altLang="en-US" sz="1050" dirty="0"/>
              <a:t>（出典）</a:t>
            </a:r>
            <a:r>
              <a:rPr kumimoji="1" lang="en-US" altLang="ja-JP" sz="1050" dirty="0"/>
              <a:t>Nature</a:t>
            </a:r>
            <a:r>
              <a:rPr kumimoji="1" lang="ja-JP" altLang="en-US" sz="1050" dirty="0"/>
              <a:t>（</a:t>
            </a:r>
            <a:r>
              <a:rPr kumimoji="1" lang="en-US" altLang="ja-JP" sz="1050" dirty="0"/>
              <a:t>2018</a:t>
            </a:r>
            <a:r>
              <a:rPr kumimoji="1" lang="ja-JP" altLang="en-US" sz="1050" dirty="0"/>
              <a:t>年</a:t>
            </a:r>
            <a:r>
              <a:rPr kumimoji="1" lang="en-US" altLang="ja-JP" sz="1050" dirty="0"/>
              <a:t>9</a:t>
            </a:r>
            <a:r>
              <a:rPr kumimoji="1" lang="ja-JP" altLang="en-US" sz="1050" dirty="0"/>
              <a:t>月</a:t>
            </a:r>
            <a:r>
              <a:rPr kumimoji="1" lang="en-US" altLang="ja-JP" sz="1050" dirty="0"/>
              <a:t>13</a:t>
            </a:r>
            <a:r>
              <a:rPr kumimoji="1" lang="ja-JP" altLang="en-US" sz="1050" dirty="0"/>
              <a:t>日） </a:t>
            </a:r>
            <a:r>
              <a:rPr kumimoji="1" lang="en-US" altLang="ja-JP" sz="1050" dirty="0"/>
              <a:t>Vol.561</a:t>
            </a:r>
            <a:r>
              <a:rPr kumimoji="1" lang="ja-JP" altLang="en-US" sz="1050" dirty="0"/>
              <a:t>「</a:t>
            </a:r>
            <a:r>
              <a:rPr kumimoji="1" lang="en-US" altLang="ja-JP" sz="1050" dirty="0"/>
              <a:t>The</a:t>
            </a:r>
            <a:r>
              <a:rPr lang="ja-JP" altLang="en-US" sz="1050" dirty="0"/>
              <a:t> </a:t>
            </a:r>
            <a:r>
              <a:rPr lang="en-US" altLang="ja-JP" sz="1050" dirty="0"/>
              <a:t>Information Factories</a:t>
            </a:r>
            <a:r>
              <a:rPr lang="ja-JP" altLang="en-US" sz="1050" dirty="0"/>
              <a:t>」</a:t>
            </a:r>
            <a:endParaRPr kumimoji="1" lang="ja-JP" altLang="en-US" sz="1050" dirty="0"/>
          </a:p>
        </p:txBody>
      </p:sp>
      <p:graphicFrame>
        <p:nvGraphicFramePr>
          <p:cNvPr id="32" name="グラフ 31"/>
          <p:cNvGraphicFramePr>
            <a:graphicFrameLocks/>
          </p:cNvGraphicFramePr>
          <p:nvPr>
            <p:extLst>
              <p:ext uri="{D42A27DB-BD31-4B8C-83A1-F6EECF244321}">
                <p14:modId xmlns:p14="http://schemas.microsoft.com/office/powerpoint/2010/main" val="4140688002"/>
              </p:ext>
            </p:extLst>
          </p:nvPr>
        </p:nvGraphicFramePr>
        <p:xfrm>
          <a:off x="1646538" y="1041401"/>
          <a:ext cx="8589662" cy="5224462"/>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直線矢印コネクタ 4"/>
          <p:cNvCxnSpPr/>
          <p:nvPr/>
        </p:nvCxnSpPr>
        <p:spPr>
          <a:xfrm>
            <a:off x="9436100" y="1143000"/>
            <a:ext cx="49530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7579669" y="773668"/>
            <a:ext cx="2870200" cy="646331"/>
          </a:xfrm>
          <a:prstGeom prst="rect">
            <a:avLst/>
          </a:prstGeom>
          <a:noFill/>
        </p:spPr>
        <p:txBody>
          <a:bodyPr wrap="square" rtlCol="0">
            <a:spAutoFit/>
          </a:bodyPr>
          <a:lstStyle/>
          <a:p>
            <a:pPr algn="ctr"/>
            <a:r>
              <a:rPr lang="en-US" altLang="ja-JP" dirty="0">
                <a:latin typeface="游ゴシック" panose="020B0400000000000000" pitchFamily="50" charset="-128"/>
                <a:ea typeface="游ゴシック" panose="020B0400000000000000" pitchFamily="50" charset="-128"/>
              </a:rPr>
              <a:t>ICT</a:t>
            </a:r>
            <a:r>
              <a:rPr lang="ja-JP" altLang="en-US" dirty="0" err="1">
                <a:latin typeface="游ゴシック" panose="020B0400000000000000" pitchFamily="50" charset="-128"/>
                <a:ea typeface="游ゴシック" panose="020B0400000000000000" pitchFamily="50" charset="-128"/>
              </a:rPr>
              <a:t>だけ</a:t>
            </a:r>
            <a:r>
              <a:rPr lang="ja-JP" altLang="en-US" dirty="0">
                <a:latin typeface="游ゴシック" panose="020B0400000000000000" pitchFamily="50" charset="-128"/>
                <a:ea typeface="游ゴシック" panose="020B0400000000000000" pitchFamily="50" charset="-128"/>
              </a:rPr>
              <a:t>で</a:t>
            </a:r>
            <a:r>
              <a:rPr kumimoji="1" lang="en-US" altLang="ja-JP" dirty="0">
                <a:latin typeface="游ゴシック" panose="020B0400000000000000" pitchFamily="50" charset="-128"/>
                <a:ea typeface="游ゴシック" panose="020B0400000000000000" pitchFamily="50" charset="-128"/>
              </a:rPr>
              <a:t>20.9</a:t>
            </a:r>
            <a:r>
              <a:rPr kumimoji="1" lang="ja-JP" altLang="en-US" dirty="0">
                <a:latin typeface="游ゴシック" panose="020B0400000000000000" pitchFamily="50" charset="-128"/>
                <a:ea typeface="游ゴシック" panose="020B0400000000000000" pitchFamily="50" charset="-128"/>
              </a:rPr>
              <a:t>％！</a:t>
            </a:r>
            <a:endParaRPr kumimoji="1"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　　どうする！</a:t>
            </a:r>
            <a:endParaRPr kumimoji="1" lang="ja-JP" altLang="en-US"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832471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3" name="正方形/長方形 2"/>
          <p:cNvSpPr/>
          <p:nvPr/>
        </p:nvSpPr>
        <p:spPr>
          <a:xfrm>
            <a:off x="1389042" y="370724"/>
            <a:ext cx="10802958" cy="1077218"/>
          </a:xfrm>
          <a:prstGeom prst="rect">
            <a:avLst/>
          </a:prstGeom>
        </p:spPr>
        <p:txBody>
          <a:bodyPr wrap="square">
            <a:spAutoFit/>
          </a:bodyPr>
          <a:lstStyle/>
          <a:p>
            <a:pPr algn="ctr"/>
            <a:r>
              <a:rPr lang="ja-JP" altLang="en-US" sz="3200" b="1" dirty="0">
                <a:latin typeface="游ゴシック" panose="020B0400000000000000" pitchFamily="50" charset="-128"/>
                <a:ea typeface="游ゴシック" panose="020B0400000000000000" pitchFamily="50" charset="-128"/>
              </a:rPr>
              <a:t>「</a:t>
            </a:r>
            <a:r>
              <a:rPr lang="en-US" altLang="ja-JP" sz="3200" b="1" dirty="0">
                <a:latin typeface="GungsuhChe" panose="02030609000101010101" pitchFamily="49" charset="-127"/>
                <a:ea typeface="GungsuhChe" panose="02030609000101010101" pitchFamily="49" charset="-127"/>
              </a:rPr>
              <a:t>Neuroscience-</a:t>
            </a:r>
            <a:r>
              <a:rPr lang="en-US" altLang="ja-JP" sz="4400" b="1" u="sng" dirty="0">
                <a:solidFill>
                  <a:srgbClr val="FF0000"/>
                </a:solidFill>
                <a:latin typeface="GungsuhChe" panose="02030609000101010101" pitchFamily="49" charset="-127"/>
                <a:ea typeface="GungsuhChe" panose="02030609000101010101" pitchFamily="49" charset="-127"/>
              </a:rPr>
              <a:t>Inspired</a:t>
            </a:r>
            <a:r>
              <a:rPr lang="en-US" altLang="ja-JP" sz="4000" b="1" dirty="0">
                <a:latin typeface="GungsuhChe" panose="02030609000101010101" pitchFamily="49" charset="-127"/>
                <a:ea typeface="GungsuhChe" panose="02030609000101010101" pitchFamily="49" charset="-127"/>
              </a:rPr>
              <a:t> </a:t>
            </a:r>
            <a:r>
              <a:rPr lang="en-US" altLang="ja-JP" sz="3200" b="1" dirty="0">
                <a:latin typeface="GungsuhChe" panose="02030609000101010101" pitchFamily="49" charset="-127"/>
                <a:ea typeface="GungsuhChe" panose="02030609000101010101" pitchFamily="49" charset="-127"/>
              </a:rPr>
              <a:t>Artificial Intelligence</a:t>
            </a:r>
            <a:r>
              <a:rPr lang="ja-JP" altLang="en-US" sz="3200" b="1" dirty="0">
                <a:latin typeface="游ゴシック" panose="020B0400000000000000" pitchFamily="50" charset="-128"/>
                <a:ea typeface="游ゴシック" panose="020B0400000000000000" pitchFamily="50" charset="-128"/>
              </a:rPr>
              <a:t>」</a:t>
            </a:r>
            <a:endParaRPr lang="en-US" altLang="ja-JP" sz="3200" b="1" dirty="0">
              <a:latin typeface="游ゴシック" panose="020B0400000000000000" pitchFamily="50" charset="-128"/>
              <a:ea typeface="游ゴシック" panose="020B0400000000000000" pitchFamily="50" charset="-128"/>
            </a:endParaRPr>
          </a:p>
          <a:p>
            <a:pPr algn="ctr"/>
            <a:r>
              <a:rPr lang="en-US" altLang="ja-JP" sz="2000" dirty="0">
                <a:latin typeface="游ゴシック" panose="020B0400000000000000" pitchFamily="50" charset="-128"/>
                <a:ea typeface="游ゴシック" panose="020B0400000000000000" pitchFamily="50" charset="-128"/>
              </a:rPr>
              <a:t>Neuron 95, July 19, 2017</a:t>
            </a:r>
            <a:endParaRPr lang="ja-JP" altLang="en-US" sz="2000" dirty="0">
              <a:latin typeface="游ゴシック" panose="020B0400000000000000" pitchFamily="50" charset="-128"/>
              <a:ea typeface="游ゴシック" panose="020B0400000000000000" pitchFamily="50" charset="-128"/>
            </a:endParaRPr>
          </a:p>
        </p:txBody>
      </p:sp>
      <p:sp>
        <p:nvSpPr>
          <p:cNvPr id="5" name="正方形/長方形 4"/>
          <p:cNvSpPr/>
          <p:nvPr/>
        </p:nvSpPr>
        <p:spPr>
          <a:xfrm>
            <a:off x="527436" y="5564635"/>
            <a:ext cx="5262979" cy="276999"/>
          </a:xfrm>
          <a:prstGeom prst="rect">
            <a:avLst/>
          </a:prstGeom>
        </p:spPr>
        <p:txBody>
          <a:bodyPr wrap="none">
            <a:spAutoFit/>
          </a:bodyPr>
          <a:lstStyle/>
          <a:p>
            <a:r>
              <a:rPr lang="ja-JP" altLang="en-US" sz="1200" dirty="0">
                <a:latin typeface="游ゴシック" panose="020B0400000000000000" pitchFamily="50" charset="-128"/>
                <a:ea typeface="游ゴシック" panose="020B0400000000000000" pitchFamily="50" charset="-128"/>
              </a:rPr>
              <a:t>（出典）</a:t>
            </a:r>
            <a:r>
              <a:rPr lang="en-US" altLang="ja-JP" sz="1200" dirty="0">
                <a:latin typeface="游ゴシック" panose="020B0400000000000000" pitchFamily="50" charset="-128"/>
                <a:ea typeface="游ゴシック" panose="020B0400000000000000" pitchFamily="50" charset="-128"/>
              </a:rPr>
              <a:t>https://www.cell.com/neuron/fulltext/S0896-6273(17)30509-3</a:t>
            </a:r>
            <a:endParaRPr lang="ja-JP" altLang="en-US" sz="1200" dirty="0">
              <a:latin typeface="游ゴシック" panose="020B0400000000000000" pitchFamily="50" charset="-128"/>
              <a:ea typeface="游ゴシック" panose="020B0400000000000000" pitchFamily="50" charset="-128"/>
            </a:endParaRPr>
          </a:p>
        </p:txBody>
      </p:sp>
      <p:sp>
        <p:nvSpPr>
          <p:cNvPr id="10" name="正方形/長方形 9"/>
          <p:cNvSpPr/>
          <p:nvPr/>
        </p:nvSpPr>
        <p:spPr>
          <a:xfrm>
            <a:off x="628152" y="1740883"/>
            <a:ext cx="11242420" cy="3785652"/>
          </a:xfrm>
          <a:prstGeom prst="rect">
            <a:avLst/>
          </a:prstGeom>
        </p:spPr>
        <p:txBody>
          <a:bodyPr wrap="square">
            <a:spAutoFit/>
          </a:bodyPr>
          <a:lstStyle/>
          <a:p>
            <a:r>
              <a:rPr lang="en-US" altLang="ja-JP" sz="4000" b="1" dirty="0">
                <a:latin typeface="Britannic Bold" panose="020B0903060703020204" pitchFamily="34" charset="0"/>
              </a:rPr>
              <a:t>Distilling intelligence into an algorithmic construct and comparing it to the human brain might yield insights into some of the deepest and the most enduring mysteries of the mind, such as the nature of creativity, dreams, and perhaps one day, even consciousness. </a:t>
            </a:r>
            <a:endParaRPr lang="ja-JP" altLang="en-US" sz="4000" b="1" dirty="0">
              <a:latin typeface="Britannic Bold" panose="020B0903060703020204" pitchFamily="34" charset="0"/>
            </a:endParaRPr>
          </a:p>
        </p:txBody>
      </p:sp>
      <p:sp>
        <p:nvSpPr>
          <p:cNvPr id="6" name="正方形/長方形 5"/>
          <p:cNvSpPr/>
          <p:nvPr/>
        </p:nvSpPr>
        <p:spPr>
          <a:xfrm>
            <a:off x="628152" y="5906497"/>
            <a:ext cx="10974733" cy="461665"/>
          </a:xfrm>
          <a:prstGeom prst="rect">
            <a:avLst/>
          </a:prstGeom>
        </p:spPr>
        <p:txBody>
          <a:bodyPr wrap="square">
            <a:spAutoFit/>
          </a:bodyPr>
          <a:lstStyle/>
          <a:p>
            <a:r>
              <a:rPr lang="ja-JP" altLang="en-US" sz="1200" dirty="0">
                <a:latin typeface="游ゴシック" panose="020B0400000000000000" pitchFamily="50" charset="-128"/>
                <a:ea typeface="游ゴシック" panose="020B0400000000000000" pitchFamily="50" charset="-128"/>
              </a:rPr>
              <a:t>知能をアルゴリズムに昇華させ、人間の脳と比較することで、心の最も深く、そして最も永久的な謎であるいくつかについて、重要な知見が得られるだろう。</a:t>
            </a:r>
            <a:endParaRPr lang="en-US" altLang="ja-JP" sz="1200" dirty="0">
              <a:latin typeface="游ゴシック" panose="020B0400000000000000" pitchFamily="50" charset="-128"/>
              <a:ea typeface="游ゴシック" panose="020B0400000000000000" pitchFamily="50" charset="-128"/>
            </a:endParaRPr>
          </a:p>
          <a:p>
            <a:r>
              <a:rPr lang="ja-JP" altLang="en-US" sz="1200" dirty="0">
                <a:latin typeface="游ゴシック" panose="020B0400000000000000" pitchFamily="50" charset="-128"/>
                <a:ea typeface="游ゴシック" panose="020B0400000000000000" pitchFamily="50" charset="-128"/>
              </a:rPr>
              <a:t>例えば、創造性や夢の本質がわかるかもしれない。そしていつの日か、意識についてさえも。</a:t>
            </a:r>
          </a:p>
        </p:txBody>
      </p:sp>
    </p:spTree>
    <p:extLst>
      <p:ext uri="{BB962C8B-B14F-4D97-AF65-F5344CB8AC3E}">
        <p14:creationId xmlns:p14="http://schemas.microsoft.com/office/powerpoint/2010/main" val="3509164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5"/>
          <p:cNvSpPr/>
          <p:nvPr/>
        </p:nvSpPr>
        <p:spPr>
          <a:xfrm>
            <a:off x="7973568" y="0"/>
            <a:ext cx="4218431" cy="6857997"/>
          </a:xfrm>
          <a:prstGeom prst="rect">
            <a:avLst/>
          </a:prstGeom>
          <a:blipFill>
            <a:blip r:embed="rId2" cstate="print"/>
            <a:stretch>
              <a:fillRect/>
            </a:stretch>
          </a:blipFill>
        </p:spPr>
        <p:txBody>
          <a:bodyPr wrap="square" lIns="0" tIns="0" rIns="0" bIns="0" rtlCol="0"/>
          <a:lstStyle/>
          <a:p>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 y="1535"/>
            <a:ext cx="1726312" cy="1578137"/>
          </a:xfrm>
          <a:prstGeom prst="rect">
            <a:avLst/>
          </a:prstGeom>
        </p:spPr>
      </p:pic>
      <p:sp>
        <p:nvSpPr>
          <p:cNvPr id="2" name="正方形/長方形 1"/>
          <p:cNvSpPr/>
          <p:nvPr/>
        </p:nvSpPr>
        <p:spPr>
          <a:xfrm>
            <a:off x="88901" y="1575492"/>
            <a:ext cx="8102600" cy="2185214"/>
          </a:xfrm>
          <a:prstGeom prst="rect">
            <a:avLst/>
          </a:prstGeom>
        </p:spPr>
        <p:txBody>
          <a:bodyPr wrap="square">
            <a:spAutoFit/>
          </a:bodyPr>
          <a:lstStyle/>
          <a:p>
            <a:r>
              <a:rPr lang="ja-JP" altLang="en-US" sz="4400" b="1" u="sng" dirty="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真に</a:t>
            </a:r>
            <a:r>
              <a:rPr lang="ja-JP" altLang="en-US" sz="4800" b="1" u="sng" dirty="0">
                <a:solidFill>
                  <a:srgbClr val="00206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人間を理解する</a:t>
            </a:r>
            <a:r>
              <a:rPr lang="ja-JP" altLang="en-US" sz="4400" b="1" u="sng" dirty="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為、認知</a:t>
            </a:r>
            <a:r>
              <a:rPr lang="ja-JP" altLang="en-US" sz="4400" b="1" dirty="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a:t>
            </a:r>
            <a:r>
              <a:rPr lang="ja-JP" altLang="en-US" sz="4400" b="1" u="sng" dirty="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行動、記憶、思考、情動、意志など</a:t>
            </a:r>
            <a:r>
              <a:rPr lang="ja-JP" altLang="en-US" sz="4400" b="1" dirty="0">
                <a:latin typeface="HG丸ｺﾞｼｯｸM-PRO" panose="020F0600000000000000" pitchFamily="50" charset="-128"/>
                <a:ea typeface="HG丸ｺﾞｼｯｸM-PRO" panose="020F0600000000000000" pitchFamily="50" charset="-128"/>
              </a:rPr>
              <a:t>の働きを生み出す、</a:t>
            </a:r>
            <a:endParaRPr lang="en-US" altLang="ja-JP" sz="4400" b="1" dirty="0">
              <a:latin typeface="HG丸ｺﾞｼｯｸM-PRO" panose="020F0600000000000000" pitchFamily="50" charset="-128"/>
              <a:ea typeface="HG丸ｺﾞｼｯｸM-PRO" panose="020F0600000000000000" pitchFamily="50" charset="-128"/>
            </a:endParaRPr>
          </a:p>
        </p:txBody>
      </p:sp>
      <p:sp>
        <p:nvSpPr>
          <p:cNvPr id="3" name="正方形/長方形 2"/>
          <p:cNvSpPr/>
          <p:nvPr/>
        </p:nvSpPr>
        <p:spPr>
          <a:xfrm>
            <a:off x="1" y="6596387"/>
            <a:ext cx="7335520" cy="261610"/>
          </a:xfrm>
          <a:prstGeom prst="rect">
            <a:avLst/>
          </a:prstGeom>
        </p:spPr>
        <p:txBody>
          <a:bodyPr wrap="square">
            <a:spAutoFit/>
          </a:bodyPr>
          <a:lstStyle/>
          <a:p>
            <a:r>
              <a:rPr lang="ja-JP" altLang="en-US" sz="1100" dirty="0">
                <a:latin typeface="+mn-ea"/>
              </a:rPr>
              <a:t>（出典）文部科学省　</a:t>
            </a:r>
            <a:r>
              <a:rPr lang="en-US" altLang="ja-JP" sz="1100" dirty="0">
                <a:latin typeface="+mn-ea"/>
              </a:rPr>
              <a:t>http://www.mext.go.jp/b_menu/shingi/gijyutu/gijyutu2/shiryo/attach/1236327.htm</a:t>
            </a:r>
            <a:endParaRPr lang="ja-JP" altLang="en-US" sz="1100" dirty="0">
              <a:latin typeface="+mn-ea"/>
            </a:endParaRPr>
          </a:p>
        </p:txBody>
      </p:sp>
      <p:sp>
        <p:nvSpPr>
          <p:cNvPr id="7" name="テキスト ボックス 6"/>
          <p:cNvSpPr txBox="1"/>
          <p:nvPr/>
        </p:nvSpPr>
        <p:spPr>
          <a:xfrm>
            <a:off x="2056" y="0"/>
            <a:ext cx="12189943" cy="1015663"/>
          </a:xfrm>
          <a:prstGeom prst="rect">
            <a:avLst/>
          </a:prstGeom>
          <a:noFill/>
        </p:spPr>
        <p:txBody>
          <a:bodyPr wrap="square" rtlCol="0">
            <a:spAutoFit/>
          </a:bodyPr>
          <a:lstStyle/>
          <a:p>
            <a:pPr algn="ctr"/>
            <a:r>
              <a:rPr lang="ja-JP" altLang="en-US" sz="6000" b="1" dirty="0">
                <a:latin typeface="HG丸ｺﾞｼｯｸM-PRO" panose="020F0600000000000000" pitchFamily="50" charset="-128"/>
                <a:ea typeface="HG丸ｺﾞｼｯｸM-PRO" panose="020F0600000000000000" pitchFamily="50" charset="-128"/>
              </a:rPr>
              <a:t>脳科学とは？</a:t>
            </a:r>
            <a:endParaRPr kumimoji="1" lang="ja-JP" altLang="en-US" sz="6000" b="1" dirty="0">
              <a:latin typeface="HG丸ｺﾞｼｯｸM-PRO" panose="020F0600000000000000" pitchFamily="50" charset="-128"/>
              <a:ea typeface="HG丸ｺﾞｼｯｸM-PRO" panose="020F0600000000000000" pitchFamily="50" charset="-128"/>
            </a:endParaRPr>
          </a:p>
        </p:txBody>
      </p:sp>
      <p:sp>
        <p:nvSpPr>
          <p:cNvPr id="5" name="正方形/長方形 4"/>
          <p:cNvSpPr/>
          <p:nvPr/>
        </p:nvSpPr>
        <p:spPr>
          <a:xfrm>
            <a:off x="253999" y="3851347"/>
            <a:ext cx="8924081" cy="2554545"/>
          </a:xfrm>
          <a:prstGeom prst="rect">
            <a:avLst/>
          </a:prstGeom>
        </p:spPr>
        <p:txBody>
          <a:bodyPr wrap="square">
            <a:spAutoFit/>
          </a:bodyPr>
          <a:lstStyle/>
          <a:p>
            <a:pPr algn="ctr"/>
            <a:r>
              <a:rPr lang="ja-JP" altLang="en-US" sz="8000" b="1" u="sng" dirty="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脳の</a:t>
            </a:r>
            <a:r>
              <a:rPr lang="ja-JP" altLang="en-US" sz="8000" b="1" u="sng" dirty="0">
                <a:solidFill>
                  <a:srgbClr val="00206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構造</a:t>
            </a:r>
            <a:r>
              <a:rPr lang="ja-JP" altLang="en-US" sz="6600" b="1" u="sng" dirty="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と</a:t>
            </a:r>
            <a:endParaRPr lang="en-US" altLang="ja-JP" sz="6600" b="1" u="sng" dirty="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endParaRPr>
          </a:p>
          <a:p>
            <a:pPr algn="ctr"/>
            <a:r>
              <a:rPr lang="ja-JP" altLang="en-US" sz="8000" b="1" u="sng" dirty="0">
                <a:solidFill>
                  <a:srgbClr val="00206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機能</a:t>
            </a:r>
            <a:r>
              <a:rPr lang="ja-JP" altLang="en-US" sz="6600" b="1" u="sng" dirty="0">
                <a:solidFill>
                  <a:srgbClr val="FF0000"/>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を解明すること</a:t>
            </a:r>
            <a:r>
              <a:rPr lang="ja-JP" altLang="en-US" sz="6600" b="1" dirty="0">
                <a:latin typeface="HG丸ｺﾞｼｯｸM-PRO" panose="020F0600000000000000" pitchFamily="50" charset="-128"/>
                <a:ea typeface="HG丸ｺﾞｼｯｸM-PRO" panose="020F0600000000000000" pitchFamily="50" charset="-128"/>
              </a:rPr>
              <a:t>。</a:t>
            </a:r>
          </a:p>
        </p:txBody>
      </p:sp>
    </p:spTree>
    <p:extLst>
      <p:ext uri="{BB962C8B-B14F-4D97-AF65-F5344CB8AC3E}">
        <p14:creationId xmlns:p14="http://schemas.microsoft.com/office/powerpoint/2010/main" val="1038453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887" y="128536"/>
            <a:ext cx="2714375" cy="2481392"/>
          </a:xfrm>
          <a:prstGeom prst="rect">
            <a:avLst/>
          </a:prstGeom>
        </p:spPr>
      </p:pic>
      <p:sp>
        <p:nvSpPr>
          <p:cNvPr id="2" name="正方形/長方形 1"/>
          <p:cNvSpPr/>
          <p:nvPr/>
        </p:nvSpPr>
        <p:spPr>
          <a:xfrm>
            <a:off x="2968093" y="993155"/>
            <a:ext cx="9223907" cy="1384995"/>
          </a:xfrm>
          <a:prstGeom prst="rect">
            <a:avLst/>
          </a:prstGeom>
        </p:spPr>
        <p:txBody>
          <a:bodyPr wrap="square">
            <a:spAutoFit/>
          </a:bodyPr>
          <a:lstStyle/>
          <a:p>
            <a:r>
              <a:rPr lang="ja-JP" altLang="en-US" sz="2800" b="1" u="sng" dirty="0">
                <a:solidFill>
                  <a:srgbClr val="FF0000"/>
                </a:solidFill>
                <a:effectLst>
                  <a:outerShdw blurRad="38100" dist="38100" dir="2700000" algn="tl">
                    <a:srgbClr val="000000">
                      <a:alpha val="43137"/>
                    </a:srgbClr>
                  </a:outerShdw>
                </a:effectLst>
              </a:rPr>
              <a:t>真に人間を理解する為、認知、行動、記憶、思考、情動、意志など</a:t>
            </a:r>
            <a:r>
              <a:rPr lang="ja-JP" altLang="en-US" sz="2800" b="1" dirty="0"/>
              <a:t>の働きを生み出す</a:t>
            </a:r>
            <a:r>
              <a:rPr lang="ja-JP" altLang="en-US" sz="2800" b="1" u="sng" dirty="0">
                <a:solidFill>
                  <a:srgbClr val="FF0000"/>
                </a:solidFill>
                <a:effectLst>
                  <a:outerShdw blurRad="38100" dist="38100" dir="2700000" algn="tl">
                    <a:srgbClr val="000000">
                      <a:alpha val="43137"/>
                    </a:srgbClr>
                  </a:outerShdw>
                </a:effectLst>
              </a:rPr>
              <a:t>脳の構造と機能を明らかにすること</a:t>
            </a:r>
            <a:r>
              <a:rPr lang="ja-JP" altLang="en-US" sz="2800" b="1" dirty="0"/>
              <a:t>。</a:t>
            </a:r>
          </a:p>
        </p:txBody>
      </p:sp>
      <p:sp>
        <p:nvSpPr>
          <p:cNvPr id="3" name="正方形/長方形 2"/>
          <p:cNvSpPr/>
          <p:nvPr/>
        </p:nvSpPr>
        <p:spPr>
          <a:xfrm>
            <a:off x="4370173" y="2116540"/>
            <a:ext cx="7335520" cy="261610"/>
          </a:xfrm>
          <a:prstGeom prst="rect">
            <a:avLst/>
          </a:prstGeom>
        </p:spPr>
        <p:txBody>
          <a:bodyPr wrap="square">
            <a:spAutoFit/>
          </a:bodyPr>
          <a:lstStyle/>
          <a:p>
            <a:r>
              <a:rPr lang="ja-JP" altLang="en-US" sz="1100" dirty="0">
                <a:latin typeface="+mn-ea"/>
              </a:rPr>
              <a:t>（出典）文部科学省　</a:t>
            </a:r>
            <a:r>
              <a:rPr lang="en-US" altLang="ja-JP" sz="1100" dirty="0">
                <a:latin typeface="+mn-ea"/>
              </a:rPr>
              <a:t>http://www.mext.go.jp/b_menu/shingi/gijyutu/gijyutu2/shiryo/attach/1236327.htm</a:t>
            </a:r>
            <a:endParaRPr lang="ja-JP" altLang="en-US" sz="1100" dirty="0">
              <a:latin typeface="+mn-ea"/>
            </a:endParaRPr>
          </a:p>
        </p:txBody>
      </p:sp>
      <p:sp>
        <p:nvSpPr>
          <p:cNvPr id="7" name="テキスト ボックス 6"/>
          <p:cNvSpPr txBox="1"/>
          <p:nvPr/>
        </p:nvSpPr>
        <p:spPr>
          <a:xfrm>
            <a:off x="2056" y="0"/>
            <a:ext cx="12189943" cy="1015663"/>
          </a:xfrm>
          <a:prstGeom prst="rect">
            <a:avLst/>
          </a:prstGeom>
          <a:noFill/>
        </p:spPr>
        <p:txBody>
          <a:bodyPr wrap="square" rtlCol="0">
            <a:spAutoFit/>
          </a:bodyPr>
          <a:lstStyle/>
          <a:p>
            <a:pPr algn="ctr"/>
            <a:r>
              <a:rPr lang="ja-JP" altLang="en-US" sz="6000" b="1" dirty="0">
                <a:latin typeface="HG丸ｺﾞｼｯｸM-PRO" panose="020F0600000000000000" pitchFamily="50" charset="-128"/>
                <a:ea typeface="HG丸ｺﾞｼｯｸM-PRO" panose="020F0600000000000000" pitchFamily="50" charset="-128"/>
              </a:rPr>
              <a:t>脳科学とは？</a:t>
            </a:r>
            <a:endParaRPr kumimoji="1" lang="ja-JP" altLang="en-US" sz="6000" b="1" dirty="0">
              <a:latin typeface="HG丸ｺﾞｼｯｸM-PRO" panose="020F0600000000000000" pitchFamily="50" charset="-128"/>
              <a:ea typeface="HG丸ｺﾞｼｯｸM-PRO" panose="020F0600000000000000" pitchFamily="50" charset="-128"/>
            </a:endParaRPr>
          </a:p>
        </p:txBody>
      </p:sp>
      <p:sp>
        <p:nvSpPr>
          <p:cNvPr id="6" name="正方形/長方形 5"/>
          <p:cNvSpPr/>
          <p:nvPr/>
        </p:nvSpPr>
        <p:spPr>
          <a:xfrm>
            <a:off x="448067" y="2738464"/>
            <a:ext cx="11297920" cy="3693319"/>
          </a:xfrm>
          <a:prstGeom prst="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ja-JP" altLang="en-US" dirty="0"/>
              <a:t>世界人口１００億人とか、人生１００歳と言われ始めている現代社会に於いては、如何に心身の健康を維持しつつ健康寿命を伸ばすかが大きな課題である。世界に類例のない少子高齢化を迎える日本に於いて、持続的な発展を確実にするためにも必要不可欠であり、医療費抑制など財政負担軽減にも資する社会システムの構築が望まれている。</a:t>
            </a:r>
            <a:endParaRPr lang="en-US" altLang="ja-JP" dirty="0"/>
          </a:p>
          <a:p>
            <a:r>
              <a:rPr lang="ja-JP" altLang="en-US" dirty="0"/>
              <a:t>しかし、複雑化する現代社会に於いて精神・神経疾患や心の病を抱える人の数は近年著しく増加し、認知症とされる人は約１７０万人、うつ病等を含む気分障害は約９０万人、パーキンソン病は約１５万人（いずれも推計）、自殺者の数は毎年３万人以上となっており、大きな社会問題となっている。</a:t>
            </a:r>
          </a:p>
          <a:p>
            <a:r>
              <a:rPr lang="ja-JP" altLang="en-US" dirty="0"/>
              <a:t>近年の脳科学研究は、記憶・学習等の脳機能、アルツハイマー病やパーキンソン病等の脳病態、子どもの脳発達への環境の影響等を着実に明らかにしつつあり、また、脳とコンピュータ機器や身体補助具の開発との連携により、脳機能や身体機能の回復・補完を可能とする技術等の進展ももたらしつつある。このようなことから、脳科学研究は、少子高齢化社会を迎える我が国の医療・福祉の向上や、将来的には、乳幼児保育や教育が直面している問題等へ適切な助言を与えうるという観点で、現代社会が直面する様々な課題の克服に向けて、社会からの期待や関心は極めて大きい。</a:t>
            </a:r>
          </a:p>
        </p:txBody>
      </p:sp>
    </p:spTree>
    <p:extLst>
      <p:ext uri="{BB962C8B-B14F-4D97-AF65-F5344CB8AC3E}">
        <p14:creationId xmlns:p14="http://schemas.microsoft.com/office/powerpoint/2010/main" val="156112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2" name="正方形/長方形 11"/>
          <p:cNvSpPr/>
          <p:nvPr/>
        </p:nvSpPr>
        <p:spPr>
          <a:xfrm>
            <a:off x="1157412" y="1628367"/>
            <a:ext cx="11034587" cy="4462760"/>
          </a:xfrm>
          <a:prstGeom prst="rect">
            <a:avLst/>
          </a:prstGeom>
        </p:spPr>
        <p:txBody>
          <a:bodyPr wrap="square">
            <a:spAutoFit/>
          </a:bodyPr>
          <a:lstStyle/>
          <a:p>
            <a:r>
              <a:rPr lang="en-US" altLang="ja-JP" sz="2800" dirty="0">
                <a:latin typeface="游ゴシック" panose="020B0400000000000000" pitchFamily="50" charset="-128"/>
                <a:ea typeface="游ゴシック" panose="020B0400000000000000" pitchFamily="50" charset="-128"/>
              </a:rPr>
              <a:t>•</a:t>
            </a:r>
            <a:r>
              <a:rPr lang="en-US" altLang="ja-JP" sz="3200" b="1" u="sng" dirty="0">
                <a:latin typeface="游ゴシック" panose="020B0400000000000000" pitchFamily="50" charset="-128"/>
                <a:ea typeface="游ゴシック" panose="020B0400000000000000" pitchFamily="50" charset="-128"/>
              </a:rPr>
              <a:t>Attention </a:t>
            </a:r>
            <a:r>
              <a:rPr lang="ja-JP" altLang="en-US" sz="2800" dirty="0">
                <a:latin typeface="游ゴシック" panose="020B0400000000000000" pitchFamily="50" charset="-128"/>
                <a:ea typeface="游ゴシック" panose="020B0400000000000000" pitchFamily="50" charset="-128"/>
              </a:rPr>
              <a:t>→</a:t>
            </a:r>
            <a:r>
              <a:rPr lang="en-US" altLang="ja-JP" sz="2800" dirty="0">
                <a:latin typeface="游ゴシック" panose="020B0400000000000000" pitchFamily="50" charset="-128"/>
                <a:ea typeface="游ゴシック" panose="020B0400000000000000" pitchFamily="50" charset="-128"/>
              </a:rPr>
              <a:t> </a:t>
            </a:r>
            <a:r>
              <a:rPr lang="en-US" altLang="ja-JP" sz="3200" b="1" dirty="0">
                <a:latin typeface="游ゴシック" panose="020B0400000000000000" pitchFamily="50" charset="-128"/>
                <a:ea typeface="游ゴシック" panose="020B0400000000000000" pitchFamily="50" charset="-128"/>
              </a:rPr>
              <a:t>CNN</a:t>
            </a:r>
            <a:r>
              <a:rPr lang="en-US" altLang="ja-JP" sz="2800" dirty="0">
                <a:latin typeface="游ゴシック" panose="020B0400000000000000" pitchFamily="50" charset="-128"/>
                <a:ea typeface="游ゴシック" panose="020B0400000000000000" pitchFamily="50" charset="-128"/>
              </a:rPr>
              <a:t> (Convolutional Neural Network)</a:t>
            </a:r>
          </a:p>
          <a:p>
            <a:endParaRPr lang="en-US" altLang="ja-JP" sz="2800" dirty="0">
              <a:latin typeface="游ゴシック" panose="020B0400000000000000" pitchFamily="50" charset="-128"/>
              <a:ea typeface="游ゴシック" panose="020B0400000000000000" pitchFamily="50" charset="-128"/>
            </a:endParaRPr>
          </a:p>
          <a:p>
            <a:endParaRPr lang="ja-JP" altLang="en-US" sz="2000" dirty="0">
              <a:latin typeface="游ゴシック" panose="020B0400000000000000" pitchFamily="50" charset="-128"/>
              <a:ea typeface="游ゴシック" panose="020B0400000000000000" pitchFamily="50" charset="-128"/>
            </a:endParaRPr>
          </a:p>
          <a:p>
            <a:r>
              <a:rPr lang="en-US" altLang="ja-JP" sz="2800" dirty="0">
                <a:latin typeface="游ゴシック" panose="020B0400000000000000" pitchFamily="50" charset="-128"/>
                <a:ea typeface="游ゴシック" panose="020B0400000000000000" pitchFamily="50" charset="-128"/>
              </a:rPr>
              <a:t>•</a:t>
            </a:r>
            <a:r>
              <a:rPr lang="en-US" altLang="ja-JP" sz="3200" b="1" u="sng" dirty="0">
                <a:latin typeface="游ゴシック" panose="020B0400000000000000" pitchFamily="50" charset="-128"/>
                <a:ea typeface="游ゴシック" panose="020B0400000000000000" pitchFamily="50" charset="-128"/>
              </a:rPr>
              <a:t>Episodic Memory </a:t>
            </a:r>
            <a:r>
              <a:rPr lang="ja-JP" altLang="en-US" sz="3200" dirty="0">
                <a:latin typeface="游ゴシック" panose="020B0400000000000000" pitchFamily="50" charset="-128"/>
                <a:ea typeface="游ゴシック" panose="020B0400000000000000" pitchFamily="50" charset="-128"/>
              </a:rPr>
              <a:t>→</a:t>
            </a:r>
            <a:r>
              <a:rPr lang="en-US" altLang="ja-JP" sz="3200" dirty="0">
                <a:latin typeface="游ゴシック" panose="020B0400000000000000" pitchFamily="50" charset="-128"/>
                <a:ea typeface="游ゴシック" panose="020B0400000000000000" pitchFamily="50" charset="-128"/>
              </a:rPr>
              <a:t> </a:t>
            </a:r>
            <a:r>
              <a:rPr lang="en-US" altLang="ja-JP" sz="3200" b="1" dirty="0">
                <a:latin typeface="游ゴシック" panose="020B0400000000000000" pitchFamily="50" charset="-128"/>
                <a:ea typeface="游ゴシック" panose="020B0400000000000000" pitchFamily="50" charset="-128"/>
              </a:rPr>
              <a:t>DQN</a:t>
            </a:r>
            <a:r>
              <a:rPr lang="en-US" altLang="ja-JP" sz="2800" b="1" dirty="0">
                <a:latin typeface="游ゴシック" panose="020B0400000000000000" pitchFamily="50" charset="-128"/>
                <a:ea typeface="游ゴシック" panose="020B0400000000000000" pitchFamily="50" charset="-128"/>
              </a:rPr>
              <a:t> </a:t>
            </a:r>
            <a:r>
              <a:rPr lang="en-US" altLang="ja-JP" sz="2800" dirty="0">
                <a:latin typeface="游ゴシック" panose="020B0400000000000000" pitchFamily="50" charset="-128"/>
                <a:ea typeface="游ゴシック" panose="020B0400000000000000" pitchFamily="50" charset="-128"/>
              </a:rPr>
              <a:t>(Deep Q-Network</a:t>
            </a:r>
            <a:r>
              <a:rPr lang="ja-JP" altLang="en-US" sz="2800" dirty="0">
                <a:latin typeface="游ゴシック" panose="020B0400000000000000" pitchFamily="50" charset="-128"/>
                <a:ea typeface="游ゴシック" panose="020B0400000000000000" pitchFamily="50" charset="-128"/>
              </a:rPr>
              <a:t>）</a:t>
            </a:r>
          </a:p>
          <a:p>
            <a:endParaRPr lang="en-US" altLang="ja-JP" sz="2800" dirty="0">
              <a:latin typeface="游ゴシック" panose="020B0400000000000000" pitchFamily="50" charset="-128"/>
              <a:ea typeface="游ゴシック" panose="020B0400000000000000" pitchFamily="50" charset="-128"/>
            </a:endParaRPr>
          </a:p>
          <a:p>
            <a:endParaRPr lang="en-US" altLang="ja-JP" sz="2800" dirty="0">
              <a:latin typeface="游ゴシック" panose="020B0400000000000000" pitchFamily="50" charset="-128"/>
              <a:ea typeface="游ゴシック" panose="020B0400000000000000" pitchFamily="50" charset="-128"/>
            </a:endParaRPr>
          </a:p>
          <a:p>
            <a:r>
              <a:rPr lang="en-US" altLang="ja-JP" sz="2800" dirty="0">
                <a:latin typeface="游ゴシック" panose="020B0400000000000000" pitchFamily="50" charset="-128"/>
                <a:ea typeface="游ゴシック" panose="020B0400000000000000" pitchFamily="50" charset="-128"/>
              </a:rPr>
              <a:t>•</a:t>
            </a:r>
            <a:r>
              <a:rPr lang="en-US" altLang="ja-JP" sz="3200" b="1" u="sng" dirty="0">
                <a:latin typeface="游ゴシック" panose="020B0400000000000000" pitchFamily="50" charset="-128"/>
                <a:ea typeface="游ゴシック" panose="020B0400000000000000" pitchFamily="50" charset="-128"/>
              </a:rPr>
              <a:t>Working Memory </a:t>
            </a:r>
            <a:r>
              <a:rPr lang="ja-JP" altLang="en-US" sz="3200" dirty="0">
                <a:latin typeface="游ゴシック" panose="020B0400000000000000" pitchFamily="50" charset="-128"/>
                <a:ea typeface="游ゴシック" panose="020B0400000000000000" pitchFamily="50" charset="-128"/>
              </a:rPr>
              <a:t>→</a:t>
            </a:r>
            <a:r>
              <a:rPr lang="en-US" altLang="ja-JP" sz="3200" b="1" dirty="0">
                <a:latin typeface="游ゴシック" panose="020B0400000000000000" pitchFamily="50" charset="-128"/>
                <a:ea typeface="游ゴシック" panose="020B0400000000000000" pitchFamily="50" charset="-128"/>
              </a:rPr>
              <a:t>LSTM</a:t>
            </a:r>
            <a:r>
              <a:rPr lang="en-US" altLang="ja-JP" sz="2800" dirty="0">
                <a:latin typeface="游ゴシック" panose="020B0400000000000000" pitchFamily="50" charset="-128"/>
                <a:ea typeface="游ゴシック" panose="020B0400000000000000" pitchFamily="50" charset="-128"/>
              </a:rPr>
              <a:t> (Long-Short-Term Memory) </a:t>
            </a:r>
            <a:endParaRPr lang="ja-JP" altLang="en-US" sz="2800" dirty="0">
              <a:latin typeface="游ゴシック" panose="020B0400000000000000" pitchFamily="50" charset="-128"/>
              <a:ea typeface="游ゴシック" panose="020B0400000000000000" pitchFamily="50" charset="-128"/>
            </a:endParaRPr>
          </a:p>
          <a:p>
            <a:endParaRPr lang="en-US" altLang="ja-JP" sz="2800" dirty="0">
              <a:latin typeface="游ゴシック" panose="020B0400000000000000" pitchFamily="50" charset="-128"/>
              <a:ea typeface="游ゴシック" panose="020B0400000000000000" pitchFamily="50" charset="-128"/>
            </a:endParaRPr>
          </a:p>
          <a:p>
            <a:endParaRPr lang="en-US" altLang="ja-JP" sz="2000" dirty="0">
              <a:latin typeface="游ゴシック" panose="020B0400000000000000" pitchFamily="50" charset="-128"/>
              <a:ea typeface="游ゴシック" panose="020B0400000000000000" pitchFamily="50" charset="-128"/>
            </a:endParaRPr>
          </a:p>
          <a:p>
            <a:r>
              <a:rPr lang="en-US" altLang="ja-JP" sz="2800" dirty="0">
                <a:latin typeface="游ゴシック" panose="020B0400000000000000" pitchFamily="50" charset="-128"/>
                <a:ea typeface="游ゴシック" panose="020B0400000000000000" pitchFamily="50" charset="-128"/>
              </a:rPr>
              <a:t>•</a:t>
            </a:r>
            <a:r>
              <a:rPr lang="en-US" altLang="ja-JP" sz="3200" b="1" u="sng" dirty="0">
                <a:latin typeface="游ゴシック" panose="020B0400000000000000" pitchFamily="50" charset="-128"/>
                <a:ea typeface="游ゴシック" panose="020B0400000000000000" pitchFamily="50" charset="-128"/>
              </a:rPr>
              <a:t>Continual Learning</a:t>
            </a:r>
            <a:r>
              <a:rPr lang="en-US" altLang="ja-JP" sz="3200" dirty="0">
                <a:latin typeface="游ゴシック" panose="020B0400000000000000" pitchFamily="50" charset="-128"/>
                <a:ea typeface="游ゴシック" panose="020B0400000000000000" pitchFamily="50" charset="-128"/>
              </a:rPr>
              <a:t> </a:t>
            </a:r>
            <a:r>
              <a:rPr lang="ja-JP" altLang="en-US" sz="3200" dirty="0">
                <a:latin typeface="游ゴシック" panose="020B0400000000000000" pitchFamily="50" charset="-128"/>
                <a:ea typeface="游ゴシック" panose="020B0400000000000000" pitchFamily="50" charset="-128"/>
              </a:rPr>
              <a:t>→</a:t>
            </a:r>
            <a:r>
              <a:rPr lang="en-US" altLang="ja-JP" sz="3200" b="1" dirty="0">
                <a:latin typeface="游ゴシック" panose="020B0400000000000000" pitchFamily="50" charset="-128"/>
                <a:ea typeface="游ゴシック" panose="020B0400000000000000" pitchFamily="50" charset="-128"/>
              </a:rPr>
              <a:t>EWC</a:t>
            </a:r>
            <a:r>
              <a:rPr lang="en-US" altLang="ja-JP" sz="3200" dirty="0">
                <a:latin typeface="游ゴシック" panose="020B0400000000000000" pitchFamily="50" charset="-128"/>
                <a:ea typeface="游ゴシック" panose="020B0400000000000000" pitchFamily="50" charset="-128"/>
              </a:rPr>
              <a:t> </a:t>
            </a:r>
            <a:r>
              <a:rPr lang="en-US" altLang="ja-JP" sz="2800" dirty="0">
                <a:latin typeface="游ゴシック" panose="020B0400000000000000" pitchFamily="50" charset="-128"/>
                <a:ea typeface="游ゴシック" panose="020B0400000000000000" pitchFamily="50" charset="-128"/>
              </a:rPr>
              <a:t>(Elastic Weight Consolidation) </a:t>
            </a:r>
            <a:endParaRPr lang="ja-JP" altLang="en-US" sz="2400" dirty="0">
              <a:latin typeface="游ゴシック" panose="020B0400000000000000" pitchFamily="50" charset="-128"/>
              <a:ea typeface="游ゴシック" panose="020B0400000000000000" pitchFamily="50" charset="-128"/>
            </a:endParaRPr>
          </a:p>
        </p:txBody>
      </p:sp>
      <p:sp>
        <p:nvSpPr>
          <p:cNvPr id="13" name="正方形/長方形 12"/>
          <p:cNvSpPr/>
          <p:nvPr/>
        </p:nvSpPr>
        <p:spPr>
          <a:xfrm>
            <a:off x="1256269" y="2082747"/>
            <a:ext cx="10935729" cy="461665"/>
          </a:xfrm>
          <a:prstGeom prst="rect">
            <a:avLst/>
          </a:prstGeom>
        </p:spPr>
        <p:txBody>
          <a:bodyPr wrap="square">
            <a:spAutoFit/>
          </a:bodyPr>
          <a:lstStyle/>
          <a:p>
            <a:r>
              <a:rPr lang="ja-JP" altLang="en-US" sz="1200" dirty="0">
                <a:latin typeface="游ゴシック" panose="020B0400000000000000" pitchFamily="50" charset="-128"/>
                <a:ea typeface="游ゴシック" panose="020B0400000000000000" pitchFamily="50" charset="-128"/>
              </a:rPr>
              <a:t>脳は全ての入力情報を平等に処理しない。自分にとって重要なデータを優先的に処理し、そうでないものの処理を犠牲にする仕組みを</a:t>
            </a:r>
            <a:r>
              <a:rPr lang="en-US" altLang="ja-JP" sz="1200" dirty="0">
                <a:latin typeface="游ゴシック" panose="020B0400000000000000" pitchFamily="50" charset="-128"/>
                <a:ea typeface="游ゴシック" panose="020B0400000000000000" pitchFamily="50" charset="-128"/>
              </a:rPr>
              <a:t>Attention</a:t>
            </a:r>
            <a:r>
              <a:rPr lang="ja-JP" altLang="en-US" sz="1200" dirty="0">
                <a:latin typeface="游ゴシック" panose="020B0400000000000000" pitchFamily="50" charset="-128"/>
                <a:ea typeface="游ゴシック" panose="020B0400000000000000" pitchFamily="50" charset="-128"/>
              </a:rPr>
              <a:t>と言う。</a:t>
            </a:r>
            <a:endParaRPr lang="en-US" altLang="ja-JP" sz="1200" dirty="0">
              <a:latin typeface="游ゴシック" panose="020B0400000000000000" pitchFamily="50" charset="-128"/>
              <a:ea typeface="游ゴシック" panose="020B0400000000000000" pitchFamily="50" charset="-128"/>
            </a:endParaRPr>
          </a:p>
          <a:p>
            <a:r>
              <a:rPr lang="ja-JP" altLang="en-US" sz="1200" dirty="0">
                <a:latin typeface="+mn-ea"/>
              </a:rPr>
              <a:t>（出典）</a:t>
            </a:r>
            <a:r>
              <a:rPr lang="en-US" altLang="ja-JP" sz="1200" dirty="0" err="1">
                <a:latin typeface="+mn-ea"/>
              </a:rPr>
              <a:t>Mnih</a:t>
            </a:r>
            <a:r>
              <a:rPr lang="en-US" altLang="ja-JP" sz="1200" dirty="0">
                <a:latin typeface="+mn-ea"/>
              </a:rPr>
              <a:t>, V., </a:t>
            </a:r>
            <a:r>
              <a:rPr lang="en-US" altLang="ja-JP" sz="1200" dirty="0" err="1">
                <a:latin typeface="+mn-ea"/>
              </a:rPr>
              <a:t>Heess</a:t>
            </a:r>
            <a:r>
              <a:rPr lang="en-US" altLang="ja-JP" sz="1200" dirty="0">
                <a:latin typeface="+mn-ea"/>
              </a:rPr>
              <a:t>, N., Graves, A., and </a:t>
            </a:r>
            <a:r>
              <a:rPr lang="en-US" altLang="ja-JP" sz="1200" dirty="0" err="1">
                <a:latin typeface="+mn-ea"/>
              </a:rPr>
              <a:t>Kavukcuoglu</a:t>
            </a:r>
            <a:r>
              <a:rPr lang="en-US" altLang="ja-JP" sz="1200" dirty="0">
                <a:latin typeface="+mn-ea"/>
              </a:rPr>
              <a:t>, K. (2014). Recurrent models of visual attention. </a:t>
            </a:r>
            <a:r>
              <a:rPr lang="en-US" altLang="ja-JP" sz="1200" dirty="0" err="1">
                <a:latin typeface="+mn-ea"/>
              </a:rPr>
              <a:t>arXiv</a:t>
            </a:r>
            <a:r>
              <a:rPr lang="en-US" altLang="ja-JP" sz="1200" dirty="0">
                <a:latin typeface="+mn-ea"/>
              </a:rPr>
              <a:t>, arXiv:14066247.</a:t>
            </a:r>
            <a:endParaRPr lang="ja-JP" altLang="en-US" sz="1200" dirty="0">
              <a:latin typeface="游ゴシック" panose="020B0400000000000000" pitchFamily="50" charset="-128"/>
              <a:ea typeface="游ゴシック" panose="020B0400000000000000" pitchFamily="50" charset="-128"/>
            </a:endParaRPr>
          </a:p>
        </p:txBody>
      </p:sp>
      <p:sp>
        <p:nvSpPr>
          <p:cNvPr id="16" name="正方形/長方形 15"/>
          <p:cNvSpPr/>
          <p:nvPr/>
        </p:nvSpPr>
        <p:spPr>
          <a:xfrm>
            <a:off x="1256271" y="3317787"/>
            <a:ext cx="10935729" cy="646331"/>
          </a:xfrm>
          <a:prstGeom prst="rect">
            <a:avLst/>
          </a:prstGeom>
        </p:spPr>
        <p:txBody>
          <a:bodyPr wrap="square">
            <a:spAutoFit/>
          </a:bodyPr>
          <a:lstStyle/>
          <a:p>
            <a:r>
              <a:rPr lang="en-US" altLang="ja-JP" sz="1200" dirty="0">
                <a:latin typeface="游ゴシック" panose="020B0400000000000000" pitchFamily="50" charset="-128"/>
                <a:ea typeface="游ゴシック" panose="020B0400000000000000" pitchFamily="50" charset="-128"/>
              </a:rPr>
              <a:t>Episodic Memory</a:t>
            </a:r>
            <a:r>
              <a:rPr lang="ja-JP" altLang="en-US" sz="1200" dirty="0">
                <a:latin typeface="游ゴシック" panose="020B0400000000000000" pitchFamily="50" charset="-128"/>
                <a:ea typeface="游ゴシック" panose="020B0400000000000000" pitchFamily="50" charset="-128"/>
              </a:rPr>
              <a:t>とは、</a:t>
            </a:r>
            <a:r>
              <a:rPr lang="en-US" altLang="ja-JP" sz="1200" dirty="0">
                <a:latin typeface="游ゴシック" panose="020B0400000000000000" pitchFamily="50" charset="-128"/>
                <a:ea typeface="游ゴシック" panose="020B0400000000000000" pitchFamily="50" charset="-128"/>
              </a:rPr>
              <a:t>Human Memory</a:t>
            </a:r>
            <a:r>
              <a:rPr lang="ja-JP" altLang="en-US" sz="1200" dirty="0">
                <a:latin typeface="游ゴシック" panose="020B0400000000000000" pitchFamily="50" charset="-128"/>
                <a:ea typeface="游ゴシック" panose="020B0400000000000000" pitchFamily="50" charset="-128"/>
              </a:rPr>
              <a:t>のうち、</a:t>
            </a:r>
            <a:r>
              <a:rPr lang="en-US" altLang="ja-JP" sz="1200" dirty="0">
                <a:latin typeface="游ゴシック" panose="020B0400000000000000" pitchFamily="50" charset="-128"/>
                <a:ea typeface="游ゴシック" panose="020B0400000000000000" pitchFamily="50" charset="-128"/>
              </a:rPr>
              <a:t>Long-Term Memory</a:t>
            </a:r>
            <a:r>
              <a:rPr lang="ja-JP" altLang="en-US" sz="1200" dirty="0">
                <a:latin typeface="游ゴシック" panose="020B0400000000000000" pitchFamily="50" charset="-128"/>
                <a:ea typeface="游ゴシック" panose="020B0400000000000000" pitchFamily="50" charset="-128"/>
              </a:rPr>
              <a:t>で、かつ</a:t>
            </a:r>
            <a:r>
              <a:rPr lang="en-US" altLang="ja-JP" sz="1200" dirty="0">
                <a:latin typeface="游ゴシック" panose="020B0400000000000000" pitchFamily="50" charset="-128"/>
                <a:ea typeface="游ゴシック" panose="020B0400000000000000" pitchFamily="50" charset="-128"/>
              </a:rPr>
              <a:t>Explicit Memory</a:t>
            </a:r>
            <a:r>
              <a:rPr lang="ja-JP" altLang="en-US" sz="1200" dirty="0">
                <a:latin typeface="游ゴシック" panose="020B0400000000000000" pitchFamily="50" charset="-128"/>
                <a:ea typeface="游ゴシック" panose="020B0400000000000000" pitchFamily="50" charset="-128"/>
              </a:rPr>
              <a:t>で、出来事や経験を表す</a:t>
            </a:r>
            <a:r>
              <a:rPr lang="en-US" altLang="ja-JP" sz="1200" dirty="0">
                <a:latin typeface="游ゴシック" panose="020B0400000000000000" pitchFamily="50" charset="-128"/>
                <a:ea typeface="游ゴシック" panose="020B0400000000000000" pitchFamily="50" charset="-128"/>
              </a:rPr>
              <a:t>Episodic Memory</a:t>
            </a:r>
            <a:r>
              <a:rPr lang="ja-JP" altLang="en-US" sz="1200" dirty="0">
                <a:latin typeface="游ゴシック" panose="020B0400000000000000" pitchFamily="50" charset="-128"/>
                <a:ea typeface="游ゴシック" panose="020B0400000000000000" pitchFamily="50" charset="-128"/>
              </a:rPr>
              <a:t>のこと。</a:t>
            </a:r>
            <a:endParaRPr lang="en-US" altLang="ja-JP" sz="1200" dirty="0">
              <a:latin typeface="游ゴシック" panose="020B0400000000000000" pitchFamily="50" charset="-128"/>
              <a:ea typeface="游ゴシック" panose="020B0400000000000000" pitchFamily="50" charset="-128"/>
            </a:endParaRPr>
          </a:p>
          <a:p>
            <a:r>
              <a:rPr lang="ja-JP" altLang="en-US" sz="1200" dirty="0">
                <a:latin typeface="游ゴシック" panose="020B0400000000000000" pitchFamily="50" charset="-128"/>
                <a:ea typeface="游ゴシック" panose="020B0400000000000000" pitchFamily="50" charset="-128"/>
              </a:rPr>
              <a:t>（出典）</a:t>
            </a:r>
            <a:r>
              <a:rPr lang="en-US" altLang="ja-JP" sz="1200" dirty="0" err="1">
                <a:latin typeface="游ゴシック" panose="020B0400000000000000" pitchFamily="50" charset="-128"/>
                <a:ea typeface="游ゴシック" panose="020B0400000000000000" pitchFamily="50" charset="-128"/>
              </a:rPr>
              <a:t>Mnih</a:t>
            </a:r>
            <a:r>
              <a:rPr lang="en-US" altLang="ja-JP" sz="1200" dirty="0">
                <a:latin typeface="游ゴシック" panose="020B0400000000000000" pitchFamily="50" charset="-128"/>
                <a:ea typeface="游ゴシック" panose="020B0400000000000000" pitchFamily="50" charset="-128"/>
              </a:rPr>
              <a:t>, V., </a:t>
            </a:r>
            <a:r>
              <a:rPr lang="en-US" altLang="ja-JP" sz="1200" dirty="0" err="1">
                <a:latin typeface="游ゴシック" panose="020B0400000000000000" pitchFamily="50" charset="-128"/>
                <a:ea typeface="游ゴシック" panose="020B0400000000000000" pitchFamily="50" charset="-128"/>
              </a:rPr>
              <a:t>Kavukcuoglu</a:t>
            </a:r>
            <a:r>
              <a:rPr lang="en-US" altLang="ja-JP" sz="1200" dirty="0">
                <a:latin typeface="游ゴシック" panose="020B0400000000000000" pitchFamily="50" charset="-128"/>
                <a:ea typeface="游ゴシック" panose="020B0400000000000000" pitchFamily="50" charset="-128"/>
              </a:rPr>
              <a:t>, K., Silver, D., </a:t>
            </a:r>
            <a:r>
              <a:rPr lang="en-US" altLang="ja-JP" sz="1200" dirty="0" err="1">
                <a:latin typeface="游ゴシック" panose="020B0400000000000000" pitchFamily="50" charset="-128"/>
                <a:ea typeface="游ゴシック" panose="020B0400000000000000" pitchFamily="50" charset="-128"/>
              </a:rPr>
              <a:t>Rusu</a:t>
            </a:r>
            <a:r>
              <a:rPr lang="en-US" altLang="ja-JP" sz="1200" dirty="0">
                <a:latin typeface="游ゴシック" panose="020B0400000000000000" pitchFamily="50" charset="-128"/>
                <a:ea typeface="游ゴシック" panose="020B0400000000000000" pitchFamily="50" charset="-128"/>
              </a:rPr>
              <a:t>, A.A., </a:t>
            </a:r>
            <a:r>
              <a:rPr lang="en-US" altLang="ja-JP" sz="1200" dirty="0" err="1">
                <a:latin typeface="游ゴシック" panose="020B0400000000000000" pitchFamily="50" charset="-128"/>
                <a:ea typeface="游ゴシック" panose="020B0400000000000000" pitchFamily="50" charset="-128"/>
              </a:rPr>
              <a:t>Veness</a:t>
            </a:r>
            <a:r>
              <a:rPr lang="en-US" altLang="ja-JP" sz="1200" dirty="0">
                <a:latin typeface="游ゴシック" panose="020B0400000000000000" pitchFamily="50" charset="-128"/>
                <a:ea typeface="游ゴシック" panose="020B0400000000000000" pitchFamily="50" charset="-128"/>
              </a:rPr>
              <a:t>, J., </a:t>
            </a:r>
            <a:r>
              <a:rPr lang="en-US" altLang="ja-JP" sz="1200" dirty="0" err="1">
                <a:latin typeface="游ゴシック" panose="020B0400000000000000" pitchFamily="50" charset="-128"/>
                <a:ea typeface="游ゴシック" panose="020B0400000000000000" pitchFamily="50" charset="-128"/>
              </a:rPr>
              <a:t>Bellemare</a:t>
            </a:r>
            <a:r>
              <a:rPr lang="en-US" altLang="ja-JP" sz="1200" dirty="0">
                <a:latin typeface="游ゴシック" panose="020B0400000000000000" pitchFamily="50" charset="-128"/>
                <a:ea typeface="游ゴシック" panose="020B0400000000000000" pitchFamily="50" charset="-128"/>
              </a:rPr>
              <a:t>, M.G., Graves, A., </a:t>
            </a:r>
            <a:r>
              <a:rPr lang="en-US" altLang="ja-JP" sz="1200" dirty="0" err="1">
                <a:latin typeface="游ゴシック" panose="020B0400000000000000" pitchFamily="50" charset="-128"/>
                <a:ea typeface="游ゴシック" panose="020B0400000000000000" pitchFamily="50" charset="-128"/>
              </a:rPr>
              <a:t>Riedmiller</a:t>
            </a:r>
            <a:r>
              <a:rPr lang="en-US" altLang="ja-JP" sz="1200" dirty="0">
                <a:latin typeface="游ゴシック" panose="020B0400000000000000" pitchFamily="50" charset="-128"/>
                <a:ea typeface="游ゴシック" panose="020B0400000000000000" pitchFamily="50" charset="-128"/>
              </a:rPr>
              <a:t>, M., </a:t>
            </a:r>
            <a:r>
              <a:rPr lang="en-US" altLang="ja-JP" sz="1200" dirty="0" err="1">
                <a:latin typeface="游ゴシック" panose="020B0400000000000000" pitchFamily="50" charset="-128"/>
                <a:ea typeface="游ゴシック" panose="020B0400000000000000" pitchFamily="50" charset="-128"/>
              </a:rPr>
              <a:t>Fidjeland</a:t>
            </a:r>
            <a:r>
              <a:rPr lang="en-US" altLang="ja-JP" sz="1200" dirty="0">
                <a:latin typeface="游ゴシック" panose="020B0400000000000000" pitchFamily="50" charset="-128"/>
                <a:ea typeface="游ゴシック" panose="020B0400000000000000" pitchFamily="50" charset="-128"/>
              </a:rPr>
              <a:t>, A.K., </a:t>
            </a:r>
            <a:r>
              <a:rPr lang="en-US" altLang="ja-JP" sz="1200" dirty="0" err="1">
                <a:latin typeface="游ゴシック" panose="020B0400000000000000" pitchFamily="50" charset="-128"/>
                <a:ea typeface="游ゴシック" panose="020B0400000000000000" pitchFamily="50" charset="-128"/>
              </a:rPr>
              <a:t>Ostrovski</a:t>
            </a:r>
            <a:r>
              <a:rPr lang="en-US" altLang="ja-JP" sz="1200" dirty="0">
                <a:latin typeface="游ゴシック" panose="020B0400000000000000" pitchFamily="50" charset="-128"/>
                <a:ea typeface="游ゴシック" panose="020B0400000000000000" pitchFamily="50" charset="-128"/>
              </a:rPr>
              <a:t>, G., et al. (2015). </a:t>
            </a:r>
            <a:r>
              <a:rPr lang="en-US" altLang="ja-JP" sz="1200" dirty="0" err="1">
                <a:latin typeface="游ゴシック" panose="020B0400000000000000" pitchFamily="50" charset="-128"/>
                <a:ea typeface="游ゴシック" panose="020B0400000000000000" pitchFamily="50" charset="-128"/>
              </a:rPr>
              <a:t>Humanlevel</a:t>
            </a:r>
            <a:r>
              <a:rPr lang="en-US" altLang="ja-JP" sz="1200" dirty="0">
                <a:latin typeface="游ゴシック" panose="020B0400000000000000" pitchFamily="50" charset="-128"/>
                <a:ea typeface="游ゴシック" panose="020B0400000000000000" pitchFamily="50" charset="-128"/>
              </a:rPr>
              <a:t> control through deep reinforcement learning. Nature 518, 529–533.</a:t>
            </a:r>
            <a:endParaRPr lang="ja-JP" altLang="en-US" sz="1200" dirty="0">
              <a:latin typeface="游ゴシック" panose="020B0400000000000000" pitchFamily="50" charset="-128"/>
              <a:ea typeface="游ゴシック" panose="020B0400000000000000" pitchFamily="50" charset="-128"/>
            </a:endParaRPr>
          </a:p>
        </p:txBody>
      </p:sp>
      <p:sp>
        <p:nvSpPr>
          <p:cNvPr id="17" name="正方形/長方形 16"/>
          <p:cNvSpPr/>
          <p:nvPr/>
        </p:nvSpPr>
        <p:spPr>
          <a:xfrm>
            <a:off x="1256271" y="4661181"/>
            <a:ext cx="10935729" cy="461665"/>
          </a:xfrm>
          <a:prstGeom prst="rect">
            <a:avLst/>
          </a:prstGeom>
        </p:spPr>
        <p:txBody>
          <a:bodyPr wrap="square">
            <a:spAutoFit/>
          </a:bodyPr>
          <a:lstStyle/>
          <a:p>
            <a:r>
              <a:rPr lang="ja-JP" altLang="en-US" sz="1200" dirty="0">
                <a:latin typeface="游ゴシック" panose="020B0400000000000000" pitchFamily="50" charset="-128"/>
                <a:ea typeface="游ゴシック" panose="020B0400000000000000" pitchFamily="50" charset="-128"/>
              </a:rPr>
              <a:t>インプットの情報を保持し、次のアウトプットに必要となる適切なタイミングまで保持しておく機能で、約</a:t>
            </a:r>
            <a:r>
              <a:rPr lang="en-US" altLang="ja-JP" sz="1200" dirty="0">
                <a:latin typeface="游ゴシック" panose="020B0400000000000000" pitchFamily="50" charset="-128"/>
                <a:ea typeface="游ゴシック" panose="020B0400000000000000" pitchFamily="50" charset="-128"/>
              </a:rPr>
              <a:t>1</a:t>
            </a:r>
            <a:r>
              <a:rPr lang="ja-JP" altLang="en-US" sz="1200" dirty="0">
                <a:latin typeface="游ゴシック" panose="020B0400000000000000" pitchFamily="50" charset="-128"/>
                <a:ea typeface="游ゴシック" panose="020B0400000000000000" pitchFamily="50" charset="-128"/>
              </a:rPr>
              <a:t>分未満の短い記憶。</a:t>
            </a:r>
            <a:endParaRPr lang="en-US" altLang="ja-JP" sz="1200" dirty="0">
              <a:latin typeface="游ゴシック" panose="020B0400000000000000" pitchFamily="50" charset="-128"/>
              <a:ea typeface="游ゴシック" panose="020B0400000000000000" pitchFamily="50" charset="-128"/>
            </a:endParaRPr>
          </a:p>
          <a:p>
            <a:r>
              <a:rPr lang="ja-JP" altLang="en-US" sz="1200" dirty="0">
                <a:latin typeface="游ゴシック" panose="020B0400000000000000" pitchFamily="50" charset="-128"/>
                <a:ea typeface="游ゴシック" panose="020B0400000000000000" pitchFamily="50" charset="-128"/>
              </a:rPr>
              <a:t>（出典）</a:t>
            </a:r>
            <a:r>
              <a:rPr lang="en-US" altLang="ja-JP" sz="1200" dirty="0" err="1">
                <a:latin typeface="游ゴシック" panose="020B0400000000000000" pitchFamily="50" charset="-128"/>
                <a:ea typeface="游ゴシック" panose="020B0400000000000000" pitchFamily="50" charset="-128"/>
              </a:rPr>
              <a:t>Hochreiter</a:t>
            </a:r>
            <a:r>
              <a:rPr lang="en-US" altLang="ja-JP" sz="1200" dirty="0">
                <a:latin typeface="游ゴシック" panose="020B0400000000000000" pitchFamily="50" charset="-128"/>
                <a:ea typeface="游ゴシック" panose="020B0400000000000000" pitchFamily="50" charset="-128"/>
              </a:rPr>
              <a:t>, S., and </a:t>
            </a:r>
            <a:r>
              <a:rPr lang="en-US" altLang="ja-JP" sz="1200" dirty="0" err="1">
                <a:latin typeface="游ゴシック" panose="020B0400000000000000" pitchFamily="50" charset="-128"/>
                <a:ea typeface="游ゴシック" panose="020B0400000000000000" pitchFamily="50" charset="-128"/>
              </a:rPr>
              <a:t>Schmidhuber</a:t>
            </a:r>
            <a:r>
              <a:rPr lang="en-US" altLang="ja-JP" sz="1200" dirty="0">
                <a:latin typeface="游ゴシック" panose="020B0400000000000000" pitchFamily="50" charset="-128"/>
                <a:ea typeface="游ゴシック" panose="020B0400000000000000" pitchFamily="50" charset="-128"/>
              </a:rPr>
              <a:t>, J. (1997). Long short-term memory. Neural </a:t>
            </a:r>
            <a:r>
              <a:rPr lang="en-US" altLang="ja-JP" sz="1200" dirty="0" err="1">
                <a:latin typeface="游ゴシック" panose="020B0400000000000000" pitchFamily="50" charset="-128"/>
                <a:ea typeface="游ゴシック" panose="020B0400000000000000" pitchFamily="50" charset="-128"/>
              </a:rPr>
              <a:t>Comput</a:t>
            </a:r>
            <a:r>
              <a:rPr lang="en-US" altLang="ja-JP" sz="1200" dirty="0">
                <a:latin typeface="游ゴシック" panose="020B0400000000000000" pitchFamily="50" charset="-128"/>
                <a:ea typeface="游ゴシック" panose="020B0400000000000000" pitchFamily="50" charset="-128"/>
              </a:rPr>
              <a:t>. 9, 1735–1780.</a:t>
            </a:r>
            <a:endParaRPr lang="ja-JP" altLang="en-US" sz="1200" dirty="0">
              <a:latin typeface="游ゴシック" panose="020B0400000000000000" pitchFamily="50" charset="-128"/>
              <a:ea typeface="游ゴシック" panose="020B0400000000000000" pitchFamily="50" charset="-128"/>
            </a:endParaRPr>
          </a:p>
        </p:txBody>
      </p:sp>
      <p:sp>
        <p:nvSpPr>
          <p:cNvPr id="18" name="正方形/長方形 17"/>
          <p:cNvSpPr/>
          <p:nvPr/>
        </p:nvSpPr>
        <p:spPr>
          <a:xfrm>
            <a:off x="1256268" y="5870767"/>
            <a:ext cx="10935729" cy="646331"/>
          </a:xfrm>
          <a:prstGeom prst="rect">
            <a:avLst/>
          </a:prstGeom>
        </p:spPr>
        <p:txBody>
          <a:bodyPr wrap="square">
            <a:spAutoFit/>
          </a:bodyPr>
          <a:lstStyle/>
          <a:p>
            <a:r>
              <a:rPr lang="ja-JP" altLang="en-US" sz="1200" dirty="0">
                <a:latin typeface="游ゴシック" panose="020B0400000000000000" pitchFamily="50" charset="-128"/>
                <a:ea typeface="游ゴシック" panose="020B0400000000000000" pitchFamily="50" charset="-128"/>
              </a:rPr>
              <a:t>以前学習したときのパラメーターをある程度再利用し、効率的な学習を可能にする。</a:t>
            </a:r>
            <a:endParaRPr lang="en-US" altLang="ja-JP" sz="1200" dirty="0">
              <a:latin typeface="游ゴシック" panose="020B0400000000000000" pitchFamily="50" charset="-128"/>
              <a:ea typeface="游ゴシック" panose="020B0400000000000000" pitchFamily="50" charset="-128"/>
            </a:endParaRPr>
          </a:p>
          <a:p>
            <a:r>
              <a:rPr lang="ja-JP" altLang="en-US" sz="1200" dirty="0">
                <a:latin typeface="游ゴシック" panose="020B0400000000000000" pitchFamily="50" charset="-128"/>
                <a:ea typeface="游ゴシック" panose="020B0400000000000000" pitchFamily="50" charset="-128"/>
              </a:rPr>
              <a:t>（出典）</a:t>
            </a:r>
            <a:r>
              <a:rPr lang="en-US" altLang="ja-JP" sz="1200" dirty="0">
                <a:latin typeface="游ゴシック" panose="020B0400000000000000" pitchFamily="50" charset="-128"/>
                <a:ea typeface="游ゴシック" panose="020B0400000000000000" pitchFamily="50" charset="-128"/>
              </a:rPr>
              <a:t>Kirkpatrick, J., </a:t>
            </a:r>
            <a:r>
              <a:rPr lang="en-US" altLang="ja-JP" sz="1200" dirty="0" err="1">
                <a:latin typeface="游ゴシック" panose="020B0400000000000000" pitchFamily="50" charset="-128"/>
                <a:ea typeface="游ゴシック" panose="020B0400000000000000" pitchFamily="50" charset="-128"/>
              </a:rPr>
              <a:t>Pascanu</a:t>
            </a:r>
            <a:r>
              <a:rPr lang="en-US" altLang="ja-JP" sz="1200" dirty="0">
                <a:latin typeface="游ゴシック" panose="020B0400000000000000" pitchFamily="50" charset="-128"/>
                <a:ea typeface="游ゴシック" panose="020B0400000000000000" pitchFamily="50" charset="-128"/>
              </a:rPr>
              <a:t>, R., </a:t>
            </a:r>
            <a:r>
              <a:rPr lang="en-US" altLang="ja-JP" sz="1200" dirty="0" err="1">
                <a:latin typeface="游ゴシック" panose="020B0400000000000000" pitchFamily="50" charset="-128"/>
                <a:ea typeface="游ゴシック" panose="020B0400000000000000" pitchFamily="50" charset="-128"/>
              </a:rPr>
              <a:t>Rabinowitz</a:t>
            </a:r>
            <a:r>
              <a:rPr lang="en-US" altLang="ja-JP" sz="1200" dirty="0">
                <a:latin typeface="游ゴシック" panose="020B0400000000000000" pitchFamily="50" charset="-128"/>
                <a:ea typeface="游ゴシック" panose="020B0400000000000000" pitchFamily="50" charset="-128"/>
              </a:rPr>
              <a:t>, N., </a:t>
            </a:r>
            <a:r>
              <a:rPr lang="en-US" altLang="ja-JP" sz="1200" dirty="0" err="1">
                <a:latin typeface="游ゴシック" panose="020B0400000000000000" pitchFamily="50" charset="-128"/>
                <a:ea typeface="游ゴシック" panose="020B0400000000000000" pitchFamily="50" charset="-128"/>
              </a:rPr>
              <a:t>Veness</a:t>
            </a:r>
            <a:r>
              <a:rPr lang="en-US" altLang="ja-JP" sz="1200" dirty="0">
                <a:latin typeface="游ゴシック" panose="020B0400000000000000" pitchFamily="50" charset="-128"/>
                <a:ea typeface="游ゴシック" panose="020B0400000000000000" pitchFamily="50" charset="-128"/>
              </a:rPr>
              <a:t>, J., Desjardins, G., </a:t>
            </a:r>
            <a:r>
              <a:rPr lang="en-US" altLang="ja-JP" sz="1200" dirty="0" err="1">
                <a:latin typeface="游ゴシック" panose="020B0400000000000000" pitchFamily="50" charset="-128"/>
                <a:ea typeface="游ゴシック" panose="020B0400000000000000" pitchFamily="50" charset="-128"/>
              </a:rPr>
              <a:t>Rusu</a:t>
            </a:r>
            <a:r>
              <a:rPr lang="en-US" altLang="ja-JP" sz="1200" dirty="0">
                <a:latin typeface="游ゴシック" panose="020B0400000000000000" pitchFamily="50" charset="-128"/>
                <a:ea typeface="游ゴシック" panose="020B0400000000000000" pitchFamily="50" charset="-128"/>
              </a:rPr>
              <a:t>, A.A., Milan, K., </a:t>
            </a:r>
            <a:r>
              <a:rPr lang="en-US" altLang="ja-JP" sz="1200" dirty="0" err="1">
                <a:latin typeface="游ゴシック" panose="020B0400000000000000" pitchFamily="50" charset="-128"/>
                <a:ea typeface="游ゴシック" panose="020B0400000000000000" pitchFamily="50" charset="-128"/>
              </a:rPr>
              <a:t>Quan</a:t>
            </a:r>
            <a:r>
              <a:rPr lang="en-US" altLang="ja-JP" sz="1200" dirty="0">
                <a:latin typeface="游ゴシック" panose="020B0400000000000000" pitchFamily="50" charset="-128"/>
                <a:ea typeface="游ゴシック" panose="020B0400000000000000" pitchFamily="50" charset="-128"/>
              </a:rPr>
              <a:t>, J., </a:t>
            </a:r>
            <a:r>
              <a:rPr lang="en-US" altLang="ja-JP" sz="1200" dirty="0" err="1">
                <a:latin typeface="游ゴシック" panose="020B0400000000000000" pitchFamily="50" charset="-128"/>
                <a:ea typeface="游ゴシック" panose="020B0400000000000000" pitchFamily="50" charset="-128"/>
              </a:rPr>
              <a:t>Ramalho</a:t>
            </a:r>
            <a:r>
              <a:rPr lang="en-US" altLang="ja-JP" sz="1200" dirty="0">
                <a:latin typeface="游ゴシック" panose="020B0400000000000000" pitchFamily="50" charset="-128"/>
                <a:ea typeface="游ゴシック" panose="020B0400000000000000" pitchFamily="50" charset="-128"/>
              </a:rPr>
              <a:t>, T., </a:t>
            </a:r>
            <a:r>
              <a:rPr lang="en-US" altLang="ja-JP" sz="1200" dirty="0" err="1">
                <a:latin typeface="游ゴシック" panose="020B0400000000000000" pitchFamily="50" charset="-128"/>
                <a:ea typeface="游ゴシック" panose="020B0400000000000000" pitchFamily="50" charset="-128"/>
              </a:rPr>
              <a:t>Grabska-Barwinska</a:t>
            </a:r>
            <a:r>
              <a:rPr lang="en-US" altLang="ja-JP" sz="1200" dirty="0">
                <a:latin typeface="游ゴシック" panose="020B0400000000000000" pitchFamily="50" charset="-128"/>
                <a:ea typeface="游ゴシック" panose="020B0400000000000000" pitchFamily="50" charset="-128"/>
              </a:rPr>
              <a:t>, A., et al. (2017). Overcoming catastrophic forgetting in neural networks. Proc. Natl. Acad. Sci. USA 114, 3521–3526.</a:t>
            </a:r>
            <a:endParaRPr lang="ja-JP" altLang="en-US" sz="1200" dirty="0">
              <a:latin typeface="游ゴシック" panose="020B0400000000000000" pitchFamily="50" charset="-128"/>
              <a:ea typeface="游ゴシック" panose="020B0400000000000000" pitchFamily="50" charset="-128"/>
            </a:endParaRPr>
          </a:p>
        </p:txBody>
      </p:sp>
      <p:sp>
        <p:nvSpPr>
          <p:cNvPr id="9" name="テキスト ボックス 8"/>
          <p:cNvSpPr txBox="1"/>
          <p:nvPr/>
        </p:nvSpPr>
        <p:spPr>
          <a:xfrm>
            <a:off x="2056" y="0"/>
            <a:ext cx="12189943" cy="1015663"/>
          </a:xfrm>
          <a:prstGeom prst="rect">
            <a:avLst/>
          </a:prstGeom>
          <a:noFill/>
        </p:spPr>
        <p:txBody>
          <a:bodyPr wrap="square" rtlCol="0">
            <a:spAutoFit/>
          </a:bodyPr>
          <a:lstStyle/>
          <a:p>
            <a:pPr algn="ctr"/>
            <a:r>
              <a:rPr lang="ja-JP" altLang="en-US" sz="6000" b="1" dirty="0">
                <a:latin typeface="HG丸ｺﾞｼｯｸM-PRO" panose="020F0600000000000000" pitchFamily="50" charset="-128"/>
                <a:ea typeface="HG丸ｺﾞｼｯｸM-PRO" panose="020F0600000000000000" pitchFamily="50" charset="-128"/>
              </a:rPr>
              <a:t>脳科学と</a:t>
            </a:r>
            <a:r>
              <a:rPr lang="en-US" altLang="ja-JP" sz="6000" b="1" dirty="0">
                <a:latin typeface="HG丸ｺﾞｼｯｸM-PRO" panose="020F0600000000000000" pitchFamily="50" charset="-128"/>
                <a:ea typeface="HG丸ｺﾞｼｯｸM-PRO" panose="020F0600000000000000" pitchFamily="50" charset="-128"/>
              </a:rPr>
              <a:t>AI</a:t>
            </a:r>
            <a:endParaRPr kumimoji="1" lang="ja-JP" altLang="en-US" sz="6000" b="1" dirty="0">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448272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a:latin typeface="GungsuhChe" panose="02030609000101010101" pitchFamily="49" charset="-127"/>
                <a:ea typeface="GungsuhChe" panose="02030609000101010101" pitchFamily="49" charset="-127"/>
              </a:rPr>
              <a:t>Adam </a:t>
            </a:r>
            <a:r>
              <a:rPr lang="en-US" altLang="ja-JP" sz="6000" b="1" dirty="0" err="1">
                <a:latin typeface="GungsuhChe" panose="02030609000101010101" pitchFamily="49" charset="-127"/>
                <a:ea typeface="GungsuhChe" panose="02030609000101010101" pitchFamily="49" charset="-127"/>
              </a:rPr>
              <a:t>H.Marbleston</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3" name="正方形/長方形 2"/>
          <p:cNvSpPr/>
          <p:nvPr/>
        </p:nvSpPr>
        <p:spPr>
          <a:xfrm>
            <a:off x="5498757" y="1015663"/>
            <a:ext cx="6703544" cy="584775"/>
          </a:xfrm>
          <a:prstGeom prst="rect">
            <a:avLst/>
          </a:prstGeom>
        </p:spPr>
        <p:txBody>
          <a:bodyPr wrap="square">
            <a:spAutoFit/>
          </a:bodyPr>
          <a:lstStyle/>
          <a:p>
            <a:pPr algn="r"/>
            <a:r>
              <a:rPr lang="ja-JP" altLang="en-US" sz="1600" b="1" dirty="0">
                <a:latin typeface="游ゴシック" panose="020B0400000000000000" pitchFamily="50" charset="-128"/>
                <a:ea typeface="游ゴシック" panose="020B0400000000000000" pitchFamily="50" charset="-128"/>
              </a:rPr>
              <a:t>「</a:t>
            </a:r>
            <a:r>
              <a:rPr lang="en-US" altLang="ja-JP" sz="1600" b="1" dirty="0">
                <a:latin typeface="游ゴシック" panose="020B0400000000000000" pitchFamily="50" charset="-128"/>
                <a:ea typeface="游ゴシック" panose="020B0400000000000000" pitchFamily="50" charset="-128"/>
              </a:rPr>
              <a:t>Toward an Integration of Deep Learning and Neuroscience</a:t>
            </a:r>
            <a:r>
              <a:rPr lang="ja-JP" altLang="en-US" sz="1600" b="1" dirty="0">
                <a:latin typeface="游ゴシック" panose="020B0400000000000000" pitchFamily="50" charset="-128"/>
                <a:ea typeface="游ゴシック" panose="020B0400000000000000" pitchFamily="50" charset="-128"/>
              </a:rPr>
              <a:t>」</a:t>
            </a:r>
            <a:endParaRPr lang="en-US" altLang="ja-JP" sz="1600" b="1" dirty="0">
              <a:latin typeface="游ゴシック" panose="020B0400000000000000" pitchFamily="50" charset="-128"/>
              <a:ea typeface="游ゴシック" panose="020B0400000000000000" pitchFamily="50" charset="-128"/>
            </a:endParaRPr>
          </a:p>
          <a:p>
            <a:pPr algn="r"/>
            <a:r>
              <a:rPr lang="en-US" altLang="ja-JP" sz="1600" dirty="0" err="1">
                <a:latin typeface="游ゴシック" panose="020B0400000000000000" pitchFamily="50" charset="-128"/>
                <a:ea typeface="游ゴシック" panose="020B0400000000000000" pitchFamily="50" charset="-128"/>
              </a:rPr>
              <a:t>Comput</a:t>
            </a:r>
            <a:r>
              <a:rPr lang="en-US" altLang="ja-JP" sz="1600" dirty="0">
                <a:latin typeface="游ゴシック" panose="020B0400000000000000" pitchFamily="50" charset="-128"/>
                <a:ea typeface="游ゴシック" panose="020B0400000000000000" pitchFamily="50" charset="-128"/>
              </a:rPr>
              <a:t>. </a:t>
            </a:r>
            <a:r>
              <a:rPr lang="en-US" altLang="ja-JP" sz="1600" dirty="0" err="1">
                <a:latin typeface="游ゴシック" panose="020B0400000000000000" pitchFamily="50" charset="-128"/>
                <a:ea typeface="游ゴシック" panose="020B0400000000000000" pitchFamily="50" charset="-128"/>
              </a:rPr>
              <a:t>Neurosci</a:t>
            </a:r>
            <a:r>
              <a:rPr lang="en-US" altLang="ja-JP" sz="1600" dirty="0">
                <a:latin typeface="游ゴシック" panose="020B0400000000000000" pitchFamily="50" charset="-128"/>
                <a:ea typeface="游ゴシック" panose="020B0400000000000000" pitchFamily="50" charset="-128"/>
              </a:rPr>
              <a:t>., 14 September 2016</a:t>
            </a:r>
            <a:endParaRPr lang="ja-JP" altLang="en-US" sz="1600" dirty="0">
              <a:latin typeface="游ゴシック" panose="020B0400000000000000" pitchFamily="50" charset="-128"/>
              <a:ea typeface="游ゴシック" panose="020B0400000000000000" pitchFamily="50" charset="-128"/>
            </a:endParaRPr>
          </a:p>
        </p:txBody>
      </p:sp>
      <p:sp>
        <p:nvSpPr>
          <p:cNvPr id="5" name="正方形/長方形 4"/>
          <p:cNvSpPr/>
          <p:nvPr/>
        </p:nvSpPr>
        <p:spPr>
          <a:xfrm>
            <a:off x="6564329" y="6581001"/>
            <a:ext cx="5630067" cy="276999"/>
          </a:xfrm>
          <a:prstGeom prst="rect">
            <a:avLst/>
          </a:prstGeom>
        </p:spPr>
        <p:txBody>
          <a:bodyPr wrap="none">
            <a:spAutoFit/>
          </a:bodyPr>
          <a:lstStyle/>
          <a:p>
            <a:r>
              <a:rPr lang="ja-JP" altLang="en-US" sz="1200" dirty="0">
                <a:latin typeface="游ゴシック" panose="020B0400000000000000" pitchFamily="50" charset="-128"/>
                <a:ea typeface="游ゴシック" panose="020B0400000000000000" pitchFamily="50" charset="-128"/>
              </a:rPr>
              <a:t>（出典）</a:t>
            </a:r>
            <a:r>
              <a:rPr lang="en-US" altLang="ja-JP" sz="1200" dirty="0">
                <a:latin typeface="游ゴシック" panose="020B0400000000000000" pitchFamily="50" charset="-128"/>
                <a:ea typeface="游ゴシック" panose="020B0400000000000000" pitchFamily="50" charset="-128"/>
                <a:hlinkClick r:id="rId3"/>
              </a:rPr>
              <a:t>https</a:t>
            </a:r>
            <a:r>
              <a:rPr lang="en-US" altLang="ja-JP" sz="1200">
                <a:latin typeface="游ゴシック" panose="020B0400000000000000" pitchFamily="50" charset="-128"/>
                <a:ea typeface="游ゴシック" panose="020B0400000000000000" pitchFamily="50" charset="-128"/>
                <a:hlinkClick r:id="rId3"/>
              </a:rPr>
              <a:t>://www.frontiersin.org/articles/10.3389/fncom.2016.00094/full</a:t>
            </a:r>
            <a:r>
              <a:rPr lang="en-US" altLang="ja-JP" sz="1200">
                <a:latin typeface="游ゴシック" panose="020B0400000000000000" pitchFamily="50" charset="-128"/>
                <a:ea typeface="游ゴシック" panose="020B0400000000000000" pitchFamily="50" charset="-128"/>
              </a:rPr>
              <a:t> </a:t>
            </a:r>
            <a:endParaRPr lang="ja-JP" altLang="en-US" sz="1200" dirty="0">
              <a:latin typeface="游ゴシック" panose="020B0400000000000000" pitchFamily="50" charset="-128"/>
              <a:ea typeface="游ゴシック" panose="020B0400000000000000" pitchFamily="50" charset="-128"/>
            </a:endParaRPr>
          </a:p>
        </p:txBody>
      </p:sp>
      <p:sp>
        <p:nvSpPr>
          <p:cNvPr id="8" name="正方形/長方形 7"/>
          <p:cNvSpPr/>
          <p:nvPr/>
        </p:nvSpPr>
        <p:spPr>
          <a:xfrm>
            <a:off x="2056" y="1588081"/>
            <a:ext cx="7199877" cy="615553"/>
          </a:xfrm>
          <a:prstGeom prst="rect">
            <a:avLst/>
          </a:prstGeom>
        </p:spPr>
        <p:txBody>
          <a:bodyPr wrap="square">
            <a:spAutoFit/>
          </a:bodyPr>
          <a:lstStyle/>
          <a:p>
            <a:pPr algn="ctr"/>
            <a:r>
              <a:rPr lang="en-US" altLang="ja-JP" b="1" dirty="0">
                <a:latin typeface="游ゴシック" panose="020B0400000000000000" pitchFamily="50" charset="-128"/>
                <a:ea typeface="游ゴシック" panose="020B0400000000000000" pitchFamily="50" charset="-128"/>
              </a:rPr>
              <a:t>Adam </a:t>
            </a:r>
            <a:r>
              <a:rPr lang="en-US" altLang="ja-JP" b="1" dirty="0" err="1">
                <a:latin typeface="游ゴシック" panose="020B0400000000000000" pitchFamily="50" charset="-128"/>
                <a:ea typeface="游ゴシック" panose="020B0400000000000000" pitchFamily="50" charset="-128"/>
              </a:rPr>
              <a:t>H.Marbleston</a:t>
            </a:r>
            <a:endParaRPr lang="en-US" altLang="ja-JP" b="1" dirty="0">
              <a:latin typeface="游ゴシック" panose="020B0400000000000000" pitchFamily="50" charset="-128"/>
              <a:ea typeface="游ゴシック" panose="020B0400000000000000" pitchFamily="50" charset="-128"/>
            </a:endParaRPr>
          </a:p>
          <a:p>
            <a:pPr algn="ctr"/>
            <a:r>
              <a:rPr lang="en-US" altLang="ja-JP" sz="1600" dirty="0">
                <a:latin typeface="+mn-ea"/>
              </a:rPr>
              <a:t>Synthetic Neurobiology Group, MIT, Media Lab</a:t>
            </a:r>
            <a:endParaRPr lang="ja-JP" altLang="en-US" sz="1600" dirty="0">
              <a:latin typeface="+mn-ea"/>
            </a:endParaRPr>
          </a:p>
        </p:txBody>
      </p:sp>
      <p:sp>
        <p:nvSpPr>
          <p:cNvPr id="9" name="正方形/長方形 8"/>
          <p:cNvSpPr/>
          <p:nvPr/>
        </p:nvSpPr>
        <p:spPr>
          <a:xfrm>
            <a:off x="1347419" y="6581000"/>
            <a:ext cx="4208204" cy="276999"/>
          </a:xfrm>
          <a:prstGeom prst="rect">
            <a:avLst/>
          </a:prstGeom>
        </p:spPr>
        <p:txBody>
          <a:bodyPr wrap="none">
            <a:spAutoFit/>
          </a:bodyPr>
          <a:lstStyle/>
          <a:p>
            <a:pPr algn="ctr"/>
            <a:r>
              <a:rPr lang="ja-JP" altLang="en-US" sz="1200" dirty="0">
                <a:latin typeface="游ゴシック" panose="020B0400000000000000" pitchFamily="50" charset="-128"/>
                <a:ea typeface="游ゴシック" panose="020B0400000000000000" pitchFamily="50" charset="-128"/>
              </a:rPr>
              <a:t>（出典）</a:t>
            </a:r>
            <a:r>
              <a:rPr lang="en-US" altLang="ja-JP" sz="1200" dirty="0">
                <a:latin typeface="游ゴシック" panose="020B0400000000000000" pitchFamily="50" charset="-128"/>
                <a:ea typeface="游ゴシック" panose="020B0400000000000000" pitchFamily="50" charset="-128"/>
              </a:rPr>
              <a:t> </a:t>
            </a:r>
            <a:r>
              <a:rPr lang="en-US" altLang="ja-JP" sz="1200" dirty="0">
                <a:latin typeface="游ゴシック" panose="020B0400000000000000" pitchFamily="50" charset="-128"/>
                <a:ea typeface="游ゴシック" panose="020B0400000000000000" pitchFamily="50" charset="-128"/>
                <a:hlinkClick r:id="rId4"/>
              </a:rPr>
              <a:t>http://web.mit.edu/amarbles/www/index.html</a:t>
            </a:r>
            <a:r>
              <a:rPr lang="en-US" altLang="ja-JP" sz="1200" dirty="0">
                <a:latin typeface="游ゴシック" panose="020B0400000000000000" pitchFamily="50" charset="-128"/>
                <a:ea typeface="游ゴシック" panose="020B0400000000000000" pitchFamily="50" charset="-128"/>
              </a:rPr>
              <a:t> </a:t>
            </a:r>
            <a:endParaRPr lang="ja-JP" altLang="en-US" sz="1200" dirty="0">
              <a:latin typeface="游ゴシック" panose="020B0400000000000000" pitchFamily="50" charset="-128"/>
              <a:ea typeface="游ゴシック" panose="020B0400000000000000" pitchFamily="50" charset="-128"/>
            </a:endParaRPr>
          </a:p>
        </p:txBody>
      </p:sp>
      <p:pic>
        <p:nvPicPr>
          <p:cNvPr id="14" name="図 13"/>
          <p:cNvPicPr>
            <a:picLocks noChangeAspect="1"/>
          </p:cNvPicPr>
          <p:nvPr/>
        </p:nvPicPr>
        <p:blipFill>
          <a:blip r:embed="rId5"/>
          <a:stretch>
            <a:fillRect/>
          </a:stretch>
        </p:blipFill>
        <p:spPr>
          <a:xfrm>
            <a:off x="7191632" y="1584289"/>
            <a:ext cx="4338147" cy="4996712"/>
          </a:xfrm>
          <a:prstGeom prst="rect">
            <a:avLst/>
          </a:prstGeom>
          <a:ln>
            <a:solidFill>
              <a:schemeClr val="tx1"/>
            </a:solidFill>
          </a:ln>
        </p:spPr>
      </p:pic>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7192" y="2172856"/>
            <a:ext cx="4389604" cy="4389604"/>
          </a:xfrm>
          <a:prstGeom prst="rect">
            <a:avLst/>
          </a:prstGeom>
        </p:spPr>
      </p:pic>
      <p:sp>
        <p:nvSpPr>
          <p:cNvPr id="7" name="正方形/長方形 6"/>
          <p:cNvSpPr/>
          <p:nvPr/>
        </p:nvSpPr>
        <p:spPr>
          <a:xfrm>
            <a:off x="3886203" y="6174"/>
            <a:ext cx="4413388" cy="307777"/>
          </a:xfrm>
          <a:prstGeom prst="rect">
            <a:avLst/>
          </a:prstGeom>
        </p:spPr>
        <p:txBody>
          <a:bodyPr wrap="none">
            <a:spAutoFit/>
          </a:bodyPr>
          <a:lstStyle/>
          <a:p>
            <a:r>
              <a:rPr lang="en-US" altLang="ja-JP" sz="1400" dirty="0">
                <a:latin typeface="游ゴシック" panose="020B0400000000000000" pitchFamily="50" charset="-128"/>
                <a:ea typeface="游ゴシック" panose="020B0400000000000000" pitchFamily="50" charset="-128"/>
              </a:rPr>
              <a:t>Kernel</a:t>
            </a:r>
            <a:r>
              <a:rPr lang="ja-JP" altLang="en-US" sz="1400" dirty="0">
                <a:latin typeface="游ゴシック" panose="020B0400000000000000" pitchFamily="50" charset="-128"/>
                <a:ea typeface="游ゴシック" panose="020B0400000000000000" pitchFamily="50" charset="-128"/>
              </a:rPr>
              <a:t>社の最高戦略責任者（</a:t>
            </a:r>
            <a:r>
              <a:rPr lang="en-US" altLang="ja-JP" sz="1400" dirty="0">
                <a:latin typeface="游ゴシック" panose="020B0400000000000000" pitchFamily="50" charset="-128"/>
                <a:ea typeface="游ゴシック" panose="020B0400000000000000" pitchFamily="50" charset="-128"/>
              </a:rPr>
              <a:t>chief strategy officer</a:t>
            </a:r>
            <a:r>
              <a:rPr lang="ja-JP" altLang="en-US" sz="1400" dirty="0">
                <a:latin typeface="游ゴシック" panose="020B0400000000000000" pitchFamily="50" charset="-128"/>
                <a:ea typeface="游ゴシック" panose="020B0400000000000000" pitchFamily="50" charset="-128"/>
              </a:rPr>
              <a:t>）</a:t>
            </a:r>
          </a:p>
        </p:txBody>
      </p:sp>
    </p:spTree>
    <p:extLst>
      <p:ext uri="{BB962C8B-B14F-4D97-AF65-F5344CB8AC3E}">
        <p14:creationId xmlns:p14="http://schemas.microsoft.com/office/powerpoint/2010/main" val="1693552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3" y="0"/>
            <a:ext cx="2231958" cy="2040382"/>
          </a:xfrm>
          <a:prstGeom prst="rect">
            <a:avLst/>
          </a:prstGeom>
        </p:spPr>
      </p:pic>
      <p:sp>
        <p:nvSpPr>
          <p:cNvPr id="8" name="正方形/長方形 7"/>
          <p:cNvSpPr/>
          <p:nvPr/>
        </p:nvSpPr>
        <p:spPr>
          <a:xfrm>
            <a:off x="4960236" y="394795"/>
            <a:ext cx="2246128" cy="1323439"/>
          </a:xfrm>
          <a:prstGeom prst="rect">
            <a:avLst/>
          </a:prstGeom>
        </p:spPr>
        <p:txBody>
          <a:bodyPr wrap="none">
            <a:spAutoFit/>
          </a:bodyPr>
          <a:lstStyle/>
          <a:p>
            <a:pPr algn="ctr"/>
            <a:r>
              <a:rPr lang="ja-JP" altLang="en-US" sz="8000" b="1" dirty="0">
                <a:latin typeface="HG丸ｺﾞｼｯｸM-PRO" panose="020F0600000000000000" pitchFamily="50" charset="-128"/>
                <a:ea typeface="HG丸ｺﾞｼｯｸM-PRO" panose="020F0600000000000000" pitchFamily="50" charset="-128"/>
              </a:rPr>
              <a:t>目次</a:t>
            </a:r>
          </a:p>
        </p:txBody>
      </p:sp>
      <p:sp>
        <p:nvSpPr>
          <p:cNvPr id="3" name="テキスト ボックス 2"/>
          <p:cNvSpPr txBox="1"/>
          <p:nvPr/>
        </p:nvSpPr>
        <p:spPr>
          <a:xfrm>
            <a:off x="1885950" y="2040382"/>
            <a:ext cx="9975850" cy="4401205"/>
          </a:xfrm>
          <a:prstGeom prst="rect">
            <a:avLst/>
          </a:prstGeom>
          <a:noFill/>
        </p:spPr>
        <p:txBody>
          <a:bodyPr wrap="square" rtlCol="0">
            <a:spAutoFit/>
          </a:bodyPr>
          <a:lstStyle/>
          <a:p>
            <a:r>
              <a:rPr kumimoji="1" lang="ja-JP" altLang="en-US" sz="4000" b="1" dirty="0">
                <a:latin typeface="游ゴシック" panose="020B0400000000000000" pitchFamily="50" charset="-128"/>
                <a:ea typeface="游ゴシック" panose="020B0400000000000000" pitchFamily="50" charset="-128"/>
              </a:rPr>
              <a:t>（１）何故、脳に注目するのか？</a:t>
            </a:r>
            <a:endParaRPr kumimoji="1" lang="en-US" altLang="ja-JP" sz="4000" b="1" dirty="0">
              <a:latin typeface="游ゴシック" panose="020B0400000000000000" pitchFamily="50" charset="-128"/>
              <a:ea typeface="游ゴシック" panose="020B0400000000000000" pitchFamily="50" charset="-128"/>
            </a:endParaRPr>
          </a:p>
          <a:p>
            <a:endParaRPr lang="en-US" altLang="ja-JP" sz="4000" b="1" dirty="0">
              <a:latin typeface="游ゴシック" panose="020B0400000000000000" pitchFamily="50" charset="-128"/>
              <a:ea typeface="游ゴシック" panose="020B0400000000000000" pitchFamily="50" charset="-128"/>
            </a:endParaRPr>
          </a:p>
          <a:p>
            <a:r>
              <a:rPr lang="ja-JP" altLang="en-US" sz="4000" b="1" dirty="0">
                <a:latin typeface="游ゴシック" panose="020B0400000000000000" pitchFamily="50" charset="-128"/>
                <a:ea typeface="游ゴシック" panose="020B0400000000000000" pitchFamily="50" charset="-128"/>
              </a:rPr>
              <a:t>（２）脳科学</a:t>
            </a:r>
            <a:r>
              <a:rPr lang="en-US" altLang="ja-JP" sz="4000" b="1" dirty="0">
                <a:latin typeface="游ゴシック" panose="020B0400000000000000" pitchFamily="50" charset="-128"/>
                <a:ea typeface="游ゴシック" panose="020B0400000000000000" pitchFamily="50" charset="-128"/>
              </a:rPr>
              <a:t>×ICT</a:t>
            </a:r>
            <a:r>
              <a:rPr lang="ja-JP" altLang="en-US" sz="4000" b="1" dirty="0">
                <a:latin typeface="游ゴシック" panose="020B0400000000000000" pitchFamily="50" charset="-128"/>
                <a:ea typeface="游ゴシック" panose="020B0400000000000000" pitchFamily="50" charset="-128"/>
              </a:rPr>
              <a:t>の各国政策動向</a:t>
            </a:r>
            <a:endParaRPr lang="en-US" altLang="ja-JP" sz="4000" b="1" dirty="0">
              <a:latin typeface="游ゴシック" panose="020B0400000000000000" pitchFamily="50" charset="-128"/>
              <a:ea typeface="游ゴシック" panose="020B0400000000000000" pitchFamily="50" charset="-128"/>
            </a:endParaRPr>
          </a:p>
          <a:p>
            <a:endParaRPr lang="en-US" altLang="ja-JP" sz="4000" b="1" dirty="0">
              <a:latin typeface="游ゴシック" panose="020B0400000000000000" pitchFamily="50" charset="-128"/>
              <a:ea typeface="游ゴシック" panose="020B0400000000000000" pitchFamily="50" charset="-128"/>
            </a:endParaRPr>
          </a:p>
          <a:p>
            <a:r>
              <a:rPr lang="ja-JP" altLang="en-US" sz="4000" b="1" dirty="0">
                <a:latin typeface="游ゴシック" panose="020B0400000000000000" pitchFamily="50" charset="-128"/>
                <a:ea typeface="游ゴシック" panose="020B0400000000000000" pitchFamily="50" charset="-128"/>
              </a:rPr>
              <a:t>（３）企業の動き</a:t>
            </a:r>
            <a:endParaRPr lang="en-US" altLang="ja-JP" sz="4000" b="1" dirty="0">
              <a:latin typeface="游ゴシック" panose="020B0400000000000000" pitchFamily="50" charset="-128"/>
              <a:ea typeface="游ゴシック" panose="020B0400000000000000" pitchFamily="50" charset="-128"/>
            </a:endParaRPr>
          </a:p>
          <a:p>
            <a:endParaRPr lang="en-US" altLang="ja-JP" sz="4000" b="1" dirty="0">
              <a:latin typeface="游ゴシック" panose="020B0400000000000000" pitchFamily="50" charset="-128"/>
              <a:ea typeface="游ゴシック" panose="020B0400000000000000" pitchFamily="50" charset="-128"/>
            </a:endParaRPr>
          </a:p>
          <a:p>
            <a:r>
              <a:rPr kumimoji="1" lang="ja-JP" altLang="en-US" sz="4000" b="1" dirty="0">
                <a:latin typeface="游ゴシック" panose="020B0400000000000000" pitchFamily="50" charset="-128"/>
                <a:ea typeface="游ゴシック" panose="020B0400000000000000" pitchFamily="50" charset="-128"/>
              </a:rPr>
              <a:t>（４）</a:t>
            </a:r>
            <a:r>
              <a:rPr lang="ja-JP" altLang="en-US" sz="4000" b="1" dirty="0">
                <a:latin typeface="游ゴシック" panose="020B0400000000000000" pitchFamily="50" charset="-128"/>
                <a:ea typeface="游ゴシック" panose="020B0400000000000000" pitchFamily="50" charset="-128"/>
              </a:rPr>
              <a:t>脳科学</a:t>
            </a:r>
            <a:r>
              <a:rPr lang="en-US" altLang="ja-JP" sz="4000" b="1" dirty="0">
                <a:latin typeface="游ゴシック" panose="020B0400000000000000" pitchFamily="50" charset="-128"/>
                <a:ea typeface="游ゴシック" panose="020B0400000000000000" pitchFamily="50" charset="-128"/>
              </a:rPr>
              <a:t>×ICT</a:t>
            </a:r>
            <a:r>
              <a:rPr lang="ja-JP" altLang="en-US" sz="4000" b="1" dirty="0">
                <a:latin typeface="游ゴシック" panose="020B0400000000000000" pitchFamily="50" charset="-128"/>
                <a:ea typeface="游ゴシック" panose="020B0400000000000000" pitchFamily="50" charset="-128"/>
              </a:rPr>
              <a:t>の狙い所</a:t>
            </a:r>
            <a:endParaRPr kumimoji="1" lang="ja-JP" altLang="en-US" sz="4000" b="1"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736232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a:t>Neural Decoding</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1" name="正方形/長方形 10"/>
          <p:cNvSpPr/>
          <p:nvPr/>
        </p:nvSpPr>
        <p:spPr>
          <a:xfrm>
            <a:off x="292100" y="1609636"/>
            <a:ext cx="11747500" cy="4893647"/>
          </a:xfrm>
          <a:prstGeom prst="rect">
            <a:avLst/>
          </a:prstGeom>
        </p:spPr>
        <p:txBody>
          <a:bodyPr wrap="square">
            <a:spAutoFit/>
          </a:bodyPr>
          <a:lstStyle/>
          <a:p>
            <a:r>
              <a:rPr lang="ja-JP" altLang="en-US" sz="2400" dirty="0">
                <a:latin typeface="游ゴシック" panose="020B0400000000000000" pitchFamily="50" charset="-128"/>
                <a:ea typeface="游ゴシック" panose="020B0400000000000000" pitchFamily="50" charset="-128"/>
              </a:rPr>
              <a:t>人間の知覚や意図、心理状態などを脳活動から予測する</a:t>
            </a:r>
            <a:r>
              <a:rPr lang="ja-JP" altLang="en-US" sz="2400" b="1" u="sng" dirty="0">
                <a:latin typeface="游ゴシック" panose="020B0400000000000000" pitchFamily="50" charset="-128"/>
                <a:ea typeface="游ゴシック" panose="020B0400000000000000" pitchFamily="50" charset="-128"/>
              </a:rPr>
              <a:t>脳情報復号化</a:t>
            </a:r>
            <a:r>
              <a:rPr lang="ja-JP" altLang="en-US" sz="2400" dirty="0">
                <a:latin typeface="游ゴシック" panose="020B0400000000000000" pitchFamily="50" charset="-128"/>
                <a:ea typeface="游ゴシック" panose="020B0400000000000000" pitchFamily="50" charset="-128"/>
              </a:rPr>
              <a:t>（</a:t>
            </a:r>
            <a:r>
              <a:rPr lang="en-US" altLang="ja-JP" sz="2400" dirty="0">
                <a:latin typeface="游ゴシック" panose="020B0400000000000000" pitchFamily="50" charset="-128"/>
                <a:ea typeface="游ゴシック" panose="020B0400000000000000" pitchFamily="50" charset="-128"/>
              </a:rPr>
              <a:t>Decoding</a:t>
            </a:r>
            <a:r>
              <a:rPr lang="ja-JP" altLang="en-US" sz="2400" dirty="0">
                <a:latin typeface="游ゴシック" panose="020B0400000000000000" pitchFamily="50" charset="-128"/>
                <a:ea typeface="游ゴシック" panose="020B0400000000000000" pitchFamily="50" charset="-128"/>
              </a:rPr>
              <a:t>）技術は、今後様々なサービスやビジネスで利活用可能になると期待されている。</a:t>
            </a:r>
            <a:endParaRPr lang="en-US" altLang="ja-JP" sz="2400" dirty="0">
              <a:latin typeface="游ゴシック" panose="020B0400000000000000" pitchFamily="50" charset="-128"/>
              <a:ea typeface="游ゴシック" panose="020B0400000000000000" pitchFamily="50" charset="-128"/>
            </a:endParaRPr>
          </a:p>
          <a:p>
            <a:r>
              <a:rPr lang="en-US" altLang="ja-JP" sz="2400" dirty="0">
                <a:latin typeface="游ゴシック" panose="020B0400000000000000" pitchFamily="50" charset="-128"/>
                <a:ea typeface="游ゴシック" panose="020B0400000000000000" pitchFamily="50" charset="-128"/>
              </a:rPr>
              <a:t>Neural Decoding</a:t>
            </a:r>
            <a:r>
              <a:rPr lang="ja-JP" altLang="en-US" sz="2400" dirty="0">
                <a:latin typeface="游ゴシック" panose="020B0400000000000000" pitchFamily="50" charset="-128"/>
                <a:ea typeface="游ゴシック" panose="020B0400000000000000" pitchFamily="50" charset="-128"/>
              </a:rPr>
              <a:t>技術を利用し、脳機能の解明を進めると共に、身体運動や発声など、</a:t>
            </a:r>
            <a:r>
              <a:rPr lang="ja-JP" altLang="en-US" sz="2400" b="1" u="sng" dirty="0">
                <a:latin typeface="游ゴシック" panose="020B0400000000000000" pitchFamily="50" charset="-128"/>
                <a:ea typeface="游ゴシック" panose="020B0400000000000000" pitchFamily="50" charset="-128"/>
              </a:rPr>
              <a:t>脳科学</a:t>
            </a:r>
            <a:r>
              <a:rPr lang="en-US" altLang="ja-JP" sz="2400" b="1" u="sng" dirty="0">
                <a:latin typeface="游ゴシック" panose="020B0400000000000000" pitchFamily="50" charset="-128"/>
                <a:ea typeface="游ゴシック" panose="020B0400000000000000" pitchFamily="50" charset="-128"/>
              </a:rPr>
              <a:t>×ICT</a:t>
            </a:r>
            <a:r>
              <a:rPr lang="ja-JP" altLang="en-US" sz="2400" b="1" u="sng" dirty="0">
                <a:latin typeface="游ゴシック" panose="020B0400000000000000" pitchFamily="50" charset="-128"/>
                <a:ea typeface="游ゴシック" panose="020B0400000000000000" pitchFamily="50" charset="-128"/>
              </a:rPr>
              <a:t>で新たな情報通信技術の確立を目指す動きが顕著</a:t>
            </a:r>
            <a:r>
              <a:rPr lang="ja-JP" altLang="en-US" sz="2400" dirty="0">
                <a:latin typeface="游ゴシック" panose="020B0400000000000000" pitchFamily="50" charset="-128"/>
                <a:ea typeface="游ゴシック" panose="020B0400000000000000" pitchFamily="50" charset="-128"/>
              </a:rPr>
              <a:t>である。</a:t>
            </a:r>
            <a:endParaRPr lang="en-US" altLang="ja-JP" sz="2400" dirty="0">
              <a:latin typeface="游ゴシック" panose="020B0400000000000000" pitchFamily="50" charset="-128"/>
              <a:ea typeface="游ゴシック" panose="020B0400000000000000" pitchFamily="50" charset="-128"/>
            </a:endParaRPr>
          </a:p>
          <a:p>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★刺激や課題を与えたときの脳活動を記述する従来の方法とは逆に、脳活動から情報を解読するアプローチ。</a:t>
            </a:r>
          </a:p>
          <a:p>
            <a:r>
              <a:rPr lang="ja-JP" altLang="en-US" sz="2400" dirty="0">
                <a:latin typeface="游ゴシック" panose="020B0400000000000000" pitchFamily="50" charset="-128"/>
                <a:ea typeface="游ゴシック" panose="020B0400000000000000" pitchFamily="50" charset="-128"/>
              </a:rPr>
              <a:t>★低解像度の非侵襲計測からでも詳細な脳内情報表現の解読を可能とする復号化技術。</a:t>
            </a:r>
          </a:p>
          <a:p>
            <a:r>
              <a:rPr lang="ja-JP" altLang="en-US" sz="2400" dirty="0">
                <a:latin typeface="游ゴシック" panose="020B0400000000000000" pitchFamily="50" charset="-128"/>
                <a:ea typeface="游ゴシック" panose="020B0400000000000000" pitchFamily="50" charset="-128"/>
              </a:rPr>
              <a:t>★特別な訓練を必要としない、非侵襲、若しくは低侵襲な脳</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機械インタフェース（</a:t>
            </a:r>
            <a:r>
              <a:rPr lang="en-US" altLang="ja-JP" sz="2400" dirty="0">
                <a:latin typeface="游ゴシック" panose="020B0400000000000000" pitchFamily="50" charset="-128"/>
                <a:ea typeface="游ゴシック" panose="020B0400000000000000" pitchFamily="50" charset="-128"/>
              </a:rPr>
              <a:t>Brain-Machine Interface, BMI</a:t>
            </a:r>
            <a:r>
              <a:rPr lang="ja-JP" altLang="en-US" sz="2400" dirty="0">
                <a:latin typeface="游ゴシック" panose="020B0400000000000000" pitchFamily="50" charset="-128"/>
                <a:ea typeface="游ゴシック" panose="020B0400000000000000" pitchFamily="50" charset="-128"/>
              </a:rPr>
              <a:t>）。</a:t>
            </a:r>
          </a:p>
          <a:p>
            <a:r>
              <a:rPr lang="ja-JP" altLang="en-US" sz="2400" dirty="0">
                <a:latin typeface="游ゴシック" panose="020B0400000000000000" pitchFamily="50" charset="-128"/>
                <a:ea typeface="游ゴシック" panose="020B0400000000000000" pitchFamily="50" charset="-128"/>
              </a:rPr>
              <a:t>★アンケートやインターネット上でのデータ解析では計測できない人間の心理状態を脳活動パターンから解読。</a:t>
            </a:r>
          </a:p>
        </p:txBody>
      </p:sp>
    </p:spTree>
    <p:extLst>
      <p:ext uri="{BB962C8B-B14F-4D97-AF65-F5344CB8AC3E}">
        <p14:creationId xmlns:p14="http://schemas.microsoft.com/office/powerpoint/2010/main" val="3318998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2056" y="1194667"/>
            <a:ext cx="12189944" cy="4395641"/>
          </a:xfrm>
          <a:prstGeom prst="rect">
            <a:avLst/>
          </a:prstGeom>
        </p:spPr>
      </p:pic>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ja-JP" altLang="en-US" sz="6000" b="1" dirty="0">
                <a:latin typeface="游ゴシック" panose="020B0400000000000000" pitchFamily="50" charset="-128"/>
                <a:ea typeface="游ゴシック" panose="020B0400000000000000" pitchFamily="50" charset="-128"/>
              </a:rPr>
              <a:t>脳情報でロボット操作</a:t>
            </a:r>
            <a:endParaRPr kumimoji="1" lang="ja-JP" altLang="en-US" sz="6000" b="1" dirty="0">
              <a:latin typeface="游ゴシック" panose="020B0400000000000000" pitchFamily="50" charset="-128"/>
              <a:ea typeface="游ゴシック" panose="020B0400000000000000" pitchFamily="50" charset="-128"/>
            </a:endParaRPr>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Tree>
    <p:extLst>
      <p:ext uri="{BB962C8B-B14F-4D97-AF65-F5344CB8AC3E}">
        <p14:creationId xmlns:p14="http://schemas.microsoft.com/office/powerpoint/2010/main" val="1917083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254481" y="423641"/>
            <a:ext cx="4598883" cy="3064475"/>
          </a:xfrm>
          <a:prstGeom prst="rect">
            <a:avLst/>
          </a:prstGeom>
        </p:spPr>
      </p:pic>
      <p:pic>
        <p:nvPicPr>
          <p:cNvPr id="4" name="図 3"/>
          <p:cNvPicPr>
            <a:picLocks noChangeAspect="1"/>
          </p:cNvPicPr>
          <p:nvPr/>
        </p:nvPicPr>
        <p:blipFill>
          <a:blip r:embed="rId3"/>
          <a:stretch>
            <a:fillRect/>
          </a:stretch>
        </p:blipFill>
        <p:spPr>
          <a:xfrm>
            <a:off x="254480" y="3623191"/>
            <a:ext cx="4598884" cy="3064475"/>
          </a:xfrm>
          <a:prstGeom prst="rect">
            <a:avLst/>
          </a:prstGeom>
        </p:spPr>
      </p:pic>
      <p:pic>
        <p:nvPicPr>
          <p:cNvPr id="5" name="図 4"/>
          <p:cNvPicPr>
            <a:picLocks noChangeAspect="1"/>
          </p:cNvPicPr>
          <p:nvPr/>
        </p:nvPicPr>
        <p:blipFill>
          <a:blip r:embed="rId4"/>
          <a:stretch>
            <a:fillRect/>
          </a:stretch>
        </p:blipFill>
        <p:spPr>
          <a:xfrm>
            <a:off x="5116957" y="3611293"/>
            <a:ext cx="4612305" cy="3064475"/>
          </a:xfrm>
          <a:prstGeom prst="rect">
            <a:avLst/>
          </a:prstGeom>
        </p:spPr>
      </p:pic>
      <p:pic>
        <p:nvPicPr>
          <p:cNvPr id="6" name="図 5"/>
          <p:cNvPicPr>
            <a:picLocks noChangeAspect="1"/>
          </p:cNvPicPr>
          <p:nvPr/>
        </p:nvPicPr>
        <p:blipFill>
          <a:blip r:embed="rId5"/>
          <a:stretch>
            <a:fillRect/>
          </a:stretch>
        </p:blipFill>
        <p:spPr>
          <a:xfrm>
            <a:off x="9901123" y="3432968"/>
            <a:ext cx="2177700" cy="3242800"/>
          </a:xfrm>
          <a:prstGeom prst="rect">
            <a:avLst/>
          </a:prstGeom>
        </p:spPr>
      </p:pic>
      <p:sp>
        <p:nvSpPr>
          <p:cNvPr id="7" name="正方形/長方形 6"/>
          <p:cNvSpPr/>
          <p:nvPr/>
        </p:nvSpPr>
        <p:spPr>
          <a:xfrm>
            <a:off x="2795222" y="5047"/>
            <a:ext cx="6592382" cy="400110"/>
          </a:xfrm>
          <a:prstGeom prst="rect">
            <a:avLst/>
          </a:prstGeom>
        </p:spPr>
        <p:txBody>
          <a:bodyPr wrap="none">
            <a:spAutoFit/>
          </a:bodyPr>
          <a:lstStyle/>
          <a:p>
            <a:r>
              <a:rPr lang="en-US" altLang="ja-JP" sz="2000" b="1" dirty="0">
                <a:solidFill>
                  <a:srgbClr val="000000"/>
                </a:solidFill>
                <a:latin typeface="Arial" panose="020B0604020202020204" pitchFamily="34" charset="0"/>
              </a:rPr>
              <a:t>DARPA Director and HAPTIX Program Manager Visit </a:t>
            </a:r>
            <a:endParaRPr lang="ja-JP" altLang="en-US" sz="2000" dirty="0"/>
          </a:p>
        </p:txBody>
      </p:sp>
      <p:sp>
        <p:nvSpPr>
          <p:cNvPr id="8" name="正方形/長方形 7"/>
          <p:cNvSpPr/>
          <p:nvPr/>
        </p:nvSpPr>
        <p:spPr>
          <a:xfrm>
            <a:off x="4931511" y="912929"/>
            <a:ext cx="7147312" cy="2308324"/>
          </a:xfrm>
          <a:prstGeom prst="rect">
            <a:avLst/>
          </a:prstGeom>
        </p:spPr>
        <p:txBody>
          <a:bodyPr wrap="square">
            <a:spAutoFit/>
          </a:bodyPr>
          <a:lstStyle/>
          <a:p>
            <a:r>
              <a:rPr lang="en-US" altLang="ja-JP" dirty="0">
                <a:solidFill>
                  <a:srgbClr val="000000"/>
                </a:solidFill>
                <a:latin typeface="+mn-ea"/>
              </a:rPr>
              <a:t>On January 25, 2018, the APTC was visited by the Director of Defense Advanced Research Projects Agency (DARPA), Dr. Steven Walker, and the Program Manager for the Hand Proprioception and Touch Interfaces (HAPTIX) program, Dr. Al </a:t>
            </a:r>
            <a:r>
              <a:rPr lang="en-US" altLang="ja-JP" dirty="0" err="1">
                <a:solidFill>
                  <a:srgbClr val="000000"/>
                </a:solidFill>
                <a:latin typeface="+mn-ea"/>
              </a:rPr>
              <a:t>Emondi</a:t>
            </a:r>
            <a:r>
              <a:rPr lang="en-US" altLang="ja-JP" dirty="0">
                <a:solidFill>
                  <a:srgbClr val="000000"/>
                </a:solidFill>
                <a:latin typeface="+mn-ea"/>
              </a:rPr>
              <a:t>, to see the progression of the sensory restoration projects being conducted at the VA and CWRU. The HAPTIX program aims to help restore full and natural functionality to wounded service members and Veterans. Three APTC research projects are receiving major contracts from DARPA. </a:t>
            </a:r>
            <a:endParaRPr lang="ja-JP" altLang="en-US" dirty="0">
              <a:latin typeface="+mn-ea"/>
            </a:endParaRPr>
          </a:p>
        </p:txBody>
      </p:sp>
      <p:sp>
        <p:nvSpPr>
          <p:cNvPr id="9" name="正方形/長方形 8"/>
          <p:cNvSpPr/>
          <p:nvPr/>
        </p:nvSpPr>
        <p:spPr>
          <a:xfrm>
            <a:off x="-9113" y="6675768"/>
            <a:ext cx="5668508" cy="246221"/>
          </a:xfrm>
          <a:prstGeom prst="rect">
            <a:avLst/>
          </a:prstGeom>
        </p:spPr>
        <p:txBody>
          <a:bodyPr wrap="square">
            <a:spAutoFit/>
          </a:bodyPr>
          <a:lstStyle/>
          <a:p>
            <a:r>
              <a:rPr lang="ja-JP" altLang="en-US" sz="1000" dirty="0">
                <a:latin typeface="+mn-ea"/>
              </a:rPr>
              <a:t>（出典）</a:t>
            </a:r>
            <a:r>
              <a:rPr lang="en-US" altLang="ja-JP" sz="1000" dirty="0">
                <a:latin typeface="+mn-ea"/>
              </a:rPr>
              <a:t>https://www.aptcenter.research.va.gov/pdfs/Newsletters/TranslationBuilder_201804.pdf</a:t>
            </a:r>
            <a:endParaRPr lang="ja-JP" altLang="en-US" sz="1000" dirty="0">
              <a:latin typeface="+mn-ea"/>
            </a:endParaRPr>
          </a:p>
        </p:txBody>
      </p:sp>
    </p:spTree>
    <p:extLst>
      <p:ext uri="{BB962C8B-B14F-4D97-AF65-F5344CB8AC3E}">
        <p14:creationId xmlns:p14="http://schemas.microsoft.com/office/powerpoint/2010/main" val="104537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056" y="1408257"/>
            <a:ext cx="12189944" cy="4953809"/>
          </a:xfrm>
          <a:prstGeom prst="rect">
            <a:avLst/>
          </a:prstGeom>
        </p:spPr>
      </p:pic>
      <p:sp>
        <p:nvSpPr>
          <p:cNvPr id="6" name="テキスト ボックス 5"/>
          <p:cNvSpPr txBox="1"/>
          <p:nvPr/>
        </p:nvSpPr>
        <p:spPr>
          <a:xfrm>
            <a:off x="2056" y="0"/>
            <a:ext cx="12189943" cy="1015663"/>
          </a:xfrm>
          <a:prstGeom prst="rect">
            <a:avLst/>
          </a:prstGeom>
          <a:noFill/>
        </p:spPr>
        <p:txBody>
          <a:bodyPr wrap="square" rtlCol="0">
            <a:spAutoFit/>
          </a:bodyPr>
          <a:lstStyle/>
          <a:p>
            <a:pPr algn="ctr"/>
            <a:r>
              <a:rPr lang="ja-JP" altLang="en-US" sz="6000" b="1" dirty="0">
                <a:latin typeface="游ゴシック" panose="020B0400000000000000" pitchFamily="50" charset="-128"/>
                <a:ea typeface="游ゴシック" panose="020B0400000000000000" pitchFamily="50" charset="-128"/>
              </a:rPr>
              <a:t>何をしたいのか？</a:t>
            </a:r>
            <a:endParaRPr kumimoji="1" lang="ja-JP" altLang="en-US" sz="6000" b="1" dirty="0">
              <a:latin typeface="游ゴシック" panose="020B0400000000000000" pitchFamily="50" charset="-128"/>
              <a:ea typeface="游ゴシック" panose="020B0400000000000000" pitchFamily="50" charset="-128"/>
            </a:endParaRP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4" name="正方形/長方形 3"/>
          <p:cNvSpPr/>
          <p:nvPr/>
        </p:nvSpPr>
        <p:spPr>
          <a:xfrm>
            <a:off x="613193" y="6177400"/>
            <a:ext cx="4641014" cy="369332"/>
          </a:xfrm>
          <a:prstGeom prst="rect">
            <a:avLst/>
          </a:prstGeom>
        </p:spPr>
        <p:txBody>
          <a:bodyPr wrap="none">
            <a:spAutoFit/>
          </a:bodyPr>
          <a:lstStyle/>
          <a:p>
            <a:r>
              <a:rPr lang="ja-JP" altLang="en-US" dirty="0"/>
              <a:t>頭蓋内電極を用いた脳</a:t>
            </a:r>
            <a:r>
              <a:rPr lang="en-US" altLang="ja-JP" dirty="0"/>
              <a:t>-</a:t>
            </a:r>
            <a:r>
              <a:rPr lang="ja-JP" altLang="en-US" dirty="0"/>
              <a:t>機械インタフェース</a:t>
            </a:r>
          </a:p>
        </p:txBody>
      </p:sp>
    </p:spTree>
    <p:extLst>
      <p:ext uri="{BB962C8B-B14F-4D97-AF65-F5344CB8AC3E}">
        <p14:creationId xmlns:p14="http://schemas.microsoft.com/office/powerpoint/2010/main" val="1450181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12191999" cy="6858001"/>
          </a:xfrm>
          <a:prstGeom prst="rect">
            <a:avLst/>
          </a:prstGeom>
        </p:spPr>
      </p:pic>
      <p:sp>
        <p:nvSpPr>
          <p:cNvPr id="11" name="正方形/長方形 10"/>
          <p:cNvSpPr/>
          <p:nvPr/>
        </p:nvSpPr>
        <p:spPr>
          <a:xfrm>
            <a:off x="520700" y="5699105"/>
            <a:ext cx="5435600" cy="1015663"/>
          </a:xfrm>
          <a:prstGeom prst="rect">
            <a:avLst/>
          </a:prstGeom>
        </p:spPr>
        <p:txBody>
          <a:bodyPr wrap="square">
            <a:spAutoFit/>
          </a:bodyPr>
          <a:lstStyle/>
          <a:p>
            <a:r>
              <a:rPr lang="ja-JP" altLang="en-US" sz="1400" dirty="0">
                <a:solidFill>
                  <a:schemeClr val="bg1"/>
                </a:solidFill>
                <a:latin typeface="Meiryo UI" panose="020B0604030504040204" pitchFamily="50" charset="-128"/>
                <a:ea typeface="Meiryo UI" panose="020B0604030504040204" pitchFamily="50" charset="-128"/>
              </a:rPr>
              <a:t>被験者に埋め込まれた装置が拾い上げた神経シグナルを解読し、それらのシグナルをデジタルコマンドに変換して、ロボットアームに被験者の意図したとおりの動きを実行させる。</a:t>
            </a:r>
            <a:endParaRPr lang="en-US" altLang="ja-JP" sz="1400" dirty="0">
              <a:solidFill>
                <a:schemeClr val="bg1"/>
              </a:solidFill>
              <a:latin typeface="Meiryo UI" panose="020B0604030504040204" pitchFamily="50" charset="-128"/>
              <a:ea typeface="Meiryo UI" panose="020B0604030504040204" pitchFamily="50" charset="-128"/>
            </a:endParaRPr>
          </a:p>
          <a:p>
            <a:endParaRPr lang="en-US" altLang="ja-JP" sz="900" dirty="0">
              <a:solidFill>
                <a:schemeClr val="bg1"/>
              </a:solidFill>
              <a:latin typeface="Meiryo UI" panose="020B0604030504040204" pitchFamily="50" charset="-128"/>
              <a:ea typeface="Meiryo UI" panose="020B0604030504040204" pitchFamily="50" charset="-128"/>
            </a:endParaRPr>
          </a:p>
          <a:p>
            <a:r>
              <a:rPr lang="ja-JP" altLang="en-US" sz="900" dirty="0">
                <a:solidFill>
                  <a:schemeClr val="bg1"/>
                </a:solidFill>
                <a:latin typeface="Meiryo UI" panose="020B0604030504040204" pitchFamily="50" charset="-128"/>
                <a:ea typeface="Meiryo UI" panose="020B0604030504040204" pitchFamily="50" charset="-128"/>
              </a:rPr>
              <a:t>（出典）ブラウン脳科学研究所</a:t>
            </a:r>
          </a:p>
        </p:txBody>
      </p:sp>
      <p:sp>
        <p:nvSpPr>
          <p:cNvPr id="3" name="テキスト ボックス 2"/>
          <p:cNvSpPr txBox="1"/>
          <p:nvPr/>
        </p:nvSpPr>
        <p:spPr>
          <a:xfrm>
            <a:off x="3575050" y="101600"/>
            <a:ext cx="5041900" cy="584775"/>
          </a:xfrm>
          <a:prstGeom prst="rect">
            <a:avLst/>
          </a:prstGeom>
          <a:noFill/>
        </p:spPr>
        <p:txBody>
          <a:bodyPr wrap="square" rtlCol="0">
            <a:spAutoFit/>
          </a:bodyPr>
          <a:lstStyle/>
          <a:p>
            <a:r>
              <a:rPr kumimoji="1" lang="ja-JP" altLang="en-US" sz="3200" b="1" dirty="0">
                <a:solidFill>
                  <a:schemeClr val="bg1"/>
                </a:solidFill>
                <a:latin typeface="游ゴシック" panose="020B0400000000000000" pitchFamily="50" charset="-128"/>
                <a:ea typeface="游ゴシック" panose="020B0400000000000000" pitchFamily="50" charset="-128"/>
              </a:rPr>
              <a:t>ブラウン大学の取組み</a:t>
            </a:r>
          </a:p>
        </p:txBody>
      </p:sp>
    </p:spTree>
    <p:extLst>
      <p:ext uri="{BB962C8B-B14F-4D97-AF65-F5344CB8AC3E}">
        <p14:creationId xmlns:p14="http://schemas.microsoft.com/office/powerpoint/2010/main" val="2761323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056" y="0"/>
            <a:ext cx="12189943" cy="1015663"/>
          </a:xfrm>
          <a:prstGeom prst="rect">
            <a:avLst/>
          </a:prstGeom>
          <a:noFill/>
        </p:spPr>
        <p:txBody>
          <a:bodyPr wrap="square" rtlCol="0">
            <a:spAutoFit/>
          </a:bodyPr>
          <a:lstStyle/>
          <a:p>
            <a:pPr algn="ctr"/>
            <a:r>
              <a:rPr lang="ja-JP" altLang="en-US" sz="6000" b="1" dirty="0">
                <a:latin typeface="游ゴシック" panose="020B0400000000000000" pitchFamily="50" charset="-128"/>
                <a:ea typeface="游ゴシック" panose="020B0400000000000000" pitchFamily="50" charset="-128"/>
              </a:rPr>
              <a:t>どう見えているのか？</a:t>
            </a:r>
            <a:endParaRPr kumimoji="1" lang="ja-JP" altLang="en-US" sz="6000" b="1" dirty="0">
              <a:latin typeface="游ゴシック" panose="020B0400000000000000" pitchFamily="50" charset="-128"/>
              <a:ea typeface="游ゴシック" panose="020B0400000000000000" pitchFamily="50" charset="-128"/>
            </a:endParaRPr>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pic>
        <p:nvPicPr>
          <p:cNvPr id="2" name="図 1"/>
          <p:cNvPicPr>
            <a:picLocks noChangeAspect="1"/>
          </p:cNvPicPr>
          <p:nvPr/>
        </p:nvPicPr>
        <p:blipFill>
          <a:blip r:embed="rId3"/>
          <a:stretch>
            <a:fillRect/>
          </a:stretch>
        </p:blipFill>
        <p:spPr>
          <a:xfrm>
            <a:off x="2056" y="1437168"/>
            <a:ext cx="12189943" cy="4811232"/>
          </a:xfrm>
          <a:prstGeom prst="rect">
            <a:avLst/>
          </a:prstGeom>
        </p:spPr>
      </p:pic>
    </p:spTree>
    <p:extLst>
      <p:ext uri="{BB962C8B-B14F-4D97-AF65-F5344CB8AC3E}">
        <p14:creationId xmlns:p14="http://schemas.microsoft.com/office/powerpoint/2010/main" val="845367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6" descr="synap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6" y="2291146"/>
            <a:ext cx="4303244" cy="3229702"/>
          </a:xfrm>
          <a:prstGeom prst="rect">
            <a:avLst/>
          </a:prstGeom>
          <a:noFill/>
          <a:extLst>
            <a:ext uri="{909E8E84-426E-40DD-AFC4-6F175D3DCCD1}">
              <a14:hiddenFill xmlns:a14="http://schemas.microsoft.com/office/drawing/2010/main">
                <a:solidFill>
                  <a:srgbClr val="FFFFFF"/>
                </a:solidFill>
              </a14:hiddenFill>
            </a:ext>
          </a:extLst>
        </p:spPr>
      </p:pic>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1999" y="507831"/>
            <a:ext cx="6350000" cy="6350000"/>
          </a:xfrm>
          <a:prstGeom prst="rect">
            <a:avLst/>
          </a:prstGeom>
        </p:spPr>
      </p:pic>
      <p:sp>
        <p:nvSpPr>
          <p:cNvPr id="6" name="テキスト ボックス 5"/>
          <p:cNvSpPr txBox="1"/>
          <p:nvPr/>
        </p:nvSpPr>
        <p:spPr>
          <a:xfrm>
            <a:off x="2056" y="0"/>
            <a:ext cx="12189943" cy="1015663"/>
          </a:xfrm>
          <a:prstGeom prst="rect">
            <a:avLst/>
          </a:prstGeom>
          <a:noFill/>
        </p:spPr>
        <p:txBody>
          <a:bodyPr wrap="square" rtlCol="0">
            <a:spAutoFit/>
          </a:bodyPr>
          <a:lstStyle/>
          <a:p>
            <a:pPr algn="ctr"/>
            <a:r>
              <a:rPr lang="en-US" altLang="ja-JP" sz="6000" b="1" dirty="0">
                <a:latin typeface="游ゴシック" panose="020B0400000000000000" pitchFamily="50" charset="-128"/>
                <a:ea typeface="游ゴシック" panose="020B0400000000000000" pitchFamily="50" charset="-128"/>
              </a:rPr>
              <a:t>fMRI</a:t>
            </a:r>
            <a:endParaRPr kumimoji="1" lang="ja-JP" altLang="en-US" sz="6000" b="1" dirty="0">
              <a:latin typeface="游ゴシック" panose="020B0400000000000000" pitchFamily="50" charset="-128"/>
              <a:ea typeface="游ゴシック" panose="020B0400000000000000" pitchFamily="50" charset="-128"/>
            </a:endParaRPr>
          </a:p>
        </p:txBody>
      </p: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0" name="正方形/長方形 9"/>
          <p:cNvSpPr/>
          <p:nvPr/>
        </p:nvSpPr>
        <p:spPr>
          <a:xfrm>
            <a:off x="3921334" y="704129"/>
            <a:ext cx="4349332" cy="461665"/>
          </a:xfrm>
          <a:prstGeom prst="rect">
            <a:avLst/>
          </a:prstGeom>
        </p:spPr>
        <p:txBody>
          <a:bodyPr wrap="none">
            <a:spAutoFit/>
          </a:bodyPr>
          <a:lstStyle/>
          <a:p>
            <a:r>
              <a:rPr lang="en-US" altLang="ja-JP" sz="2000" dirty="0"/>
              <a:t>functional magnetic resonance imaging</a:t>
            </a:r>
            <a:r>
              <a:rPr lang="en-US" altLang="ja-JP" sz="2400" dirty="0"/>
              <a:t> </a:t>
            </a:r>
            <a:endParaRPr lang="ja-JP" altLang="en-US" sz="2400" dirty="0"/>
          </a:p>
        </p:txBody>
      </p:sp>
      <p:pic>
        <p:nvPicPr>
          <p:cNvPr id="31"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98979" y="2317938"/>
            <a:ext cx="2365375"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Rectangle 8"/>
          <p:cNvSpPr>
            <a:spLocks noChangeArrowheads="1"/>
          </p:cNvSpPr>
          <p:nvPr/>
        </p:nvSpPr>
        <p:spPr bwMode="auto">
          <a:xfrm>
            <a:off x="350941" y="1352356"/>
            <a:ext cx="10659959" cy="710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nSpc>
                <a:spcPct val="130000"/>
              </a:lnSpc>
            </a:pPr>
            <a:r>
              <a:rPr lang="ja-JP" altLang="en-US" sz="1600" dirty="0">
                <a:latin typeface="游ゴシック" panose="020B0400000000000000" pitchFamily="50" charset="-128"/>
                <a:ea typeface="游ゴシック" panose="020B0400000000000000" pitchFamily="50" charset="-128"/>
              </a:rPr>
              <a:t>「神経活動はその部位の血流変化に現れる。」刺激により神経活動が上がると、ニューロンによる酸素消費が増し、必要な酸素を供給するためにその部分の血流が増える。即ち、その部位の酸素化ヘモグロビンの量が増える。</a:t>
            </a:r>
          </a:p>
        </p:txBody>
      </p:sp>
      <p:sp>
        <p:nvSpPr>
          <p:cNvPr id="34" name="Rectangle 9"/>
          <p:cNvSpPr>
            <a:spLocks noChangeArrowheads="1"/>
          </p:cNvSpPr>
          <p:nvPr/>
        </p:nvSpPr>
        <p:spPr bwMode="auto">
          <a:xfrm>
            <a:off x="444500" y="5999737"/>
            <a:ext cx="11112500" cy="710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nSpc>
                <a:spcPct val="130000"/>
              </a:lnSpc>
            </a:pPr>
            <a:r>
              <a:rPr lang="ja-JP" altLang="en-US" sz="1600" dirty="0">
                <a:latin typeface="游ゴシック" panose="020B0400000000000000" pitchFamily="50" charset="-128"/>
                <a:ea typeface="游ゴシック" panose="020B0400000000000000" pitchFamily="50" charset="-128"/>
              </a:rPr>
              <a:t>酸素化ヘモグロビンの量が増えると、</a:t>
            </a:r>
            <a:r>
              <a:rPr lang="en-US" altLang="ja-JP" sz="1600" dirty="0">
                <a:latin typeface="游ゴシック" panose="020B0400000000000000" pitchFamily="50" charset="-128"/>
                <a:ea typeface="游ゴシック" panose="020B0400000000000000" pitchFamily="50" charset="-128"/>
              </a:rPr>
              <a:t>MRI</a:t>
            </a:r>
            <a:r>
              <a:rPr lang="ja-JP" altLang="en-US" sz="1600" dirty="0">
                <a:latin typeface="游ゴシック" panose="020B0400000000000000" pitchFamily="50" charset="-128"/>
                <a:ea typeface="游ゴシック" panose="020B0400000000000000" pitchFamily="50" charset="-128"/>
              </a:rPr>
              <a:t>信号が増える。この信号を </a:t>
            </a:r>
            <a:r>
              <a:rPr lang="en-US" altLang="ja-JP" sz="1600" dirty="0">
                <a:latin typeface="游ゴシック" panose="020B0400000000000000" pitchFamily="50" charset="-128"/>
                <a:ea typeface="游ゴシック" panose="020B0400000000000000" pitchFamily="50" charset="-128"/>
              </a:rPr>
              <a:t>Blood oxygen level dependent (BOLD) signal (Ogawa et al.) </a:t>
            </a:r>
            <a:r>
              <a:rPr lang="ja-JP" altLang="en-US" sz="1600" dirty="0">
                <a:latin typeface="游ゴシック" panose="020B0400000000000000" pitchFamily="50" charset="-128"/>
                <a:ea typeface="游ゴシック" panose="020B0400000000000000" pitchFamily="50" charset="-128"/>
              </a:rPr>
              <a:t>とよびこの信号をモニターすることで、脳の活動部位が推定できる。この方法を </a:t>
            </a:r>
            <a:r>
              <a:rPr lang="en-US" altLang="ja-JP" sz="1600" dirty="0">
                <a:latin typeface="游ゴシック" panose="020B0400000000000000" pitchFamily="50" charset="-128"/>
                <a:ea typeface="游ゴシック" panose="020B0400000000000000" pitchFamily="50" charset="-128"/>
              </a:rPr>
              <a:t>functional MRI </a:t>
            </a:r>
            <a:r>
              <a:rPr lang="ja-JP" altLang="en-US" sz="1600" dirty="0">
                <a:latin typeface="游ゴシック" panose="020B0400000000000000" pitchFamily="50" charset="-128"/>
                <a:ea typeface="游ゴシック" panose="020B0400000000000000" pitchFamily="50" charset="-128"/>
              </a:rPr>
              <a:t>という。</a:t>
            </a:r>
          </a:p>
        </p:txBody>
      </p:sp>
    </p:spTree>
    <p:extLst>
      <p:ext uri="{BB962C8B-B14F-4D97-AF65-F5344CB8AC3E}">
        <p14:creationId xmlns:p14="http://schemas.microsoft.com/office/powerpoint/2010/main" val="1488407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056" y="0"/>
            <a:ext cx="12189943" cy="1015663"/>
          </a:xfrm>
          <a:prstGeom prst="rect">
            <a:avLst/>
          </a:prstGeom>
          <a:noFill/>
        </p:spPr>
        <p:txBody>
          <a:bodyPr wrap="square" rtlCol="0">
            <a:spAutoFit/>
          </a:bodyPr>
          <a:lstStyle/>
          <a:p>
            <a:pPr algn="ctr"/>
            <a:r>
              <a:rPr lang="ja-JP" altLang="en-US" sz="6000" b="1" dirty="0">
                <a:latin typeface="游ゴシック" panose="020B0400000000000000" pitchFamily="50" charset="-128"/>
                <a:ea typeface="游ゴシック" panose="020B0400000000000000" pitchFamily="50" charset="-128"/>
              </a:rPr>
              <a:t>どう感じているか？</a:t>
            </a:r>
            <a:endParaRPr kumimoji="1" lang="ja-JP" altLang="en-US" sz="6000" b="1" dirty="0">
              <a:latin typeface="游ゴシック" panose="020B0400000000000000" pitchFamily="50" charset="-128"/>
              <a:ea typeface="游ゴシック" panose="020B0400000000000000" pitchFamily="50" charset="-128"/>
            </a:endParaRPr>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grpSp>
        <p:nvGrpSpPr>
          <p:cNvPr id="5" name="グループ化 4"/>
          <p:cNvGrpSpPr/>
          <p:nvPr/>
        </p:nvGrpSpPr>
        <p:grpSpPr>
          <a:xfrm>
            <a:off x="89927" y="1516062"/>
            <a:ext cx="12014200" cy="4605338"/>
            <a:chOff x="193781" y="1604962"/>
            <a:chExt cx="11998218" cy="4027447"/>
          </a:xfrm>
        </p:grpSpPr>
        <p:pic>
          <p:nvPicPr>
            <p:cNvPr id="3" name="図 2"/>
            <p:cNvPicPr>
              <a:picLocks noChangeAspect="1"/>
            </p:cNvPicPr>
            <p:nvPr/>
          </p:nvPicPr>
          <p:blipFill>
            <a:blip r:embed="rId3"/>
            <a:stretch>
              <a:fillRect/>
            </a:stretch>
          </p:blipFill>
          <p:spPr>
            <a:xfrm>
              <a:off x="193781" y="1604962"/>
              <a:ext cx="11998218" cy="4027447"/>
            </a:xfrm>
            <a:prstGeom prst="rect">
              <a:avLst/>
            </a:prstGeom>
          </p:spPr>
        </p:pic>
        <p:sp>
          <p:nvSpPr>
            <p:cNvPr id="4" name="テキスト ボックス 3"/>
            <p:cNvSpPr txBox="1"/>
            <p:nvPr/>
          </p:nvSpPr>
          <p:spPr>
            <a:xfrm>
              <a:off x="8305800" y="3898900"/>
              <a:ext cx="876300" cy="403734"/>
            </a:xfrm>
            <a:prstGeom prst="rect">
              <a:avLst/>
            </a:prstGeom>
            <a:solidFill>
              <a:schemeClr val="bg1"/>
            </a:solidFill>
          </p:spPr>
          <p:txBody>
            <a:bodyPr wrap="square" rtlCol="0">
              <a:spAutoFit/>
            </a:bodyPr>
            <a:lstStyle/>
            <a:p>
              <a:pPr algn="ctr"/>
              <a:r>
                <a:rPr kumimoji="1" lang="en-US" altLang="ja-JP" sz="2400" dirty="0">
                  <a:latin typeface="HGS創英角ﾎﾟｯﾌﾟ体" panose="040B0A00000000000000" pitchFamily="50" charset="-128"/>
                  <a:ea typeface="HGS創英角ﾎﾟｯﾌﾟ体" panose="040B0A00000000000000" pitchFamily="50" charset="-128"/>
                </a:rPr>
                <a:t>MBK</a:t>
              </a:r>
              <a:endParaRPr kumimoji="1" lang="ja-JP" altLang="en-US" sz="2400" dirty="0">
                <a:latin typeface="HGS創英角ﾎﾟｯﾌﾟ体" panose="040B0A00000000000000" pitchFamily="50" charset="-128"/>
                <a:ea typeface="HGS創英角ﾎﾟｯﾌﾟ体" panose="040B0A00000000000000" pitchFamily="50" charset="-128"/>
              </a:endParaRPr>
            </a:p>
          </p:txBody>
        </p:sp>
        <p:sp>
          <p:nvSpPr>
            <p:cNvPr id="8" name="テキスト ボックス 7"/>
            <p:cNvSpPr txBox="1"/>
            <p:nvPr/>
          </p:nvSpPr>
          <p:spPr>
            <a:xfrm>
              <a:off x="8470680" y="2710847"/>
              <a:ext cx="876300" cy="461665"/>
            </a:xfrm>
            <a:prstGeom prst="rect">
              <a:avLst/>
            </a:prstGeom>
            <a:solidFill>
              <a:schemeClr val="bg1"/>
            </a:solidFill>
          </p:spPr>
          <p:txBody>
            <a:bodyPr wrap="square" rtlCol="0">
              <a:spAutoFit/>
            </a:bodyPr>
            <a:lstStyle/>
            <a:p>
              <a:pPr algn="ctr"/>
              <a:r>
                <a:rPr kumimoji="1" lang="en-US" altLang="ja-JP" sz="2400" b="1" i="1" dirty="0">
                  <a:latin typeface="HGP創英ﾌﾟﾚｾﾞﾝｽEB" panose="02020800000000000000" pitchFamily="18" charset="-128"/>
                  <a:ea typeface="HGP創英ﾌﾟﾚｾﾞﾝｽEB" panose="02020800000000000000" pitchFamily="18" charset="-128"/>
                </a:rPr>
                <a:t>MBK</a:t>
              </a:r>
              <a:endParaRPr kumimoji="1" lang="ja-JP" altLang="en-US" sz="2400" b="1" i="1" dirty="0">
                <a:latin typeface="HGP創英ﾌﾟﾚｾﾞﾝｽEB" panose="02020800000000000000" pitchFamily="18" charset="-128"/>
                <a:ea typeface="HGP創英ﾌﾟﾚｾﾞﾝｽEB" panose="02020800000000000000" pitchFamily="18" charset="-128"/>
              </a:endParaRPr>
            </a:p>
          </p:txBody>
        </p:sp>
        <p:sp>
          <p:nvSpPr>
            <p:cNvPr id="9" name="テキスト ボックス 8"/>
            <p:cNvSpPr txBox="1"/>
            <p:nvPr/>
          </p:nvSpPr>
          <p:spPr>
            <a:xfrm>
              <a:off x="8301796" y="1810576"/>
              <a:ext cx="876300" cy="461665"/>
            </a:xfrm>
            <a:prstGeom prst="rect">
              <a:avLst/>
            </a:prstGeom>
            <a:solidFill>
              <a:schemeClr val="bg1"/>
            </a:solidFill>
          </p:spPr>
          <p:txBody>
            <a:bodyPr wrap="square" rtlCol="0">
              <a:spAutoFit/>
            </a:bodyPr>
            <a:lstStyle/>
            <a:p>
              <a:pPr algn="ctr"/>
              <a:r>
                <a:rPr kumimoji="1" lang="en-US" altLang="ja-JP" sz="2400" b="1" i="1" dirty="0">
                  <a:latin typeface="HGS行書体" panose="03000600000000000000" pitchFamily="66" charset="-128"/>
                  <a:ea typeface="HGS行書体" panose="03000600000000000000" pitchFamily="66" charset="-128"/>
                </a:rPr>
                <a:t>MBK</a:t>
              </a:r>
              <a:endParaRPr kumimoji="1" lang="ja-JP" altLang="en-US" sz="2400" b="1" i="1" dirty="0">
                <a:latin typeface="HGS行書体" panose="03000600000000000000" pitchFamily="66" charset="-128"/>
                <a:ea typeface="HGS行書体" panose="03000600000000000000" pitchFamily="66" charset="-128"/>
              </a:endParaRPr>
            </a:p>
          </p:txBody>
        </p:sp>
      </p:grpSp>
    </p:spTree>
    <p:extLst>
      <p:ext uri="{BB962C8B-B14F-4D97-AF65-F5344CB8AC3E}">
        <p14:creationId xmlns:p14="http://schemas.microsoft.com/office/powerpoint/2010/main" val="2925810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056" y="0"/>
            <a:ext cx="12189943" cy="1015663"/>
          </a:xfrm>
          <a:prstGeom prst="rect">
            <a:avLst/>
          </a:prstGeom>
          <a:noFill/>
        </p:spPr>
        <p:txBody>
          <a:bodyPr wrap="square" rtlCol="0">
            <a:spAutoFit/>
          </a:bodyPr>
          <a:lstStyle/>
          <a:p>
            <a:pPr algn="ctr"/>
            <a:r>
              <a:rPr lang="ja-JP" altLang="en-US" sz="6000" b="1" dirty="0">
                <a:latin typeface="游ゴシック" panose="020B0400000000000000" pitchFamily="50" charset="-128"/>
                <a:ea typeface="游ゴシック" panose="020B0400000000000000" pitchFamily="50" charset="-128"/>
              </a:rPr>
              <a:t>何を見ているのか？</a:t>
            </a:r>
            <a:endParaRPr kumimoji="1" lang="ja-JP" altLang="en-US" sz="6000" b="1" dirty="0">
              <a:latin typeface="游ゴシック" panose="020B0400000000000000" pitchFamily="50" charset="-128"/>
              <a:ea typeface="游ゴシック" panose="020B0400000000000000" pitchFamily="50" charset="-128"/>
            </a:endParaRPr>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pic>
        <p:nvPicPr>
          <p:cNvPr id="2" name="図 1"/>
          <p:cNvPicPr>
            <a:picLocks noChangeAspect="1"/>
          </p:cNvPicPr>
          <p:nvPr/>
        </p:nvPicPr>
        <p:blipFill>
          <a:blip r:embed="rId3"/>
          <a:stretch>
            <a:fillRect/>
          </a:stretch>
        </p:blipFill>
        <p:spPr>
          <a:xfrm>
            <a:off x="91635" y="1562100"/>
            <a:ext cx="12008729" cy="4940300"/>
          </a:xfrm>
          <a:prstGeom prst="rect">
            <a:avLst/>
          </a:prstGeom>
        </p:spPr>
      </p:pic>
    </p:spTree>
    <p:extLst>
      <p:ext uri="{BB962C8B-B14F-4D97-AF65-F5344CB8AC3E}">
        <p14:creationId xmlns:p14="http://schemas.microsoft.com/office/powerpoint/2010/main" val="2856684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45" y="2309695"/>
            <a:ext cx="7265661" cy="431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正方形/長方形 1"/>
          <p:cNvSpPr>
            <a:spLocks noChangeArrowheads="1"/>
          </p:cNvSpPr>
          <p:nvPr/>
        </p:nvSpPr>
        <p:spPr bwMode="auto">
          <a:xfrm>
            <a:off x="139701" y="1391720"/>
            <a:ext cx="1165481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600" dirty="0">
                <a:latin typeface="Meiryo UI" panose="020B0604030504040204" pitchFamily="50" charset="-128"/>
                <a:ea typeface="Meiryo UI" panose="020B0604030504040204" pitchFamily="50" charset="-128"/>
              </a:rPr>
              <a:t>■プログラムの目標は、「発声による会話を使わずに、神経信号を分析することによって、戦場での人から人へのコミュニケーションを可能にすること」。</a:t>
            </a:r>
          </a:p>
          <a:p>
            <a:pPr>
              <a:spcBef>
                <a:spcPct val="0"/>
              </a:spcBef>
              <a:buFontTx/>
              <a:buNone/>
            </a:pPr>
            <a:r>
              <a:rPr lang="ja-JP" altLang="en-US" sz="1600" dirty="0">
                <a:latin typeface="Meiryo UI" panose="020B0604030504040204" pitchFamily="50" charset="-128"/>
                <a:ea typeface="Meiryo UI" panose="020B0604030504040204" pitchFamily="50" charset="-128"/>
              </a:rPr>
              <a:t>■会話は、声になる前に、それぞれの単語に固有の神経信号として思考の中に存在する。</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en-US" altLang="ja-JP" sz="1600" dirty="0">
                <a:latin typeface="Meiryo UI" panose="020B0604030504040204" pitchFamily="50" charset="-128"/>
                <a:ea typeface="Meiryo UI" panose="020B0604030504040204" pitchFamily="50" charset="-128"/>
              </a:rPr>
              <a:t>DARPA</a:t>
            </a:r>
            <a:r>
              <a:rPr lang="ja-JP" altLang="en-US" sz="1600" dirty="0" err="1">
                <a:latin typeface="Meiryo UI" panose="020B0604030504040204" pitchFamily="50" charset="-128"/>
                <a:ea typeface="Meiryo UI" panose="020B0604030504040204" pitchFamily="50" charset="-128"/>
              </a:rPr>
              <a:t>が開</a:t>
            </a:r>
            <a:r>
              <a:rPr lang="ja-JP" altLang="en-US" sz="1600" dirty="0">
                <a:latin typeface="Meiryo UI" panose="020B0604030504040204" pitchFamily="50" charset="-128"/>
                <a:ea typeface="Meiryo UI" panose="020B0604030504040204" pitchFamily="50" charset="-128"/>
              </a:rPr>
              <a:t>発しようとしているのは、このような「会話前」の信号を検出し、分析した後、自分が意図する相手にその内容を伝達する技術。</a:t>
            </a:r>
          </a:p>
        </p:txBody>
      </p:sp>
      <p:sp>
        <p:nvSpPr>
          <p:cNvPr id="12" name="正方形/長方形 2"/>
          <p:cNvSpPr>
            <a:spLocks noChangeArrowheads="1"/>
          </p:cNvSpPr>
          <p:nvPr/>
        </p:nvSpPr>
        <p:spPr bwMode="auto">
          <a:xfrm>
            <a:off x="762322" y="6627813"/>
            <a:ext cx="572452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http://sitsshow.blogspot.jp/2013/08/disclosure-darpa-reveals-mass-mind.html</a:t>
            </a:r>
            <a:endParaRPr lang="ja-JP" altLang="en-US" sz="900" dirty="0">
              <a:latin typeface="Meiryo UI" panose="020B0604030504040204" pitchFamily="50" charset="-128"/>
              <a:ea typeface="Meiryo UI" panose="020B0604030504040204" pitchFamily="50" charset="-128"/>
            </a:endParaRPr>
          </a:p>
        </p:txBody>
      </p:sp>
      <p:pic>
        <p:nvPicPr>
          <p:cNvPr id="14" name="図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03600" y="2711202"/>
            <a:ext cx="4797784" cy="3335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正方形/長方形 2"/>
          <p:cNvSpPr>
            <a:spLocks noChangeArrowheads="1"/>
          </p:cNvSpPr>
          <p:nvPr/>
        </p:nvSpPr>
        <p:spPr bwMode="auto">
          <a:xfrm>
            <a:off x="10948277" y="5970942"/>
            <a:ext cx="119929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DARPA</a:t>
            </a:r>
            <a:endParaRPr lang="ja-JP" altLang="en-US" sz="900"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2056" y="0"/>
            <a:ext cx="12189943" cy="1015663"/>
          </a:xfrm>
          <a:prstGeom prst="rect">
            <a:avLst/>
          </a:prstGeom>
          <a:noFill/>
        </p:spPr>
        <p:txBody>
          <a:bodyPr wrap="square" rtlCol="0">
            <a:spAutoFit/>
          </a:bodyPr>
          <a:lstStyle/>
          <a:p>
            <a:pPr algn="ctr"/>
            <a:r>
              <a:rPr lang="ja-JP" altLang="en-US" sz="6000" b="1" dirty="0">
                <a:latin typeface="游ゴシック" panose="020B0400000000000000" pitchFamily="50" charset="-128"/>
                <a:ea typeface="游ゴシック" panose="020B0400000000000000" pitchFamily="50" charset="-128"/>
              </a:rPr>
              <a:t>　 例えば脳情報で通信をしたい</a:t>
            </a:r>
            <a:endParaRPr kumimoji="1" lang="ja-JP" altLang="en-US" sz="6000" b="1" dirty="0">
              <a:latin typeface="游ゴシック" panose="020B0400000000000000" pitchFamily="50" charset="-128"/>
              <a:ea typeface="游ゴシック" panose="020B0400000000000000" pitchFamily="50" charset="-128"/>
            </a:endParaRPr>
          </a:p>
        </p:txBody>
      </p:sp>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45" y="0"/>
            <a:ext cx="1236523" cy="1130389"/>
          </a:xfrm>
          <a:prstGeom prst="rect">
            <a:avLst/>
          </a:prstGeom>
        </p:spPr>
      </p:pic>
    </p:spTree>
    <p:extLst>
      <p:ext uri="{BB962C8B-B14F-4D97-AF65-F5344CB8AC3E}">
        <p14:creationId xmlns:p14="http://schemas.microsoft.com/office/powerpoint/2010/main" val="3976978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08809"/>
            <a:ext cx="2231958" cy="2040382"/>
          </a:xfrm>
          <a:prstGeom prst="rect">
            <a:avLst/>
          </a:prstGeom>
        </p:spPr>
      </p:pic>
      <p:sp>
        <p:nvSpPr>
          <p:cNvPr id="3" name="テキスト ボックス 2"/>
          <p:cNvSpPr txBox="1"/>
          <p:nvPr/>
        </p:nvSpPr>
        <p:spPr>
          <a:xfrm>
            <a:off x="2139950" y="3056979"/>
            <a:ext cx="9975850" cy="769441"/>
          </a:xfrm>
          <a:prstGeom prst="rect">
            <a:avLst/>
          </a:prstGeom>
          <a:noFill/>
        </p:spPr>
        <p:txBody>
          <a:bodyPr wrap="square" rtlCol="0">
            <a:spAutoFit/>
          </a:bodyPr>
          <a:lstStyle/>
          <a:p>
            <a:r>
              <a:rPr kumimoji="1" lang="ja-JP" altLang="en-US" sz="4400" b="1" dirty="0">
                <a:latin typeface="游ゴシック" panose="020B0400000000000000" pitchFamily="50" charset="-128"/>
                <a:ea typeface="游ゴシック" panose="020B0400000000000000" pitchFamily="50" charset="-128"/>
              </a:rPr>
              <a:t>（１）何故、脳に注目するのか？</a:t>
            </a:r>
          </a:p>
        </p:txBody>
      </p:sp>
    </p:spTree>
    <p:extLst>
      <p:ext uri="{BB962C8B-B14F-4D97-AF65-F5344CB8AC3E}">
        <p14:creationId xmlns:p14="http://schemas.microsoft.com/office/powerpoint/2010/main" val="2373232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r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1536" y="128091"/>
            <a:ext cx="3505200" cy="660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a:spLocks noChangeArrowheads="1"/>
          </p:cNvSpPr>
          <p:nvPr/>
        </p:nvSpPr>
        <p:spPr bwMode="auto">
          <a:xfrm>
            <a:off x="9386736" y="1556543"/>
            <a:ext cx="2590800" cy="46166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r>
              <a:rPr lang="ja-JP" altLang="en-US" sz="2400" b="1" baseline="0" dirty="0">
                <a:latin typeface="+mn-ea"/>
                <a:ea typeface="+mn-ea"/>
              </a:rPr>
              <a:t>感覚ニューロン</a:t>
            </a:r>
          </a:p>
        </p:txBody>
      </p:sp>
      <p:sp>
        <p:nvSpPr>
          <p:cNvPr id="7" name="Rectangle 4"/>
          <p:cNvSpPr>
            <a:spLocks noChangeArrowheads="1"/>
          </p:cNvSpPr>
          <p:nvPr/>
        </p:nvSpPr>
        <p:spPr bwMode="auto">
          <a:xfrm>
            <a:off x="9386736" y="5671343"/>
            <a:ext cx="2743200" cy="46166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r>
              <a:rPr lang="ja-JP" altLang="en-US" sz="2400" b="1" baseline="0">
                <a:latin typeface="+mn-ea"/>
                <a:ea typeface="+mn-ea"/>
              </a:rPr>
              <a:t>運動ニューロン</a:t>
            </a:r>
          </a:p>
        </p:txBody>
      </p:sp>
      <p:sp>
        <p:nvSpPr>
          <p:cNvPr id="8" name="Rectangle 5"/>
          <p:cNvSpPr>
            <a:spLocks noChangeArrowheads="1"/>
          </p:cNvSpPr>
          <p:nvPr/>
        </p:nvSpPr>
        <p:spPr bwMode="auto">
          <a:xfrm>
            <a:off x="9386736" y="3766343"/>
            <a:ext cx="2590800" cy="46166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r>
              <a:rPr lang="ja-JP" altLang="en-US" sz="2400" b="1" baseline="0">
                <a:latin typeface="+mn-ea"/>
                <a:ea typeface="+mn-ea"/>
              </a:rPr>
              <a:t>介在ニューロン</a:t>
            </a: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pic>
        <p:nvPicPr>
          <p:cNvPr id="12" name="Picture 11" descr="neur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48" y="1556543"/>
            <a:ext cx="5745988" cy="306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descr="大脳皮質錐体細胞のゴルジ染色像"/>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321294" y="4186435"/>
            <a:ext cx="2277604" cy="2969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テキスト ボックス 13"/>
          <p:cNvSpPr txBox="1"/>
          <p:nvPr/>
        </p:nvSpPr>
        <p:spPr>
          <a:xfrm>
            <a:off x="1532238" y="411741"/>
            <a:ext cx="4635796" cy="584775"/>
          </a:xfrm>
          <a:prstGeom prst="rect">
            <a:avLst/>
          </a:prstGeom>
          <a:noFill/>
        </p:spPr>
        <p:txBody>
          <a:bodyPr wrap="square" rtlCol="0">
            <a:spAutoFit/>
          </a:bodyPr>
          <a:lstStyle/>
          <a:p>
            <a:pPr algn="ctr"/>
            <a:r>
              <a:rPr kumimoji="1" lang="ja-JP" altLang="en-US" sz="3200" dirty="0">
                <a:latin typeface="游ゴシック" panose="020B0400000000000000" pitchFamily="50" charset="-128"/>
                <a:ea typeface="游ゴシック" panose="020B0400000000000000" pitchFamily="50" charset="-128"/>
              </a:rPr>
              <a:t>ニューロン</a:t>
            </a:r>
          </a:p>
        </p:txBody>
      </p:sp>
      <p:sp>
        <p:nvSpPr>
          <p:cNvPr id="2" name="テキスト ボックス 1"/>
          <p:cNvSpPr txBox="1"/>
          <p:nvPr/>
        </p:nvSpPr>
        <p:spPr>
          <a:xfrm>
            <a:off x="2573079" y="2700670"/>
            <a:ext cx="2878958" cy="307777"/>
          </a:xfrm>
          <a:prstGeom prst="rect">
            <a:avLst/>
          </a:prstGeom>
          <a:noFill/>
        </p:spPr>
        <p:txBody>
          <a:bodyPr wrap="square" rtlCol="0">
            <a:spAutoFit/>
          </a:bodyPr>
          <a:lstStyle/>
          <a:p>
            <a:r>
              <a:rPr lang="ja-JP" altLang="en-US" sz="1400" b="1" dirty="0">
                <a:solidFill>
                  <a:srgbClr val="FF0000"/>
                </a:solidFill>
                <a:latin typeface="游ゴシック" panose="020B0400000000000000" pitchFamily="50" charset="-128"/>
                <a:ea typeface="游ゴシック" panose="020B0400000000000000" pitchFamily="50" charset="-128"/>
              </a:rPr>
              <a:t>活動電位は、軸索を伝導する。</a:t>
            </a:r>
            <a:endParaRPr kumimoji="1" lang="ja-JP" altLang="en-US" sz="1400" b="1" dirty="0">
              <a:solidFill>
                <a:srgbClr val="FF0000"/>
              </a:solidFill>
              <a:latin typeface="游ゴシック" panose="020B0400000000000000" pitchFamily="50" charset="-128"/>
              <a:ea typeface="游ゴシック" panose="020B0400000000000000" pitchFamily="50" charset="-128"/>
            </a:endParaRPr>
          </a:p>
        </p:txBody>
      </p:sp>
      <p:sp>
        <p:nvSpPr>
          <p:cNvPr id="3" name="下矢印 2"/>
          <p:cNvSpPr/>
          <p:nvPr/>
        </p:nvSpPr>
        <p:spPr>
          <a:xfrm>
            <a:off x="3280103" y="3008447"/>
            <a:ext cx="265814" cy="318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6788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i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4" name="テキスト ボックス 13"/>
          <p:cNvSpPr txBox="1"/>
          <p:nvPr/>
        </p:nvSpPr>
        <p:spPr>
          <a:xfrm>
            <a:off x="2886669" y="220828"/>
            <a:ext cx="6423950" cy="584775"/>
          </a:xfrm>
          <a:prstGeom prst="rect">
            <a:avLst/>
          </a:prstGeom>
          <a:noFill/>
        </p:spPr>
        <p:txBody>
          <a:bodyPr wrap="square" rtlCol="0">
            <a:spAutoFit/>
          </a:bodyPr>
          <a:lstStyle/>
          <a:p>
            <a:pPr algn="ctr"/>
            <a:r>
              <a:rPr kumimoji="1" lang="ja-JP" altLang="en-US" sz="3200" dirty="0">
                <a:latin typeface="游ゴシック" panose="020B0400000000000000" pitchFamily="50" charset="-128"/>
                <a:ea typeface="游ゴシック" panose="020B0400000000000000" pitchFamily="50" charset="-128"/>
              </a:rPr>
              <a:t>細胞が電気を生み出す仕組み</a:t>
            </a:r>
          </a:p>
        </p:txBody>
      </p:sp>
      <p:sp>
        <p:nvSpPr>
          <p:cNvPr id="10" name="Text Box 2"/>
          <p:cNvSpPr txBox="1">
            <a:spLocks noChangeArrowheads="1"/>
          </p:cNvSpPr>
          <p:nvPr/>
        </p:nvSpPr>
        <p:spPr bwMode="auto">
          <a:xfrm>
            <a:off x="1" y="1485955"/>
            <a:ext cx="3472542" cy="461665"/>
          </a:xfrm>
          <a:prstGeom prst="rect">
            <a:avLst/>
          </a:prstGeom>
          <a:noFill/>
          <a:ln>
            <a:noFill/>
          </a:ln>
          <a:effectLst>
            <a:outerShdw dist="40161" dir="4293903"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pPr algn="ctr"/>
            <a:r>
              <a:rPr lang="en-US" altLang="ja-JP" sz="2400" baseline="0" dirty="0">
                <a:latin typeface="游ゴシック" panose="020B0400000000000000" pitchFamily="50" charset="-128"/>
                <a:ea typeface="游ゴシック" panose="020B0400000000000000" pitchFamily="50" charset="-128"/>
              </a:rPr>
              <a:t>Na</a:t>
            </a:r>
            <a:r>
              <a:rPr lang="en-US" altLang="ja-JP" sz="2400" dirty="0">
                <a:latin typeface="游ゴシック" panose="020B0400000000000000" pitchFamily="50" charset="-128"/>
                <a:ea typeface="游ゴシック" panose="020B0400000000000000" pitchFamily="50" charset="-128"/>
              </a:rPr>
              <a:t>+</a:t>
            </a:r>
            <a:r>
              <a:rPr lang="en-US" altLang="ja-JP" sz="2400" baseline="0" dirty="0">
                <a:latin typeface="游ゴシック" panose="020B0400000000000000" pitchFamily="50" charset="-128"/>
                <a:ea typeface="游ゴシック" panose="020B0400000000000000" pitchFamily="50" charset="-128"/>
              </a:rPr>
              <a:t>/K</a:t>
            </a:r>
            <a:r>
              <a:rPr lang="en-US" altLang="ja-JP" sz="2400" dirty="0">
                <a:latin typeface="游ゴシック" panose="020B0400000000000000" pitchFamily="50" charset="-128"/>
                <a:ea typeface="游ゴシック" panose="020B0400000000000000" pitchFamily="50" charset="-128"/>
              </a:rPr>
              <a:t>+</a:t>
            </a:r>
            <a:r>
              <a:rPr lang="ja-JP" altLang="en-US" sz="2400" baseline="0" dirty="0">
                <a:latin typeface="游ゴシック" panose="020B0400000000000000" pitchFamily="50" charset="-128"/>
                <a:ea typeface="游ゴシック" panose="020B0400000000000000" pitchFamily="50" charset="-128"/>
              </a:rPr>
              <a:t>交換ポンプ</a:t>
            </a:r>
          </a:p>
        </p:txBody>
      </p:sp>
      <p:pic>
        <p:nvPicPr>
          <p:cNvPr id="11" name="図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947620"/>
            <a:ext cx="4603898" cy="491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3"/>
          <p:cNvSpPr>
            <a:spLocks noChangeArrowheads="1"/>
          </p:cNvSpPr>
          <p:nvPr/>
        </p:nvSpPr>
        <p:spPr bwMode="auto">
          <a:xfrm>
            <a:off x="4728986" y="2968517"/>
            <a:ext cx="7343775" cy="101566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r>
              <a:rPr lang="ja-JP" altLang="en-US" sz="2000" baseline="0" dirty="0">
                <a:latin typeface="游ゴシック" panose="020B0400000000000000" pitchFamily="50" charset="-128"/>
                <a:ea typeface="游ゴシック" panose="020B0400000000000000" pitchFamily="50" charset="-128"/>
              </a:rPr>
              <a:t>ニューロンを含めて、すべての細胞は下記の「カリウム漏洩チャネル」を細胞膜に持っており、</a:t>
            </a:r>
            <a:r>
              <a:rPr lang="en-US" altLang="ja-JP" sz="2000" baseline="0" dirty="0">
                <a:latin typeface="游ゴシック" panose="020B0400000000000000" pitchFamily="50" charset="-128"/>
                <a:ea typeface="游ゴシック" panose="020B0400000000000000" pitchFamily="50" charset="-128"/>
              </a:rPr>
              <a:t>K</a:t>
            </a:r>
            <a:r>
              <a:rPr lang="en-US" altLang="ja-JP" sz="2000" dirty="0">
                <a:latin typeface="游ゴシック" panose="020B0400000000000000" pitchFamily="50" charset="-128"/>
                <a:ea typeface="游ゴシック" panose="020B0400000000000000" pitchFamily="50" charset="-128"/>
              </a:rPr>
              <a:t>+</a:t>
            </a:r>
            <a:r>
              <a:rPr lang="ja-JP" altLang="en-US" sz="2000" baseline="0" dirty="0">
                <a:latin typeface="游ゴシック" panose="020B0400000000000000" pitchFamily="50" charset="-128"/>
                <a:ea typeface="游ゴシック" panose="020B0400000000000000" pitchFamily="50" charset="-128"/>
              </a:rPr>
              <a:t>だけが細胞膜を移動でき、この</a:t>
            </a:r>
            <a:r>
              <a:rPr lang="en-US" altLang="ja-JP" sz="2000" baseline="0" dirty="0">
                <a:latin typeface="游ゴシック" panose="020B0400000000000000" pitchFamily="50" charset="-128"/>
                <a:ea typeface="游ゴシック" panose="020B0400000000000000" pitchFamily="50" charset="-128"/>
              </a:rPr>
              <a:t>K</a:t>
            </a:r>
            <a:r>
              <a:rPr lang="en-US" altLang="ja-JP" sz="2000" dirty="0">
                <a:latin typeface="游ゴシック" panose="020B0400000000000000" pitchFamily="50" charset="-128"/>
                <a:ea typeface="游ゴシック" panose="020B0400000000000000" pitchFamily="50" charset="-128"/>
              </a:rPr>
              <a:t>+</a:t>
            </a:r>
            <a:r>
              <a:rPr lang="ja-JP" altLang="en-US" sz="2000" baseline="0" dirty="0">
                <a:latin typeface="游ゴシック" panose="020B0400000000000000" pitchFamily="50" charset="-128"/>
                <a:ea typeface="游ゴシック" panose="020B0400000000000000" pitchFamily="50" charset="-128"/>
              </a:rPr>
              <a:t>のやり取りで電位変化を生み出し、電気を生成。</a:t>
            </a:r>
          </a:p>
        </p:txBody>
      </p:sp>
      <p:pic>
        <p:nvPicPr>
          <p:cNvPr id="17" name="図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53688" y="3984180"/>
            <a:ext cx="7094373" cy="287382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8" name="Text Box 2"/>
          <p:cNvSpPr txBox="1">
            <a:spLocks noChangeArrowheads="1"/>
          </p:cNvSpPr>
          <p:nvPr/>
        </p:nvSpPr>
        <p:spPr bwMode="auto">
          <a:xfrm>
            <a:off x="5925228" y="2506852"/>
            <a:ext cx="4612143" cy="461665"/>
          </a:xfrm>
          <a:prstGeom prst="rect">
            <a:avLst/>
          </a:prstGeom>
          <a:noFill/>
          <a:ln>
            <a:noFill/>
          </a:ln>
          <a:effectLst>
            <a:outerShdw dist="40161" dir="4293903"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pPr algn="ctr"/>
            <a:r>
              <a:rPr lang="ja-JP" altLang="en-US" sz="2400" baseline="0" dirty="0">
                <a:latin typeface="游ゴシック" panose="020B0400000000000000" pitchFamily="50" charset="-128"/>
                <a:ea typeface="游ゴシック" panose="020B0400000000000000" pitchFamily="50" charset="-128"/>
              </a:rPr>
              <a:t>カリウム漏洩チャネル</a:t>
            </a:r>
          </a:p>
        </p:txBody>
      </p:sp>
      <p:sp>
        <p:nvSpPr>
          <p:cNvPr id="2" name="左矢印 1"/>
          <p:cNvSpPr/>
          <p:nvPr/>
        </p:nvSpPr>
        <p:spPr>
          <a:xfrm>
            <a:off x="4288213" y="5344884"/>
            <a:ext cx="532059" cy="32657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4178772" y="1201599"/>
            <a:ext cx="7909461" cy="923330"/>
          </a:xfrm>
          <a:prstGeom prst="rect">
            <a:avLst/>
          </a:prstGeom>
          <a:ln>
            <a:solidFill>
              <a:schemeClr val="accent1"/>
            </a:solidFill>
          </a:ln>
        </p:spPr>
        <p:txBody>
          <a:bodyPr wrap="square">
            <a:spAutoFit/>
          </a:bodyPr>
          <a:lstStyle/>
          <a:p>
            <a:r>
              <a:rPr lang="ja-JP" altLang="en-US" dirty="0">
                <a:latin typeface="游ゴシック" panose="020B0400000000000000" pitchFamily="50" charset="-128"/>
                <a:ea typeface="游ゴシック" panose="020B0400000000000000" pitchFamily="50" charset="-128"/>
              </a:rPr>
              <a:t>ニューロンの細胞膜には、 </a:t>
            </a:r>
            <a:r>
              <a:rPr lang="en-US" altLang="ja-JP" dirty="0">
                <a:latin typeface="游ゴシック" panose="020B0400000000000000" pitchFamily="50" charset="-128"/>
                <a:ea typeface="游ゴシック" panose="020B0400000000000000" pitchFamily="50" charset="-128"/>
              </a:rPr>
              <a:t>K</a:t>
            </a:r>
            <a:r>
              <a:rPr lang="ja-JP" altLang="en-US" dirty="0">
                <a:latin typeface="游ゴシック" panose="020B0400000000000000" pitchFamily="50" charset="-128"/>
                <a:ea typeface="游ゴシック" panose="020B0400000000000000" pitchFamily="50" charset="-128"/>
              </a:rPr>
              <a:t>＋イオンのほかに、 </a:t>
            </a:r>
            <a:r>
              <a:rPr lang="en-US" altLang="ja-JP" dirty="0">
                <a:latin typeface="游ゴシック" panose="020B0400000000000000" pitchFamily="50" charset="-128"/>
                <a:ea typeface="游ゴシック" panose="020B0400000000000000" pitchFamily="50" charset="-128"/>
              </a:rPr>
              <a:t>Na </a:t>
            </a:r>
            <a:r>
              <a:rPr lang="ja-JP" altLang="en-US" dirty="0">
                <a:latin typeface="游ゴシック" panose="020B0400000000000000" pitchFamily="50" charset="-128"/>
                <a:ea typeface="游ゴシック" panose="020B0400000000000000" pitchFamily="50" charset="-128"/>
              </a:rPr>
              <a:t>＋イオンを通す穴が開いているのです。この穴はふだんは閉じているが、興奮すると開く。開くと </a:t>
            </a:r>
            <a:r>
              <a:rPr lang="en-US" altLang="ja-JP" dirty="0">
                <a:latin typeface="游ゴシック" panose="020B0400000000000000" pitchFamily="50" charset="-128"/>
                <a:ea typeface="游ゴシック" panose="020B0400000000000000" pitchFamily="50" charset="-128"/>
              </a:rPr>
              <a:t>Na </a:t>
            </a:r>
            <a:r>
              <a:rPr lang="ja-JP" altLang="en-US" dirty="0">
                <a:latin typeface="游ゴシック" panose="020B0400000000000000" pitchFamily="50" charset="-128"/>
                <a:ea typeface="游ゴシック" panose="020B0400000000000000" pitchFamily="50" charset="-128"/>
              </a:rPr>
              <a:t>＋イオンが流入して一瞬、電位が逆転する。これが活動電位。</a:t>
            </a:r>
          </a:p>
        </p:txBody>
      </p:sp>
      <p:sp>
        <p:nvSpPr>
          <p:cNvPr id="19" name="左矢印 18"/>
          <p:cNvSpPr/>
          <p:nvPr/>
        </p:nvSpPr>
        <p:spPr>
          <a:xfrm>
            <a:off x="3206513" y="1553500"/>
            <a:ext cx="972259" cy="32657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49254" y="4611330"/>
            <a:ext cx="2371061" cy="307777"/>
          </a:xfrm>
          <a:prstGeom prst="rect">
            <a:avLst/>
          </a:prstGeom>
          <a:noFill/>
        </p:spPr>
        <p:txBody>
          <a:bodyPr wrap="square" rtlCol="0">
            <a:spAutoFit/>
          </a:bodyPr>
          <a:lstStyle/>
          <a:p>
            <a:pPr algn="ctr"/>
            <a:r>
              <a:rPr kumimoji="1" lang="ja-JP" altLang="en-US" sz="1400" dirty="0"/>
              <a:t>アセチルコリン</a:t>
            </a:r>
          </a:p>
        </p:txBody>
      </p:sp>
      <p:pic>
        <p:nvPicPr>
          <p:cNvPr id="20" name="Picture 5" descr="Fig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107" y="2025316"/>
            <a:ext cx="1999502" cy="259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922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ou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08809"/>
            <a:ext cx="2231958" cy="2040382"/>
          </a:xfrm>
          <a:prstGeom prst="rect">
            <a:avLst/>
          </a:prstGeom>
        </p:spPr>
      </p:pic>
      <p:sp>
        <p:nvSpPr>
          <p:cNvPr id="3" name="テキスト ボックス 2"/>
          <p:cNvSpPr txBox="1"/>
          <p:nvPr/>
        </p:nvSpPr>
        <p:spPr>
          <a:xfrm>
            <a:off x="2139950" y="3056979"/>
            <a:ext cx="9975850" cy="769441"/>
          </a:xfrm>
          <a:prstGeom prst="rect">
            <a:avLst/>
          </a:prstGeom>
          <a:noFill/>
        </p:spPr>
        <p:txBody>
          <a:bodyPr wrap="square" rtlCol="0">
            <a:spAutoFit/>
          </a:bodyPr>
          <a:lstStyle/>
          <a:p>
            <a:r>
              <a:rPr kumimoji="1" lang="ja-JP" altLang="en-US" sz="4400" b="1" dirty="0">
                <a:latin typeface="游ゴシック" panose="020B0400000000000000" pitchFamily="50" charset="-128"/>
                <a:ea typeface="游ゴシック" panose="020B0400000000000000" pitchFamily="50" charset="-128"/>
              </a:rPr>
              <a:t>（２）脳科学</a:t>
            </a:r>
            <a:r>
              <a:rPr kumimoji="1" lang="en-US" altLang="ja-JP" sz="4400" b="1" dirty="0">
                <a:latin typeface="游ゴシック" panose="020B0400000000000000" pitchFamily="50" charset="-128"/>
                <a:ea typeface="游ゴシック" panose="020B0400000000000000" pitchFamily="50" charset="-128"/>
              </a:rPr>
              <a:t>×ICT</a:t>
            </a:r>
            <a:r>
              <a:rPr kumimoji="1" lang="ja-JP" altLang="en-US" sz="4400" b="1" dirty="0">
                <a:latin typeface="游ゴシック" panose="020B0400000000000000" pitchFamily="50" charset="-128"/>
                <a:ea typeface="游ゴシック" panose="020B0400000000000000" pitchFamily="50" charset="-128"/>
              </a:rPr>
              <a:t>の各国政策動向</a:t>
            </a:r>
          </a:p>
        </p:txBody>
      </p:sp>
    </p:spTree>
    <p:extLst>
      <p:ext uri="{BB962C8B-B14F-4D97-AF65-F5344CB8AC3E}">
        <p14:creationId xmlns:p14="http://schemas.microsoft.com/office/powerpoint/2010/main" val="2557555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kumimoji="1" lang="en-US" altLang="ja-JP" sz="6000" b="1" dirty="0">
                <a:latin typeface="GungsuhChe" panose="02030609000101010101" pitchFamily="49" charset="-127"/>
                <a:ea typeface="GungsuhChe" panose="02030609000101010101" pitchFamily="49" charset="-127"/>
              </a:rPr>
              <a:t>World</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2" y="0"/>
            <a:ext cx="1540483" cy="1408259"/>
          </a:xfrm>
          <a:prstGeom prst="rect">
            <a:avLst/>
          </a:prstGeom>
        </p:spPr>
      </p:pic>
      <p:sp>
        <p:nvSpPr>
          <p:cNvPr id="3" name="正方形/長方形 2"/>
          <p:cNvSpPr/>
          <p:nvPr/>
        </p:nvSpPr>
        <p:spPr>
          <a:xfrm>
            <a:off x="415636" y="1500179"/>
            <a:ext cx="11776363" cy="4832092"/>
          </a:xfrm>
          <a:prstGeom prst="rect">
            <a:avLst/>
          </a:prstGeom>
        </p:spPr>
        <p:txBody>
          <a:bodyPr wrap="square">
            <a:spAutoFit/>
          </a:bodyPr>
          <a:lstStyle/>
          <a:p>
            <a:r>
              <a:rPr lang="ja-JP" altLang="en-US" sz="1400" dirty="0">
                <a:latin typeface="游ゴシック" panose="020B0400000000000000" pitchFamily="50" charset="-128"/>
                <a:ea typeface="游ゴシック" panose="020B0400000000000000" pitchFamily="50" charset="-128"/>
              </a:rPr>
              <a:t>●米国</a:t>
            </a:r>
          </a:p>
          <a:p>
            <a:r>
              <a:rPr lang="ja-JP" altLang="en-US" sz="1400" dirty="0">
                <a:latin typeface="游ゴシック" panose="020B0400000000000000" pitchFamily="50" charset="-128"/>
                <a:ea typeface="游ゴシック" panose="020B0400000000000000" pitchFamily="50" charset="-128"/>
              </a:rPr>
              <a:t>国立衛生研究所</a:t>
            </a:r>
            <a:r>
              <a:rPr lang="en-US" altLang="ja-JP" sz="1400" dirty="0">
                <a:latin typeface="游ゴシック" panose="020B0400000000000000" pitchFamily="50" charset="-128"/>
                <a:ea typeface="游ゴシック" panose="020B0400000000000000" pitchFamily="50" charset="-128"/>
              </a:rPr>
              <a:t>(NIH)</a:t>
            </a:r>
            <a:r>
              <a:rPr lang="ja-JP" altLang="en-US" sz="1400" dirty="0">
                <a:latin typeface="游ゴシック" panose="020B0400000000000000" pitchFamily="50" charset="-128"/>
                <a:ea typeface="游ゴシック" panose="020B0400000000000000" pitchFamily="50" charset="-128"/>
              </a:rPr>
              <a:t>を中心とした大型イニシアチブとして</a:t>
            </a:r>
            <a:r>
              <a:rPr lang="en-US" altLang="ja-JP" sz="1400" dirty="0">
                <a:latin typeface="游ゴシック" panose="020B0400000000000000" pitchFamily="50" charset="-128"/>
                <a:ea typeface="游ゴシック" panose="020B0400000000000000" pitchFamily="50" charset="-128"/>
              </a:rPr>
              <a:t>Brain Initiative</a:t>
            </a:r>
            <a:r>
              <a:rPr lang="ja-JP" altLang="en-US" sz="1400" dirty="0" err="1">
                <a:latin typeface="游ゴシック" panose="020B0400000000000000" pitchFamily="50" charset="-128"/>
                <a:ea typeface="游ゴシック" panose="020B0400000000000000" pitchFamily="50" charset="-128"/>
              </a:rPr>
              <a:t>、</a:t>
            </a:r>
            <a:r>
              <a:rPr lang="en-US" altLang="ja-JP" sz="1400" dirty="0">
                <a:latin typeface="游ゴシック" panose="020B0400000000000000" pitchFamily="50" charset="-128"/>
                <a:ea typeface="游ゴシック" panose="020B0400000000000000" pitchFamily="50" charset="-128"/>
              </a:rPr>
              <a:t>Precision Medicine Initiative</a:t>
            </a:r>
            <a:r>
              <a:rPr lang="ja-JP" altLang="en-US" sz="1400" dirty="0" err="1">
                <a:latin typeface="游ゴシック" panose="020B0400000000000000" pitchFamily="50" charset="-128"/>
                <a:ea typeface="游ゴシック" panose="020B0400000000000000" pitchFamily="50" charset="-128"/>
              </a:rPr>
              <a:t>、</a:t>
            </a:r>
            <a:r>
              <a:rPr lang="en-US" altLang="ja-JP" sz="1400" dirty="0">
                <a:latin typeface="游ゴシック" panose="020B0400000000000000" pitchFamily="50" charset="-128"/>
                <a:ea typeface="游ゴシック" panose="020B0400000000000000" pitchFamily="50" charset="-128"/>
              </a:rPr>
              <a:t>Cancer Moonshot</a:t>
            </a:r>
            <a:r>
              <a:rPr lang="ja-JP" altLang="en-US" sz="1400" dirty="0" err="1">
                <a:latin typeface="游ゴシック" panose="020B0400000000000000" pitchFamily="50" charset="-128"/>
                <a:ea typeface="游ゴシック" panose="020B0400000000000000" pitchFamily="50" charset="-128"/>
              </a:rPr>
              <a:t>、</a:t>
            </a:r>
            <a:r>
              <a:rPr lang="en-US" altLang="ja-JP" sz="1400" dirty="0">
                <a:latin typeface="游ゴシック" panose="020B0400000000000000" pitchFamily="50" charset="-128"/>
                <a:ea typeface="游ゴシック" panose="020B0400000000000000" pitchFamily="50" charset="-128"/>
              </a:rPr>
              <a:t>Regenerative Medicine</a:t>
            </a:r>
          </a:p>
          <a:p>
            <a:endParaRPr lang="en-US" altLang="ja-JP" sz="1400" dirty="0">
              <a:latin typeface="游ゴシック" panose="020B0400000000000000" pitchFamily="50" charset="-128"/>
              <a:ea typeface="游ゴシック" panose="020B0400000000000000" pitchFamily="50" charset="-128"/>
            </a:endParaRPr>
          </a:p>
          <a:p>
            <a:r>
              <a:rPr lang="ja-JP" altLang="en-US" sz="1400" dirty="0">
                <a:latin typeface="游ゴシック" panose="020B0400000000000000" pitchFamily="50" charset="-128"/>
                <a:ea typeface="游ゴシック" panose="020B0400000000000000" pitchFamily="50" charset="-128"/>
              </a:rPr>
              <a:t>●欧州</a:t>
            </a:r>
            <a:r>
              <a:rPr lang="en-US" altLang="ja-JP" sz="1400" dirty="0">
                <a:latin typeface="游ゴシック" panose="020B0400000000000000" pitchFamily="50" charset="-128"/>
                <a:ea typeface="游ゴシック" panose="020B0400000000000000" pitchFamily="50" charset="-128"/>
              </a:rPr>
              <a:t>(EU28)</a:t>
            </a:r>
          </a:p>
          <a:p>
            <a:r>
              <a:rPr lang="en-US" altLang="ja-JP" sz="1400" dirty="0">
                <a:latin typeface="游ゴシック" panose="020B0400000000000000" pitchFamily="50" charset="-128"/>
                <a:ea typeface="游ゴシック" panose="020B0400000000000000" pitchFamily="50" charset="-128"/>
              </a:rPr>
              <a:t>Horizon 2020(2014-2020</a:t>
            </a:r>
            <a:r>
              <a:rPr lang="ja-JP" altLang="en-US" sz="1400" dirty="0">
                <a:latin typeface="游ゴシック" panose="020B0400000000000000" pitchFamily="50" charset="-128"/>
                <a:ea typeface="游ゴシック" panose="020B0400000000000000" pitchFamily="50" charset="-128"/>
              </a:rPr>
              <a:t>年</a:t>
            </a:r>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において、</a:t>
            </a:r>
            <a:r>
              <a:rPr lang="en-US" altLang="ja-JP" sz="1400" dirty="0">
                <a:latin typeface="游ゴシック" panose="020B0400000000000000" pitchFamily="50" charset="-128"/>
                <a:ea typeface="游ゴシック" panose="020B0400000000000000" pitchFamily="50" charset="-128"/>
              </a:rPr>
              <a:t>Excellent Science(</a:t>
            </a:r>
            <a:r>
              <a:rPr lang="ja-JP" altLang="en-US" sz="1400" dirty="0">
                <a:latin typeface="游ゴシック" panose="020B0400000000000000" pitchFamily="50" charset="-128"/>
                <a:ea typeface="游ゴシック" panose="020B0400000000000000" pitchFamily="50" charset="-128"/>
              </a:rPr>
              <a:t>卓越した科学</a:t>
            </a:r>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では、</a:t>
            </a:r>
            <a:r>
              <a:rPr lang="en-US" altLang="ja-JP" sz="1400" dirty="0">
                <a:latin typeface="游ゴシック" panose="020B0400000000000000" pitchFamily="50" charset="-128"/>
                <a:ea typeface="游ゴシック" panose="020B0400000000000000" pitchFamily="50" charset="-128"/>
              </a:rPr>
              <a:t>Human Brain Project(HBP)</a:t>
            </a:r>
            <a:r>
              <a:rPr lang="ja-JP" altLang="en-US" sz="1400" dirty="0">
                <a:latin typeface="游ゴシック" panose="020B0400000000000000" pitchFamily="50" charset="-128"/>
                <a:ea typeface="游ゴシック" panose="020B0400000000000000" pitchFamily="50" charset="-128"/>
              </a:rPr>
              <a:t>を推進</a:t>
            </a:r>
          </a:p>
          <a:p>
            <a:r>
              <a:rPr lang="en-US" altLang="ja-JP" sz="1400" dirty="0">
                <a:latin typeface="游ゴシック" panose="020B0400000000000000" pitchFamily="50" charset="-128"/>
                <a:ea typeface="游ゴシック" panose="020B0400000000000000" pitchFamily="50" charset="-128"/>
              </a:rPr>
              <a:t>Industrial Leadership(</a:t>
            </a:r>
            <a:r>
              <a:rPr lang="ja-JP" altLang="en-US" sz="1400" dirty="0">
                <a:latin typeface="游ゴシック" panose="020B0400000000000000" pitchFamily="50" charset="-128"/>
                <a:ea typeface="游ゴシック" panose="020B0400000000000000" pitchFamily="50" charset="-128"/>
              </a:rPr>
              <a:t>産業リーダーシップ</a:t>
            </a:r>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では、バイオテクノロジーがキー技術の一つ</a:t>
            </a:r>
          </a:p>
          <a:p>
            <a:endParaRPr lang="ja-JP" altLang="en-US" sz="1400" dirty="0">
              <a:latin typeface="游ゴシック" panose="020B0400000000000000" pitchFamily="50" charset="-128"/>
              <a:ea typeface="游ゴシック" panose="020B0400000000000000" pitchFamily="50" charset="-128"/>
            </a:endParaRPr>
          </a:p>
          <a:p>
            <a:r>
              <a:rPr lang="ja-JP" altLang="en-US" sz="1400" dirty="0">
                <a:latin typeface="游ゴシック" panose="020B0400000000000000" pitchFamily="50" charset="-128"/>
                <a:ea typeface="游ゴシック" panose="020B0400000000000000" pitchFamily="50" charset="-128"/>
              </a:rPr>
              <a:t>●ドイツ</a:t>
            </a:r>
          </a:p>
          <a:p>
            <a:r>
              <a:rPr lang="ja-JP" altLang="en-US" sz="1400" dirty="0">
                <a:latin typeface="游ゴシック" panose="020B0400000000000000" pitchFamily="50" charset="-128"/>
                <a:ea typeface="游ゴシック" panose="020B0400000000000000" pitchFamily="50" charset="-128"/>
              </a:rPr>
              <a:t>新ハイテク戦略</a:t>
            </a:r>
            <a:r>
              <a:rPr lang="en-US" altLang="ja-JP" sz="1400" dirty="0">
                <a:latin typeface="游ゴシック" panose="020B0400000000000000" pitchFamily="50" charset="-128"/>
                <a:ea typeface="游ゴシック" panose="020B0400000000000000" pitchFamily="50" charset="-128"/>
              </a:rPr>
              <a:t>(2014</a:t>
            </a:r>
            <a:r>
              <a:rPr lang="ja-JP" altLang="en-US" sz="1400" dirty="0">
                <a:latin typeface="游ゴシック" panose="020B0400000000000000" pitchFamily="50" charset="-128"/>
                <a:ea typeface="游ゴシック" panose="020B0400000000000000" pitchFamily="50" charset="-128"/>
              </a:rPr>
              <a:t>年</a:t>
            </a:r>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の下、</a:t>
            </a:r>
            <a:r>
              <a:rPr lang="en-US" altLang="ja-JP" sz="1400" dirty="0">
                <a:latin typeface="游ゴシック" panose="020B0400000000000000" pitchFamily="50" charset="-128"/>
                <a:ea typeface="游ゴシック" panose="020B0400000000000000" pitchFamily="50" charset="-128"/>
              </a:rPr>
              <a:t>BMBF </a:t>
            </a:r>
            <a:r>
              <a:rPr lang="ja-JP" altLang="en-US" sz="1400" dirty="0">
                <a:latin typeface="游ゴシック" panose="020B0400000000000000" pitchFamily="50" charset="-128"/>
                <a:ea typeface="游ゴシック" panose="020B0400000000000000" pitchFamily="50" charset="-128"/>
              </a:rPr>
              <a:t>は「健康研究基本プログラム」 を推進</a:t>
            </a:r>
          </a:p>
          <a:p>
            <a:r>
              <a:rPr lang="en-US" altLang="ja-JP" sz="1400" dirty="0">
                <a:latin typeface="游ゴシック" panose="020B0400000000000000" pitchFamily="50" charset="-128"/>
                <a:ea typeface="游ゴシック" panose="020B0400000000000000" pitchFamily="50" charset="-128"/>
              </a:rPr>
              <a:t>BMBF</a:t>
            </a:r>
            <a:r>
              <a:rPr lang="ja-JP" altLang="en-US" sz="1400" dirty="0">
                <a:latin typeface="游ゴシック" panose="020B0400000000000000" pitchFamily="50" charset="-128"/>
                <a:ea typeface="游ゴシック" panose="020B0400000000000000" pitchFamily="50" charset="-128"/>
              </a:rPr>
              <a:t>は「国家研究戦略バイオエコノ ミー</a:t>
            </a:r>
            <a:r>
              <a:rPr lang="en-US" altLang="ja-JP" sz="1400" dirty="0">
                <a:latin typeface="游ゴシック" panose="020B0400000000000000" pitchFamily="50" charset="-128"/>
                <a:ea typeface="游ゴシック" panose="020B0400000000000000" pitchFamily="50" charset="-128"/>
              </a:rPr>
              <a:t>2030</a:t>
            </a:r>
            <a:r>
              <a:rPr lang="ja-JP" altLang="en-US" sz="1400" dirty="0">
                <a:latin typeface="游ゴシック" panose="020B0400000000000000" pitchFamily="50" charset="-128"/>
                <a:ea typeface="游ゴシック" panose="020B0400000000000000" pitchFamily="50" charset="-128"/>
              </a:rPr>
              <a:t>」</a:t>
            </a:r>
            <a:r>
              <a:rPr lang="en-US" altLang="ja-JP" sz="1400" dirty="0">
                <a:latin typeface="游ゴシック" panose="020B0400000000000000" pitchFamily="50" charset="-128"/>
                <a:ea typeface="游ゴシック" panose="020B0400000000000000" pitchFamily="50" charset="-128"/>
              </a:rPr>
              <a:t>(2010</a:t>
            </a:r>
            <a:r>
              <a:rPr lang="ja-JP" altLang="en-US" sz="1400" dirty="0">
                <a:latin typeface="游ゴシック" panose="020B0400000000000000" pitchFamily="50" charset="-128"/>
                <a:ea typeface="游ゴシック" panose="020B0400000000000000" pitchFamily="50" charset="-128"/>
              </a:rPr>
              <a:t>年</a:t>
            </a:r>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を制定。世界的に維持可能で高効率な農業のためのイニシアティブ “</a:t>
            </a:r>
            <a:r>
              <a:rPr lang="en-US" altLang="ja-JP" sz="1400" dirty="0">
                <a:latin typeface="游ゴシック" panose="020B0400000000000000" pitchFamily="50" charset="-128"/>
                <a:ea typeface="游ゴシック" panose="020B0400000000000000" pitchFamily="50" charset="-128"/>
              </a:rPr>
              <a:t>Securing the Global Food Supply” </a:t>
            </a:r>
            <a:r>
              <a:rPr lang="ja-JP" altLang="en-US" sz="1400" dirty="0">
                <a:latin typeface="游ゴシック" panose="020B0400000000000000" pitchFamily="50" charset="-128"/>
                <a:ea typeface="游ゴシック" panose="020B0400000000000000" pitchFamily="50" charset="-128"/>
              </a:rPr>
              <a:t>を実施</a:t>
            </a:r>
          </a:p>
          <a:p>
            <a:endParaRPr lang="en-US" altLang="ja-JP" sz="1400" dirty="0">
              <a:latin typeface="游ゴシック" panose="020B0400000000000000" pitchFamily="50" charset="-128"/>
              <a:ea typeface="游ゴシック" panose="020B0400000000000000" pitchFamily="50" charset="-128"/>
            </a:endParaRPr>
          </a:p>
          <a:p>
            <a:r>
              <a:rPr lang="ja-JP" altLang="en-US" sz="1400" dirty="0">
                <a:latin typeface="游ゴシック" panose="020B0400000000000000" pitchFamily="50" charset="-128"/>
                <a:ea typeface="游ゴシック" panose="020B0400000000000000" pitchFamily="50" charset="-128"/>
              </a:rPr>
              <a:t>●中国</a:t>
            </a:r>
          </a:p>
          <a:p>
            <a:r>
              <a:rPr lang="ja-JP" altLang="en-US" sz="1400" dirty="0">
                <a:latin typeface="游ゴシック" panose="020B0400000000000000" pitchFamily="50" charset="-128"/>
                <a:ea typeface="游ゴシック" panose="020B0400000000000000" pitchFamily="50" charset="-128"/>
              </a:rPr>
              <a:t>「国家イノベーション駆動発展戦略綱要 </a:t>
            </a:r>
            <a:r>
              <a:rPr lang="en-US" altLang="ja-JP" sz="1400" dirty="0">
                <a:latin typeface="游ゴシック" panose="020B0400000000000000" pitchFamily="50" charset="-128"/>
                <a:ea typeface="游ゴシック" panose="020B0400000000000000" pitchFamily="50" charset="-128"/>
              </a:rPr>
              <a:t>(2016-2030</a:t>
            </a:r>
            <a:r>
              <a:rPr lang="ja-JP" altLang="en-US" sz="1400" dirty="0">
                <a:latin typeface="游ゴシック" panose="020B0400000000000000" pitchFamily="50" charset="-128"/>
                <a:ea typeface="游ゴシック" panose="020B0400000000000000" pitchFamily="50" charset="-128"/>
              </a:rPr>
              <a:t>年</a:t>
            </a:r>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」を発表。産業技術体系のイノベーションの推進、発展のための新たな優位性の創造のために現代的農業技術、健康技術等を特定</a:t>
            </a:r>
          </a:p>
          <a:p>
            <a:r>
              <a:rPr lang="ja-JP" altLang="en-US" sz="1400" dirty="0">
                <a:latin typeface="游ゴシック" panose="020B0400000000000000" pitchFamily="50" charset="-128"/>
                <a:ea typeface="游ゴシック" panose="020B0400000000000000" pitchFamily="50" charset="-128"/>
              </a:rPr>
              <a:t>「科学技術イノベーション第 </a:t>
            </a:r>
            <a:r>
              <a:rPr lang="en-US" altLang="ja-JP" sz="1400" dirty="0">
                <a:latin typeface="游ゴシック" panose="020B0400000000000000" pitchFamily="50" charset="-128"/>
                <a:ea typeface="游ゴシック" panose="020B0400000000000000" pitchFamily="50" charset="-128"/>
              </a:rPr>
              <a:t>13 </a:t>
            </a:r>
            <a:r>
              <a:rPr lang="ja-JP" altLang="en-US" sz="1400" dirty="0">
                <a:latin typeface="游ゴシック" panose="020B0400000000000000" pitchFamily="50" charset="-128"/>
                <a:ea typeface="游ゴシック" panose="020B0400000000000000" pitchFamily="50" charset="-128"/>
              </a:rPr>
              <a:t>次五カ年計画</a:t>
            </a:r>
            <a:r>
              <a:rPr lang="en-US" altLang="ja-JP" sz="1400" dirty="0">
                <a:latin typeface="游ゴシック" panose="020B0400000000000000" pitchFamily="50" charset="-128"/>
                <a:ea typeface="游ゴシック" panose="020B0400000000000000" pitchFamily="50" charset="-128"/>
              </a:rPr>
              <a:t>(2016-2020</a:t>
            </a:r>
            <a:r>
              <a:rPr lang="ja-JP" altLang="en-US" sz="1400" dirty="0">
                <a:latin typeface="游ゴシック" panose="020B0400000000000000" pitchFamily="50" charset="-128"/>
                <a:ea typeface="游ゴシック" panose="020B0400000000000000" pitchFamily="50" charset="-128"/>
              </a:rPr>
              <a:t>年</a:t>
            </a:r>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」においては、 脳科学、自主的育種技術、精密医療等の健康福祉技術等が提示</a:t>
            </a:r>
          </a:p>
          <a:p>
            <a:endParaRPr lang="ja-JP" altLang="en-US" sz="1400" dirty="0">
              <a:latin typeface="游ゴシック" panose="020B0400000000000000" pitchFamily="50" charset="-128"/>
              <a:ea typeface="游ゴシック" panose="020B0400000000000000" pitchFamily="50" charset="-128"/>
            </a:endParaRPr>
          </a:p>
          <a:p>
            <a:r>
              <a:rPr lang="ja-JP" altLang="en-US" sz="1400" dirty="0">
                <a:latin typeface="游ゴシック" panose="020B0400000000000000" pitchFamily="50" charset="-128"/>
                <a:ea typeface="游ゴシック" panose="020B0400000000000000" pitchFamily="50" charset="-128"/>
              </a:rPr>
              <a:t>●日本</a:t>
            </a:r>
          </a:p>
          <a:p>
            <a:r>
              <a:rPr lang="ja-JP" altLang="en-US" sz="1400" dirty="0">
                <a:latin typeface="游ゴシック" panose="020B0400000000000000" pitchFamily="50" charset="-128"/>
                <a:ea typeface="游ゴシック" panose="020B0400000000000000" pitchFamily="50" charset="-128"/>
              </a:rPr>
              <a:t>第</a:t>
            </a:r>
            <a:r>
              <a:rPr lang="en-US" altLang="ja-JP" sz="1400" dirty="0">
                <a:latin typeface="游ゴシック" panose="020B0400000000000000" pitchFamily="50" charset="-128"/>
                <a:ea typeface="游ゴシック" panose="020B0400000000000000" pitchFamily="50" charset="-128"/>
              </a:rPr>
              <a:t>5</a:t>
            </a:r>
            <a:r>
              <a:rPr lang="ja-JP" altLang="en-US" sz="1400" dirty="0">
                <a:latin typeface="游ゴシック" panose="020B0400000000000000" pitchFamily="50" charset="-128"/>
                <a:ea typeface="游ゴシック" panose="020B0400000000000000" pitchFamily="50" charset="-128"/>
              </a:rPr>
              <a:t>期科学技術基本計画での</a:t>
            </a:r>
            <a:r>
              <a:rPr lang="en-US" altLang="ja-JP" sz="1400" dirty="0">
                <a:latin typeface="游ゴシック" panose="020B0400000000000000" pitchFamily="50" charset="-128"/>
                <a:ea typeface="游ゴシック" panose="020B0400000000000000" pitchFamily="50" charset="-128"/>
              </a:rPr>
              <a:t>Society 5.0</a:t>
            </a:r>
            <a:r>
              <a:rPr lang="ja-JP" altLang="en-US" sz="1400" dirty="0">
                <a:latin typeface="游ゴシック" panose="020B0400000000000000" pitchFamily="50" charset="-128"/>
                <a:ea typeface="游ゴシック" panose="020B0400000000000000" pitchFamily="50" charset="-128"/>
              </a:rPr>
              <a:t>の 目標の一つとして健康長寿社会の形成</a:t>
            </a:r>
          </a:p>
          <a:p>
            <a:r>
              <a:rPr lang="ja-JP" altLang="en-US" sz="1400" dirty="0">
                <a:latin typeface="游ゴシック" panose="020B0400000000000000" pitchFamily="50" charset="-128"/>
                <a:ea typeface="游ゴシック" panose="020B0400000000000000" pitchFamily="50" charset="-128"/>
              </a:rPr>
              <a:t>戦略的に取り組むべき課題として世界最先端の医療技術の実現による 健康長寿社会の形成</a:t>
            </a:r>
          </a:p>
          <a:p>
            <a:r>
              <a:rPr lang="ja-JP" altLang="en-US" sz="1400" dirty="0">
                <a:latin typeface="游ゴシック" panose="020B0400000000000000" pitchFamily="50" charset="-128"/>
                <a:ea typeface="游ゴシック" panose="020B0400000000000000" pitchFamily="50" charset="-128"/>
              </a:rPr>
              <a:t>バイオテクノロジーによるイノベーションを推進するための政府の戦略</a:t>
            </a:r>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バイオ戦略</a:t>
            </a:r>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の策定について検討</a:t>
            </a:r>
          </a:p>
        </p:txBody>
      </p:sp>
    </p:spTree>
    <p:extLst>
      <p:ext uri="{BB962C8B-B14F-4D97-AF65-F5344CB8AC3E}">
        <p14:creationId xmlns:p14="http://schemas.microsoft.com/office/powerpoint/2010/main" val="81190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kumimoji="1" lang="en-US" altLang="ja-JP" sz="6000" b="1" dirty="0">
                <a:latin typeface="GungsuhChe" panose="02030609000101010101" pitchFamily="49" charset="-127"/>
                <a:ea typeface="GungsuhChe" panose="02030609000101010101" pitchFamily="49" charset="-127"/>
              </a:rPr>
              <a:t>USA</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2" y="0"/>
            <a:ext cx="1540483" cy="1408259"/>
          </a:xfrm>
          <a:prstGeom prst="rect">
            <a:avLst/>
          </a:prstGeom>
        </p:spPr>
      </p:pic>
      <p:sp>
        <p:nvSpPr>
          <p:cNvPr id="5" name="object 2"/>
          <p:cNvSpPr txBox="1">
            <a:spLocks/>
          </p:cNvSpPr>
          <p:nvPr/>
        </p:nvSpPr>
        <p:spPr>
          <a:xfrm>
            <a:off x="952493" y="907301"/>
            <a:ext cx="10294620" cy="629660"/>
          </a:xfrm>
          <a:prstGeom prst="rect">
            <a:avLst/>
          </a:prstGeom>
        </p:spPr>
        <p:txBody>
          <a:bodyPr vert="horz" wrap="square" lIns="0" tIns="1397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10"/>
              </a:spcBef>
            </a:pPr>
            <a:r>
              <a:rPr lang="en-US" sz="4000" spc="-135" dirty="0">
                <a:latin typeface="+mn-ea"/>
                <a:ea typeface="+mn-ea"/>
              </a:rPr>
              <a:t>“The </a:t>
            </a:r>
            <a:r>
              <a:rPr lang="en-US" sz="4000" spc="-140" dirty="0">
                <a:latin typeface="+mn-ea"/>
                <a:ea typeface="+mn-ea"/>
              </a:rPr>
              <a:t>Next </a:t>
            </a:r>
            <a:r>
              <a:rPr lang="en-US" sz="4000" spc="55" dirty="0">
                <a:latin typeface="+mn-ea"/>
                <a:ea typeface="+mn-ea"/>
              </a:rPr>
              <a:t>Great </a:t>
            </a:r>
            <a:r>
              <a:rPr lang="en-US" sz="4000" spc="40" dirty="0">
                <a:latin typeface="+mn-ea"/>
                <a:ea typeface="+mn-ea"/>
              </a:rPr>
              <a:t>American</a:t>
            </a:r>
            <a:r>
              <a:rPr lang="en-US" sz="4000" spc="-1280" dirty="0">
                <a:latin typeface="+mn-ea"/>
                <a:ea typeface="+mn-ea"/>
              </a:rPr>
              <a:t> </a:t>
            </a:r>
            <a:r>
              <a:rPr lang="en-US" sz="4000" spc="-45" dirty="0">
                <a:latin typeface="+mn-ea"/>
                <a:ea typeface="+mn-ea"/>
              </a:rPr>
              <a:t>Project”</a:t>
            </a:r>
            <a:endParaRPr lang="en-US" sz="4000" dirty="0">
              <a:latin typeface="+mn-ea"/>
              <a:ea typeface="+mn-ea"/>
            </a:endParaRPr>
          </a:p>
        </p:txBody>
      </p:sp>
      <p:sp>
        <p:nvSpPr>
          <p:cNvPr id="6" name="object 4"/>
          <p:cNvSpPr/>
          <p:nvPr/>
        </p:nvSpPr>
        <p:spPr>
          <a:xfrm>
            <a:off x="3288041" y="1458905"/>
            <a:ext cx="5593257" cy="3901440"/>
          </a:xfrm>
          <a:prstGeom prst="rect">
            <a:avLst/>
          </a:prstGeom>
          <a:blipFill>
            <a:blip r:embed="rId4" cstate="print"/>
            <a:stretch>
              <a:fillRect/>
            </a:stretch>
          </a:blipFill>
        </p:spPr>
        <p:txBody>
          <a:bodyPr wrap="square" lIns="0" tIns="0" rIns="0" bIns="0" rtlCol="0"/>
          <a:lstStyle/>
          <a:p>
            <a:endParaRPr/>
          </a:p>
        </p:txBody>
      </p:sp>
      <p:sp>
        <p:nvSpPr>
          <p:cNvPr id="8" name="正方形/長方形 7"/>
          <p:cNvSpPr/>
          <p:nvPr/>
        </p:nvSpPr>
        <p:spPr>
          <a:xfrm>
            <a:off x="2056" y="5460419"/>
            <a:ext cx="12189943" cy="1323439"/>
          </a:xfrm>
          <a:prstGeom prst="rect">
            <a:avLst/>
          </a:prstGeom>
        </p:spPr>
        <p:txBody>
          <a:bodyPr wrap="square">
            <a:spAutoFit/>
          </a:bodyPr>
          <a:lstStyle/>
          <a:p>
            <a:r>
              <a:rPr lang="en-US" altLang="ja-JP" sz="2000" dirty="0">
                <a:latin typeface="+mn-ea"/>
              </a:rPr>
              <a:t>“So there is this enormous mystery waiting to be unlocked, and  the </a:t>
            </a:r>
            <a:r>
              <a:rPr lang="en-US" altLang="ja-JP" sz="2000" b="1" u="sng" dirty="0">
                <a:latin typeface="+mn-ea"/>
              </a:rPr>
              <a:t>BRAIN Initiative</a:t>
            </a:r>
            <a:r>
              <a:rPr lang="en-US" altLang="ja-JP" sz="2000" dirty="0">
                <a:latin typeface="+mn-ea"/>
              </a:rPr>
              <a:t> will change that by giving scientists the tools  they need to get a dynamic picture of the brain in action and  better understand how we think and how we learn and how we  remember.	And that knowledge could be – will be –  transformative.”      </a:t>
            </a:r>
          </a:p>
          <a:p>
            <a:r>
              <a:rPr lang="en-US" altLang="ja-JP" sz="2000" dirty="0">
                <a:latin typeface="+mn-ea"/>
              </a:rPr>
              <a:t>                                                                                                                President Obama, April 2, 2014 </a:t>
            </a:r>
          </a:p>
        </p:txBody>
      </p:sp>
    </p:spTree>
    <p:extLst>
      <p:ext uri="{BB962C8B-B14F-4D97-AF65-F5344CB8AC3E}">
        <p14:creationId xmlns:p14="http://schemas.microsoft.com/office/powerpoint/2010/main" val="1522066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p:cNvSpPr txBox="1"/>
          <p:nvPr/>
        </p:nvSpPr>
        <p:spPr>
          <a:xfrm>
            <a:off x="2056" y="123570"/>
            <a:ext cx="12189943" cy="1015663"/>
          </a:xfrm>
          <a:prstGeom prst="rect">
            <a:avLst/>
          </a:prstGeom>
          <a:noFill/>
        </p:spPr>
        <p:txBody>
          <a:bodyPr wrap="square" rtlCol="0">
            <a:spAutoFit/>
          </a:bodyPr>
          <a:lstStyle/>
          <a:p>
            <a:pPr algn="ctr"/>
            <a:r>
              <a:rPr kumimoji="1" lang="en-US" altLang="ja-JP" sz="6000" b="1" dirty="0">
                <a:solidFill>
                  <a:schemeClr val="bg1"/>
                </a:solidFill>
                <a:latin typeface="GungsuhChe" panose="02030609000101010101" pitchFamily="49" charset="-127"/>
                <a:ea typeface="GungsuhChe" panose="02030609000101010101" pitchFamily="49" charset="-127"/>
              </a:rPr>
              <a:t>Brain</a:t>
            </a:r>
            <a:r>
              <a:rPr lang="ja-JP" altLang="en-US" sz="6000" b="1" dirty="0">
                <a:solidFill>
                  <a:schemeClr val="bg1"/>
                </a:solidFill>
                <a:latin typeface="GungsuhChe" panose="02030609000101010101" pitchFamily="49" charset="-127"/>
                <a:ea typeface="GungsuhChe" panose="02030609000101010101" pitchFamily="49" charset="-127"/>
              </a:rPr>
              <a:t> </a:t>
            </a:r>
            <a:r>
              <a:rPr lang="en-US" altLang="ja-JP" sz="6000" b="1" dirty="0">
                <a:solidFill>
                  <a:schemeClr val="bg1"/>
                </a:solidFill>
                <a:latin typeface="GungsuhChe" panose="02030609000101010101" pitchFamily="49" charset="-127"/>
                <a:ea typeface="GungsuhChe" panose="02030609000101010101" pitchFamily="49" charset="-127"/>
              </a:rPr>
              <a:t>Initiative</a:t>
            </a:r>
            <a:endParaRPr kumimoji="1" lang="ja-JP" altLang="en-US" sz="6000" b="1" dirty="0">
              <a:solidFill>
                <a:schemeClr val="bg1"/>
              </a:solidFill>
              <a:latin typeface="GungsuhChe" panose="02030609000101010101" pitchFamily="49" charset="-127"/>
              <a:ea typeface="GungsuhChe" panose="02030609000101010101" pitchFamily="49" charset="-127"/>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6465" y="1481004"/>
            <a:ext cx="2446380" cy="1442737"/>
          </a:xfrm>
          <a:prstGeom prst="rect">
            <a:avLst/>
          </a:prstGeom>
          <a:solidFill>
            <a:schemeClr val="tx1"/>
          </a:solidFill>
          <a:ln>
            <a:solidFill>
              <a:schemeClr val="bg1"/>
            </a:solidFill>
          </a:ln>
        </p:spPr>
      </p:pic>
      <p:sp>
        <p:nvSpPr>
          <p:cNvPr id="5" name="テキスト ボックス 4"/>
          <p:cNvSpPr txBox="1"/>
          <p:nvPr/>
        </p:nvSpPr>
        <p:spPr>
          <a:xfrm>
            <a:off x="4856465" y="1111672"/>
            <a:ext cx="2446380" cy="369332"/>
          </a:xfrm>
          <a:prstGeom prst="rect">
            <a:avLst/>
          </a:prstGeom>
          <a:noFill/>
        </p:spPr>
        <p:txBody>
          <a:bodyPr wrap="square" rtlCol="0">
            <a:spAutoFit/>
          </a:bodyPr>
          <a:lstStyle/>
          <a:p>
            <a:pPr algn="ctr"/>
            <a:r>
              <a:rPr kumimoji="1" lang="ja-JP" altLang="en-US" dirty="0">
                <a:solidFill>
                  <a:schemeClr val="bg1"/>
                </a:solidFill>
                <a:latin typeface="游ゴシック" panose="020B0400000000000000" pitchFamily="50" charset="-128"/>
                <a:ea typeface="游ゴシック" panose="020B0400000000000000" pitchFamily="50" charset="-128"/>
              </a:rPr>
              <a:t>サイモンズ財団</a:t>
            </a: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47" y="3441357"/>
            <a:ext cx="2273901" cy="1341019"/>
          </a:xfrm>
          <a:prstGeom prst="rect">
            <a:avLst/>
          </a:prstGeom>
          <a:solidFill>
            <a:schemeClr val="tx1"/>
          </a:solidFill>
          <a:ln>
            <a:solidFill>
              <a:schemeClr val="bg1"/>
            </a:solidFill>
          </a:ln>
        </p:spPr>
      </p:pic>
      <p:sp>
        <p:nvSpPr>
          <p:cNvPr id="7" name="テキスト ボックス 6"/>
          <p:cNvSpPr txBox="1"/>
          <p:nvPr/>
        </p:nvSpPr>
        <p:spPr>
          <a:xfrm>
            <a:off x="346247" y="3102917"/>
            <a:ext cx="2273901" cy="369332"/>
          </a:xfrm>
          <a:prstGeom prst="rect">
            <a:avLst/>
          </a:prstGeom>
          <a:noFill/>
        </p:spPr>
        <p:txBody>
          <a:bodyPr wrap="square" rtlCol="0">
            <a:spAutoFit/>
          </a:bodyPr>
          <a:lstStyle/>
          <a:p>
            <a:pPr algn="ctr"/>
            <a:r>
              <a:rPr kumimoji="1" lang="ja-JP" altLang="en-US" dirty="0">
                <a:solidFill>
                  <a:schemeClr val="bg1"/>
                </a:solidFill>
                <a:latin typeface="游ゴシック" panose="020B0400000000000000" pitchFamily="50" charset="-128"/>
                <a:ea typeface="游ゴシック" panose="020B0400000000000000" pitchFamily="50" charset="-128"/>
              </a:rPr>
              <a:t>アレン脳科学研究所</a:t>
            </a:r>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8693" y="3714343"/>
            <a:ext cx="2151495" cy="878421"/>
          </a:xfrm>
          <a:prstGeom prst="rect">
            <a:avLst/>
          </a:prstGeom>
          <a:solidFill>
            <a:schemeClr val="tx1"/>
          </a:solidFill>
          <a:ln>
            <a:solidFill>
              <a:schemeClr val="bg1"/>
            </a:solidFill>
          </a:ln>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1977" y="3472249"/>
            <a:ext cx="1606377" cy="1501897"/>
          </a:xfrm>
          <a:prstGeom prst="rect">
            <a:avLst/>
          </a:prstGeom>
          <a:solidFill>
            <a:schemeClr val="tx1"/>
          </a:solidFill>
          <a:ln>
            <a:solidFill>
              <a:schemeClr val="bg1"/>
            </a:solidFill>
          </a:ln>
        </p:spPr>
      </p:pic>
      <p:pic>
        <p:nvPicPr>
          <p:cNvPr id="11" name="図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269" y="5633936"/>
            <a:ext cx="3343275" cy="409575"/>
          </a:xfrm>
          <a:prstGeom prst="rect">
            <a:avLst/>
          </a:prstGeom>
        </p:spPr>
      </p:pic>
      <p:pic>
        <p:nvPicPr>
          <p:cNvPr id="12" name="図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16852" y="3441357"/>
            <a:ext cx="2126651" cy="1376068"/>
          </a:xfrm>
          <a:prstGeom prst="rect">
            <a:avLst/>
          </a:prstGeom>
        </p:spPr>
      </p:pic>
      <p:sp>
        <p:nvSpPr>
          <p:cNvPr id="13" name="テキスト ボックス 12"/>
          <p:cNvSpPr txBox="1"/>
          <p:nvPr/>
        </p:nvSpPr>
        <p:spPr>
          <a:xfrm>
            <a:off x="9069602" y="3102917"/>
            <a:ext cx="2273901" cy="369332"/>
          </a:xfrm>
          <a:prstGeom prst="rect">
            <a:avLst/>
          </a:prstGeom>
          <a:noFill/>
        </p:spPr>
        <p:txBody>
          <a:bodyPr wrap="square" rtlCol="0">
            <a:spAutoFit/>
          </a:bodyPr>
          <a:lstStyle/>
          <a:p>
            <a:pPr algn="ctr"/>
            <a:r>
              <a:rPr kumimoji="1" lang="ja-JP" altLang="en-US" dirty="0">
                <a:solidFill>
                  <a:schemeClr val="bg1"/>
                </a:solidFill>
                <a:latin typeface="游ゴシック" panose="020B0400000000000000" pitchFamily="50" charset="-128"/>
                <a:ea typeface="游ゴシック" panose="020B0400000000000000" pitchFamily="50" charset="-128"/>
              </a:rPr>
              <a:t>国立衛生研究所</a:t>
            </a:r>
          </a:p>
        </p:txBody>
      </p:sp>
      <p:pic>
        <p:nvPicPr>
          <p:cNvPr id="14" name="図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28754" y="5140444"/>
            <a:ext cx="1886554" cy="1717838"/>
          </a:xfrm>
          <a:prstGeom prst="rect">
            <a:avLst/>
          </a:prstGeom>
        </p:spPr>
      </p:pic>
      <p:sp>
        <p:nvSpPr>
          <p:cNvPr id="15" name="テキスト ボックス 14"/>
          <p:cNvSpPr txBox="1"/>
          <p:nvPr/>
        </p:nvSpPr>
        <p:spPr>
          <a:xfrm>
            <a:off x="931089" y="5227533"/>
            <a:ext cx="2446380" cy="369332"/>
          </a:xfrm>
          <a:prstGeom prst="rect">
            <a:avLst/>
          </a:prstGeom>
          <a:noFill/>
        </p:spPr>
        <p:txBody>
          <a:bodyPr wrap="square" rtlCol="0">
            <a:spAutoFit/>
          </a:bodyPr>
          <a:lstStyle/>
          <a:p>
            <a:pPr algn="ctr"/>
            <a:r>
              <a:rPr kumimoji="1" lang="en-US" altLang="ja-JP" dirty="0">
                <a:solidFill>
                  <a:schemeClr val="bg1"/>
                </a:solidFill>
                <a:latin typeface="游ゴシック" panose="020B0400000000000000" pitchFamily="50" charset="-128"/>
                <a:ea typeface="游ゴシック" panose="020B0400000000000000" pitchFamily="50" charset="-128"/>
              </a:rPr>
              <a:t>KAVLI</a:t>
            </a:r>
            <a:r>
              <a:rPr kumimoji="1" lang="ja-JP" altLang="en-US" dirty="0">
                <a:solidFill>
                  <a:schemeClr val="bg1"/>
                </a:solidFill>
                <a:latin typeface="游ゴシック" panose="020B0400000000000000" pitchFamily="50" charset="-128"/>
                <a:ea typeface="游ゴシック" panose="020B0400000000000000" pitchFamily="50" charset="-128"/>
              </a:rPr>
              <a:t>財団</a:t>
            </a:r>
          </a:p>
        </p:txBody>
      </p:sp>
      <p:pic>
        <p:nvPicPr>
          <p:cNvPr id="16" name="図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24945" y="5449347"/>
            <a:ext cx="2881607" cy="909981"/>
          </a:xfrm>
          <a:prstGeom prst="rect">
            <a:avLst/>
          </a:prstGeom>
        </p:spPr>
      </p:pic>
      <p:sp>
        <p:nvSpPr>
          <p:cNvPr id="17" name="テキスト ボックス 16"/>
          <p:cNvSpPr txBox="1"/>
          <p:nvPr/>
        </p:nvSpPr>
        <p:spPr>
          <a:xfrm>
            <a:off x="3122145" y="3368898"/>
            <a:ext cx="2273901" cy="369332"/>
          </a:xfrm>
          <a:prstGeom prst="rect">
            <a:avLst/>
          </a:prstGeom>
          <a:noFill/>
        </p:spPr>
        <p:txBody>
          <a:bodyPr wrap="square" rtlCol="0">
            <a:spAutoFit/>
          </a:bodyPr>
          <a:lstStyle/>
          <a:p>
            <a:pPr algn="ctr"/>
            <a:r>
              <a:rPr kumimoji="1" lang="ja-JP" altLang="en-US" dirty="0">
                <a:solidFill>
                  <a:schemeClr val="bg1"/>
                </a:solidFill>
                <a:latin typeface="游ゴシック" panose="020B0400000000000000" pitchFamily="50" charset="-128"/>
                <a:ea typeface="游ゴシック" panose="020B0400000000000000" pitchFamily="50" charset="-128"/>
              </a:rPr>
              <a:t>食品医薬品局</a:t>
            </a:r>
          </a:p>
        </p:txBody>
      </p:sp>
      <p:sp>
        <p:nvSpPr>
          <p:cNvPr id="18" name="テキスト ボックス 17"/>
          <p:cNvSpPr txBox="1"/>
          <p:nvPr/>
        </p:nvSpPr>
        <p:spPr>
          <a:xfrm>
            <a:off x="6343009" y="3106854"/>
            <a:ext cx="2273901" cy="369332"/>
          </a:xfrm>
          <a:prstGeom prst="rect">
            <a:avLst/>
          </a:prstGeom>
          <a:noFill/>
        </p:spPr>
        <p:txBody>
          <a:bodyPr wrap="square" rtlCol="0">
            <a:spAutoFit/>
          </a:bodyPr>
          <a:lstStyle/>
          <a:p>
            <a:pPr algn="ctr"/>
            <a:r>
              <a:rPr kumimoji="1" lang="en-US" altLang="ja-JP" dirty="0">
                <a:solidFill>
                  <a:schemeClr val="bg1"/>
                </a:solidFill>
                <a:latin typeface="游ゴシック" panose="020B0400000000000000" pitchFamily="50" charset="-128"/>
                <a:ea typeface="游ゴシック" panose="020B0400000000000000" pitchFamily="50" charset="-128"/>
              </a:rPr>
              <a:t>IARPA</a:t>
            </a:r>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
        <p:nvSpPr>
          <p:cNvPr id="19" name="正方形/長方形 18"/>
          <p:cNvSpPr/>
          <p:nvPr/>
        </p:nvSpPr>
        <p:spPr>
          <a:xfrm>
            <a:off x="6960069" y="6394961"/>
            <a:ext cx="4253921" cy="369332"/>
          </a:xfrm>
          <a:prstGeom prst="rect">
            <a:avLst/>
          </a:prstGeom>
        </p:spPr>
        <p:txBody>
          <a:bodyPr wrap="none">
            <a:spAutoFit/>
          </a:bodyPr>
          <a:lstStyle/>
          <a:p>
            <a:r>
              <a:rPr lang="en-US" altLang="ja-JP" dirty="0">
                <a:solidFill>
                  <a:schemeClr val="bg1"/>
                </a:solidFill>
              </a:rPr>
              <a:t> </a:t>
            </a:r>
            <a:r>
              <a:rPr lang="en-US" altLang="ja-JP" dirty="0" err="1">
                <a:solidFill>
                  <a:schemeClr val="bg1"/>
                </a:solidFill>
              </a:rPr>
              <a:t>Janelia</a:t>
            </a:r>
            <a:r>
              <a:rPr lang="en-US" altLang="ja-JP" dirty="0">
                <a:solidFill>
                  <a:schemeClr val="bg1"/>
                </a:solidFill>
              </a:rPr>
              <a:t> / Howard Hughes Medical Institute </a:t>
            </a:r>
          </a:p>
        </p:txBody>
      </p:sp>
      <p:sp>
        <p:nvSpPr>
          <p:cNvPr id="20" name="テキスト ボックス 19"/>
          <p:cNvSpPr txBox="1"/>
          <p:nvPr/>
        </p:nvSpPr>
        <p:spPr>
          <a:xfrm>
            <a:off x="3948841" y="4843905"/>
            <a:ext cx="2446380" cy="369332"/>
          </a:xfrm>
          <a:prstGeom prst="rect">
            <a:avLst/>
          </a:prstGeom>
          <a:noFill/>
        </p:spPr>
        <p:txBody>
          <a:bodyPr wrap="square" rtlCol="0">
            <a:spAutoFit/>
          </a:bodyPr>
          <a:lstStyle/>
          <a:p>
            <a:pPr algn="ctr"/>
            <a:r>
              <a:rPr lang="ja-JP" altLang="en-US" dirty="0">
                <a:solidFill>
                  <a:schemeClr val="bg1"/>
                </a:solidFill>
                <a:latin typeface="游ゴシック" panose="020B0400000000000000" pitchFamily="50" charset="-128"/>
                <a:ea typeface="游ゴシック" panose="020B0400000000000000" pitchFamily="50" charset="-128"/>
              </a:rPr>
              <a:t>国立科学</a:t>
            </a:r>
            <a:r>
              <a:rPr kumimoji="1" lang="ja-JP" altLang="en-US" dirty="0">
                <a:solidFill>
                  <a:schemeClr val="bg1"/>
                </a:solidFill>
                <a:latin typeface="游ゴシック" panose="020B0400000000000000" pitchFamily="50" charset="-128"/>
                <a:ea typeface="游ゴシック" panose="020B0400000000000000" pitchFamily="50" charset="-128"/>
              </a:rPr>
              <a:t>財団</a:t>
            </a:r>
          </a:p>
        </p:txBody>
      </p:sp>
    </p:spTree>
    <p:extLst>
      <p:ext uri="{BB962C8B-B14F-4D97-AF65-F5344CB8AC3E}">
        <p14:creationId xmlns:p14="http://schemas.microsoft.com/office/powerpoint/2010/main" val="3288394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7552" y="67383"/>
            <a:ext cx="2894975" cy="73183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84555" y="135167"/>
            <a:ext cx="4580255" cy="574040"/>
          </a:xfrm>
          <a:prstGeom prst="rect">
            <a:avLst/>
          </a:prstGeom>
        </p:spPr>
        <p:txBody>
          <a:bodyPr vert="horz" wrap="square" lIns="0" tIns="12700" rIns="0" bIns="0" rtlCol="0" anchor="ctr">
            <a:spAutoFit/>
          </a:bodyPr>
          <a:lstStyle/>
          <a:p>
            <a:pPr marL="12700">
              <a:lnSpc>
                <a:spcPct val="100000"/>
              </a:lnSpc>
              <a:spcBef>
                <a:spcPts val="100"/>
              </a:spcBef>
            </a:pPr>
            <a:r>
              <a:rPr sz="3600" spc="-165" dirty="0"/>
              <a:t>Innovation </a:t>
            </a:r>
            <a:r>
              <a:rPr sz="3600" spc="-250" dirty="0"/>
              <a:t>Fund</a:t>
            </a:r>
            <a:r>
              <a:rPr sz="3600" spc="-425" dirty="0"/>
              <a:t> </a:t>
            </a:r>
            <a:r>
              <a:rPr sz="3600" spc="-180" dirty="0"/>
              <a:t>Budget</a:t>
            </a:r>
            <a:endParaRPr sz="3600" dirty="0"/>
          </a:p>
        </p:txBody>
      </p:sp>
      <p:sp>
        <p:nvSpPr>
          <p:cNvPr id="5" name="object 5"/>
          <p:cNvSpPr txBox="1"/>
          <p:nvPr/>
        </p:nvSpPr>
        <p:spPr>
          <a:xfrm>
            <a:off x="7118852" y="135167"/>
            <a:ext cx="1656080" cy="574040"/>
          </a:xfrm>
          <a:prstGeom prst="rect">
            <a:avLst/>
          </a:prstGeom>
        </p:spPr>
        <p:txBody>
          <a:bodyPr vert="horz" wrap="square" lIns="0" tIns="12700" rIns="0" bIns="0" rtlCol="0">
            <a:spAutoFit/>
          </a:bodyPr>
          <a:lstStyle/>
          <a:p>
            <a:pPr marL="12700">
              <a:spcBef>
                <a:spcPts val="100"/>
              </a:spcBef>
            </a:pPr>
            <a:r>
              <a:rPr sz="3600" b="1" spc="-245" dirty="0">
                <a:latin typeface="Trebuchet MS"/>
                <a:cs typeface="Trebuchet MS"/>
              </a:rPr>
              <a:t>S</a:t>
            </a:r>
            <a:r>
              <a:rPr sz="3600" b="1" spc="-235" dirty="0">
                <a:latin typeface="Trebuchet MS"/>
                <a:cs typeface="Trebuchet MS"/>
              </a:rPr>
              <a:t>c</a:t>
            </a:r>
            <a:r>
              <a:rPr sz="3600" b="1" spc="-265" dirty="0">
                <a:latin typeface="Trebuchet MS"/>
                <a:cs typeface="Trebuchet MS"/>
              </a:rPr>
              <a:t>e</a:t>
            </a:r>
            <a:r>
              <a:rPr sz="3600" b="1" spc="-190" dirty="0">
                <a:latin typeface="Trebuchet MS"/>
                <a:cs typeface="Trebuchet MS"/>
              </a:rPr>
              <a:t>n</a:t>
            </a:r>
            <a:r>
              <a:rPr sz="3600" b="1" spc="-229" dirty="0">
                <a:latin typeface="Trebuchet MS"/>
                <a:cs typeface="Trebuchet MS"/>
              </a:rPr>
              <a:t>ar</a:t>
            </a:r>
            <a:r>
              <a:rPr sz="3600" b="1" spc="-140" dirty="0">
                <a:latin typeface="Trebuchet MS"/>
                <a:cs typeface="Trebuchet MS"/>
              </a:rPr>
              <a:t>i</a:t>
            </a:r>
            <a:r>
              <a:rPr sz="3600" b="1" spc="-105" dirty="0">
                <a:latin typeface="Trebuchet MS"/>
                <a:cs typeface="Trebuchet MS"/>
              </a:rPr>
              <a:t>o</a:t>
            </a:r>
            <a:endParaRPr sz="3600" dirty="0">
              <a:latin typeface="Trebuchet MS"/>
              <a:cs typeface="Trebuchet MS"/>
            </a:endParaRPr>
          </a:p>
        </p:txBody>
      </p:sp>
      <p:graphicFrame>
        <p:nvGraphicFramePr>
          <p:cNvPr id="6" name="object 6"/>
          <p:cNvGraphicFramePr>
            <a:graphicFrameLocks noGrp="1"/>
          </p:cNvGraphicFramePr>
          <p:nvPr>
            <p:extLst>
              <p:ext uri="{D42A27DB-BD31-4B8C-83A1-F6EECF244321}">
                <p14:modId xmlns:p14="http://schemas.microsoft.com/office/powerpoint/2010/main" val="2213668198"/>
              </p:ext>
            </p:extLst>
          </p:nvPr>
        </p:nvGraphicFramePr>
        <p:xfrm>
          <a:off x="395112" y="844373"/>
          <a:ext cx="11269667" cy="5598795"/>
        </p:xfrm>
        <a:graphic>
          <a:graphicData uri="http://schemas.openxmlformats.org/drawingml/2006/table">
            <a:tbl>
              <a:tblPr firstRow="1" bandRow="1">
                <a:tableStyleId>{2D5ABB26-0587-4C30-8999-92F81FD0307C}</a:tableStyleId>
              </a:tblPr>
              <a:tblGrid>
                <a:gridCol w="681719">
                  <a:extLst>
                    <a:ext uri="{9D8B030D-6E8A-4147-A177-3AD203B41FA5}">
                      <a16:colId xmlns:a16="http://schemas.microsoft.com/office/drawing/2014/main" val="20000"/>
                    </a:ext>
                  </a:extLst>
                </a:gridCol>
                <a:gridCol w="2978408">
                  <a:extLst>
                    <a:ext uri="{9D8B030D-6E8A-4147-A177-3AD203B41FA5}">
                      <a16:colId xmlns:a16="http://schemas.microsoft.com/office/drawing/2014/main" val="20001"/>
                    </a:ext>
                  </a:extLst>
                </a:gridCol>
                <a:gridCol w="1685419">
                  <a:extLst>
                    <a:ext uri="{9D8B030D-6E8A-4147-A177-3AD203B41FA5}">
                      <a16:colId xmlns:a16="http://schemas.microsoft.com/office/drawing/2014/main" val="20002"/>
                    </a:ext>
                  </a:extLst>
                </a:gridCol>
                <a:gridCol w="1987285">
                  <a:extLst>
                    <a:ext uri="{9D8B030D-6E8A-4147-A177-3AD203B41FA5}">
                      <a16:colId xmlns:a16="http://schemas.microsoft.com/office/drawing/2014/main" val="20003"/>
                    </a:ext>
                  </a:extLst>
                </a:gridCol>
                <a:gridCol w="1962129">
                  <a:extLst>
                    <a:ext uri="{9D8B030D-6E8A-4147-A177-3AD203B41FA5}">
                      <a16:colId xmlns:a16="http://schemas.microsoft.com/office/drawing/2014/main" val="20004"/>
                    </a:ext>
                  </a:extLst>
                </a:gridCol>
                <a:gridCol w="1974707">
                  <a:extLst>
                    <a:ext uri="{9D8B030D-6E8A-4147-A177-3AD203B41FA5}">
                      <a16:colId xmlns:a16="http://schemas.microsoft.com/office/drawing/2014/main" val="20005"/>
                    </a:ext>
                  </a:extLst>
                </a:gridCol>
              </a:tblGrid>
              <a:tr h="548640">
                <a:tc>
                  <a:txBody>
                    <a:bodyPr/>
                    <a:lstStyle/>
                    <a:p>
                      <a:pPr marL="12065" algn="ctr">
                        <a:lnSpc>
                          <a:spcPct val="100000"/>
                        </a:lnSpc>
                        <a:spcBef>
                          <a:spcPts val="140"/>
                        </a:spcBef>
                      </a:pPr>
                      <a:r>
                        <a:rPr sz="1600" b="1" spc="-175" dirty="0">
                          <a:solidFill>
                            <a:srgbClr val="FFFFFF"/>
                          </a:solidFill>
                          <a:latin typeface="游ゴシック" panose="020B0400000000000000" pitchFamily="50" charset="-128"/>
                          <a:ea typeface="游ゴシック" panose="020B0400000000000000" pitchFamily="50" charset="-128"/>
                          <a:cs typeface="Trebuchet MS"/>
                        </a:rPr>
                        <a:t>FY</a:t>
                      </a:r>
                      <a:endParaRPr sz="1600" dirty="0">
                        <a:latin typeface="游ゴシック" panose="020B0400000000000000" pitchFamily="50" charset="-128"/>
                        <a:ea typeface="游ゴシック" panose="020B0400000000000000" pitchFamily="50" charset="-128"/>
                        <a:cs typeface="Trebuchet MS"/>
                      </a:endParaRPr>
                    </a:p>
                    <a:p>
                      <a:pPr marL="12065" algn="ctr">
                        <a:lnSpc>
                          <a:spcPct val="100000"/>
                        </a:lnSpc>
                        <a:spcBef>
                          <a:spcPts val="10"/>
                        </a:spcBef>
                      </a:pPr>
                      <a:r>
                        <a:rPr sz="1600" b="1" spc="-145" dirty="0">
                          <a:solidFill>
                            <a:srgbClr val="FFFFFF"/>
                          </a:solidFill>
                          <a:latin typeface="游ゴシック" panose="020B0400000000000000" pitchFamily="50" charset="-128"/>
                          <a:ea typeface="游ゴシック" panose="020B0400000000000000" pitchFamily="50" charset="-128"/>
                          <a:cs typeface="Trebuchet MS"/>
                        </a:rPr>
                        <a:t>Year</a:t>
                      </a:r>
                      <a:endParaRPr sz="1600" dirty="0">
                        <a:latin typeface="游ゴシック" panose="020B0400000000000000" pitchFamily="50" charset="-128"/>
                        <a:ea typeface="游ゴシック" panose="020B0400000000000000" pitchFamily="50" charset="-128"/>
                        <a:cs typeface="Trebuchet MS"/>
                      </a:endParaRPr>
                    </a:p>
                  </a:txBody>
                  <a:tcPr marL="0" marR="0" marT="17780" marB="0" anchor="ctr">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1BD"/>
                    </a:solidFill>
                  </a:tcPr>
                </a:tc>
                <a:tc>
                  <a:txBody>
                    <a:bodyPr/>
                    <a:lstStyle/>
                    <a:p>
                      <a:pPr marL="12700" algn="ctr">
                        <a:lnSpc>
                          <a:spcPts val="2045"/>
                        </a:lnSpc>
                      </a:pPr>
                      <a:r>
                        <a:rPr sz="1800" b="1" spc="-90" dirty="0">
                          <a:solidFill>
                            <a:srgbClr val="FFFFFF"/>
                          </a:solidFill>
                          <a:latin typeface="游ゴシック" panose="020B0400000000000000" pitchFamily="50" charset="-128"/>
                          <a:ea typeface="游ゴシック" panose="020B0400000000000000" pitchFamily="50" charset="-128"/>
                          <a:cs typeface="Trebuchet MS"/>
                        </a:rPr>
                        <a:t>Original</a:t>
                      </a:r>
                      <a:r>
                        <a:rPr sz="1800" b="1" spc="-150" dirty="0">
                          <a:solidFill>
                            <a:srgbClr val="FFFFFF"/>
                          </a:solidFill>
                          <a:latin typeface="游ゴシック" panose="020B0400000000000000" pitchFamily="50" charset="-128"/>
                          <a:ea typeface="游ゴシック" panose="020B0400000000000000" pitchFamily="50" charset="-128"/>
                          <a:cs typeface="Trebuchet MS"/>
                        </a:rPr>
                        <a:t> </a:t>
                      </a:r>
                      <a:r>
                        <a:rPr sz="1800" b="1" spc="-125" dirty="0">
                          <a:solidFill>
                            <a:srgbClr val="FFFFFF"/>
                          </a:solidFill>
                          <a:latin typeface="游ゴシック" panose="020B0400000000000000" pitchFamily="50" charset="-128"/>
                          <a:ea typeface="游ゴシック" panose="020B0400000000000000" pitchFamily="50" charset="-128"/>
                          <a:cs typeface="Trebuchet MS"/>
                        </a:rPr>
                        <a:t>Cures</a:t>
                      </a:r>
                      <a:r>
                        <a:rPr lang="en-US" sz="1800" b="1" spc="-125" dirty="0">
                          <a:solidFill>
                            <a:srgbClr val="FFFFFF"/>
                          </a:solidFill>
                          <a:latin typeface="游ゴシック" panose="020B0400000000000000" pitchFamily="50" charset="-128"/>
                          <a:ea typeface="游ゴシック" panose="020B0400000000000000" pitchFamily="50" charset="-128"/>
                          <a:cs typeface="Trebuchet MS"/>
                        </a:rPr>
                        <a:t> </a:t>
                      </a:r>
                      <a:r>
                        <a:rPr sz="1800" b="1" spc="-130" dirty="0">
                          <a:solidFill>
                            <a:srgbClr val="FFFFFF"/>
                          </a:solidFill>
                          <a:latin typeface="游ゴシック" panose="020B0400000000000000" pitchFamily="50" charset="-128"/>
                          <a:ea typeface="游ゴシック" panose="020B0400000000000000" pitchFamily="50" charset="-128"/>
                          <a:cs typeface="Trebuchet MS"/>
                        </a:rPr>
                        <a:t>Fund</a:t>
                      </a:r>
                      <a:endParaRPr sz="1800" dirty="0">
                        <a:latin typeface="游ゴシック" panose="020B0400000000000000" pitchFamily="50" charset="-128"/>
                        <a:ea typeface="游ゴシック" panose="020B0400000000000000" pitchFamily="50" charset="-128"/>
                        <a:cs typeface="Trebuchet MS"/>
                      </a:endParaRPr>
                    </a:p>
                  </a:txBody>
                  <a:tcPr marL="0" marR="0" marT="0" marB="0" anchor="ctr">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1BD"/>
                    </a:solidFill>
                  </a:tcPr>
                </a:tc>
                <a:tc>
                  <a:txBody>
                    <a:bodyPr/>
                    <a:lstStyle/>
                    <a:p>
                      <a:pPr marL="257175">
                        <a:lnSpc>
                          <a:spcPct val="100000"/>
                        </a:lnSpc>
                        <a:spcBef>
                          <a:spcPts val="980"/>
                        </a:spcBef>
                      </a:pPr>
                      <a:r>
                        <a:rPr sz="1800" b="1" spc="-100" dirty="0">
                          <a:solidFill>
                            <a:srgbClr val="FFFFFF"/>
                          </a:solidFill>
                          <a:latin typeface="游ゴシック" panose="020B0400000000000000" pitchFamily="50" charset="-128"/>
                          <a:ea typeface="游ゴシック" panose="020B0400000000000000" pitchFamily="50" charset="-128"/>
                          <a:cs typeface="Trebuchet MS"/>
                        </a:rPr>
                        <a:t>Competing</a:t>
                      </a:r>
                      <a:endParaRPr sz="1800">
                        <a:latin typeface="游ゴシック" panose="020B0400000000000000" pitchFamily="50" charset="-128"/>
                        <a:ea typeface="游ゴシック" panose="020B0400000000000000" pitchFamily="50" charset="-128"/>
                        <a:cs typeface="Trebuchet MS"/>
                      </a:endParaRPr>
                    </a:p>
                  </a:txBody>
                  <a:tcPr marL="0" marR="0" marT="124460" marB="0" anchor="ctr">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1BD"/>
                    </a:solidFill>
                  </a:tcPr>
                </a:tc>
                <a:tc>
                  <a:txBody>
                    <a:bodyPr/>
                    <a:lstStyle/>
                    <a:p>
                      <a:pPr marL="161925">
                        <a:lnSpc>
                          <a:spcPct val="100000"/>
                        </a:lnSpc>
                        <a:spcBef>
                          <a:spcPts val="980"/>
                        </a:spcBef>
                      </a:pPr>
                      <a:r>
                        <a:rPr sz="1800" b="1" spc="-95" dirty="0">
                          <a:solidFill>
                            <a:srgbClr val="FFFFFF"/>
                          </a:solidFill>
                          <a:latin typeface="游ゴシック" panose="020B0400000000000000" pitchFamily="50" charset="-128"/>
                          <a:ea typeface="游ゴシック" panose="020B0400000000000000" pitchFamily="50" charset="-128"/>
                          <a:cs typeface="Trebuchet MS"/>
                        </a:rPr>
                        <a:t>Noncompeting</a:t>
                      </a:r>
                      <a:endParaRPr sz="1800">
                        <a:latin typeface="游ゴシック" panose="020B0400000000000000" pitchFamily="50" charset="-128"/>
                        <a:ea typeface="游ゴシック" panose="020B0400000000000000" pitchFamily="50" charset="-128"/>
                        <a:cs typeface="Trebuchet MS"/>
                      </a:endParaRPr>
                    </a:p>
                  </a:txBody>
                  <a:tcPr marL="0" marR="0" marT="124460" marB="0" anchor="ctr">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1BD"/>
                    </a:solidFill>
                  </a:tcPr>
                </a:tc>
                <a:tc>
                  <a:txBody>
                    <a:bodyPr/>
                    <a:lstStyle/>
                    <a:p>
                      <a:pPr marL="62230" algn="ctr">
                        <a:lnSpc>
                          <a:spcPts val="2045"/>
                        </a:lnSpc>
                      </a:pPr>
                      <a:r>
                        <a:rPr sz="1800" b="1" spc="-30" dirty="0">
                          <a:solidFill>
                            <a:srgbClr val="FFFFFF"/>
                          </a:solidFill>
                          <a:latin typeface="游ゴシック" panose="020B0400000000000000" pitchFamily="50" charset="-128"/>
                          <a:ea typeface="游ゴシック" panose="020B0400000000000000" pitchFamily="50" charset="-128"/>
                          <a:cs typeface="Trebuchet MS"/>
                        </a:rPr>
                        <a:t>Multi</a:t>
                      </a:r>
                      <a:r>
                        <a:rPr sz="1800" b="1" spc="-165" dirty="0">
                          <a:solidFill>
                            <a:srgbClr val="FFFFFF"/>
                          </a:solidFill>
                          <a:latin typeface="游ゴシック" panose="020B0400000000000000" pitchFamily="50" charset="-128"/>
                          <a:ea typeface="游ゴシック" panose="020B0400000000000000" pitchFamily="50" charset="-128"/>
                          <a:cs typeface="Trebuchet MS"/>
                        </a:rPr>
                        <a:t> Year</a:t>
                      </a:r>
                      <a:endParaRPr sz="1800">
                        <a:latin typeface="游ゴシック" panose="020B0400000000000000" pitchFamily="50" charset="-128"/>
                        <a:ea typeface="游ゴシック" panose="020B0400000000000000" pitchFamily="50" charset="-128"/>
                        <a:cs typeface="Trebuchet MS"/>
                      </a:endParaRPr>
                    </a:p>
                    <a:p>
                      <a:pPr marL="9525" algn="ctr">
                        <a:lnSpc>
                          <a:spcPts val="2145"/>
                        </a:lnSpc>
                      </a:pPr>
                      <a:r>
                        <a:rPr sz="1800" b="1" spc="-125" dirty="0">
                          <a:solidFill>
                            <a:srgbClr val="FFFFFF"/>
                          </a:solidFill>
                          <a:latin typeface="游ゴシック" panose="020B0400000000000000" pitchFamily="50" charset="-128"/>
                          <a:ea typeface="游ゴシック" panose="020B0400000000000000" pitchFamily="50" charset="-128"/>
                          <a:cs typeface="Trebuchet MS"/>
                        </a:rPr>
                        <a:t>Funded</a:t>
                      </a:r>
                      <a:endParaRPr sz="1800">
                        <a:latin typeface="游ゴシック" panose="020B0400000000000000" pitchFamily="50" charset="-128"/>
                        <a:ea typeface="游ゴシック" panose="020B0400000000000000" pitchFamily="50" charset="-128"/>
                        <a:cs typeface="Trebuchet MS"/>
                      </a:endParaRPr>
                    </a:p>
                  </a:txBody>
                  <a:tcPr marL="0" marR="0" marT="0" marB="0" anchor="ctr">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1BD"/>
                    </a:solidFill>
                  </a:tcPr>
                </a:tc>
                <a:tc>
                  <a:txBody>
                    <a:bodyPr/>
                    <a:lstStyle/>
                    <a:p>
                      <a:pPr marL="61594" algn="ctr">
                        <a:lnSpc>
                          <a:spcPct val="100000"/>
                        </a:lnSpc>
                        <a:spcBef>
                          <a:spcPts val="980"/>
                        </a:spcBef>
                      </a:pPr>
                      <a:r>
                        <a:rPr sz="1800" b="1" spc="-145" dirty="0">
                          <a:solidFill>
                            <a:srgbClr val="FFFFFF"/>
                          </a:solidFill>
                          <a:latin typeface="游ゴシック" panose="020B0400000000000000" pitchFamily="50" charset="-128"/>
                          <a:ea typeface="游ゴシック" panose="020B0400000000000000" pitchFamily="50" charset="-128"/>
                          <a:cs typeface="Trebuchet MS"/>
                        </a:rPr>
                        <a:t>Total</a:t>
                      </a:r>
                      <a:endParaRPr sz="1800">
                        <a:latin typeface="游ゴシック" panose="020B0400000000000000" pitchFamily="50" charset="-128"/>
                        <a:ea typeface="游ゴシック" panose="020B0400000000000000" pitchFamily="50" charset="-128"/>
                        <a:cs typeface="Trebuchet MS"/>
                      </a:endParaRPr>
                    </a:p>
                  </a:txBody>
                  <a:tcPr marL="0" marR="0" marT="124460" marB="0" anchor="ctr">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1BD"/>
                    </a:solidFill>
                  </a:tcPr>
                </a:tc>
                <a:extLst>
                  <a:ext uri="{0D108BD9-81ED-4DB2-BD59-A6C34878D82A}">
                    <a16:rowId xmlns:a16="http://schemas.microsoft.com/office/drawing/2014/main" val="10000"/>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2017</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400" dirty="0">
                        <a:latin typeface="UD デジタル 教科書体 NK-R" panose="02020400000000000000" pitchFamily="18" charset="-128"/>
                        <a:ea typeface="UD デジタル 教科書体 NK-R" panose="02020400000000000000" pitchFamily="18" charset="-128"/>
                        <a:cs typeface="Times New Roman"/>
                      </a:endParaRPr>
                    </a:p>
                    <a:p>
                      <a:pPr marR="3810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10,000,000</a:t>
                      </a:r>
                    </a:p>
                  </a:txBody>
                  <a:tcPr marL="0" marR="0" marT="1905"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38735"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10,000,000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38735"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0D8E8"/>
                    </a:solidFill>
                  </a:tcPr>
                </a:tc>
                <a:tc>
                  <a:txBody>
                    <a:bodyPr/>
                    <a:lstStyle/>
                    <a:p>
                      <a:pPr>
                        <a:lnSpc>
                          <a:spcPct val="100000"/>
                        </a:lnSpc>
                      </a:pPr>
                      <a:endParaRPr sz="1600">
                        <a:latin typeface="UD デジタル 教科書体 NK-R" panose="02020400000000000000" pitchFamily="18" charset="-128"/>
                        <a:ea typeface="UD デジタル 教科書体 NK-R" panose="02020400000000000000" pitchFamily="18" charset="-128"/>
                        <a:cs typeface="Times New Roman"/>
                      </a:endParaRPr>
                    </a:p>
                  </a:txBody>
                  <a:tcPr marL="0" marR="0" marT="0"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4064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10,000,000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1"/>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2018</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400" dirty="0">
                        <a:latin typeface="UD デジタル 教科書体 NK-R" panose="02020400000000000000" pitchFamily="18" charset="-128"/>
                        <a:ea typeface="UD デジタル 教科書体 NK-R" panose="02020400000000000000" pitchFamily="18" charset="-128"/>
                        <a:cs typeface="Times New Roman"/>
                      </a:endParaRPr>
                    </a:p>
                    <a:p>
                      <a:pPr marR="3810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86,000,000</a:t>
                      </a: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400" dirty="0">
                        <a:latin typeface="UD デジタル 教科書体 NK-R" panose="02020400000000000000" pitchFamily="18" charset="-128"/>
                        <a:ea typeface="UD デジタル 教科書体 NK-R" panose="02020400000000000000" pitchFamily="18" charset="-128"/>
                        <a:cs typeface="Times New Roman"/>
                      </a:endParaRPr>
                    </a:p>
                    <a:p>
                      <a:pPr marR="38735"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38,000,000</a:t>
                      </a: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400" dirty="0">
                        <a:latin typeface="UD デジタル 教科書体 NK-R" panose="02020400000000000000" pitchFamily="18" charset="-128"/>
                        <a:ea typeface="UD デジタル 教科書体 NK-R" panose="02020400000000000000" pitchFamily="18" charset="-128"/>
                        <a:cs typeface="Times New Roman"/>
                      </a:endParaRPr>
                    </a:p>
                    <a:p>
                      <a:pPr marR="3937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10,000,000</a:t>
                      </a: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4064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38,000,000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4064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86,000,000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02"/>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2019</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400" dirty="0">
                        <a:latin typeface="UD デジタル 教科書体 NK-R" panose="02020400000000000000" pitchFamily="18" charset="-128"/>
                        <a:ea typeface="UD デジタル 教科書体 NK-R" panose="02020400000000000000" pitchFamily="18" charset="-128"/>
                        <a:cs typeface="Times New Roman"/>
                      </a:endParaRPr>
                    </a:p>
                    <a:p>
                      <a:pPr marR="3810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115,000,000</a:t>
                      </a: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400" dirty="0">
                        <a:latin typeface="UD デジタル 教科書体 NK-R" panose="02020400000000000000" pitchFamily="18" charset="-128"/>
                        <a:ea typeface="UD デジタル 教科書体 NK-R" panose="02020400000000000000" pitchFamily="18" charset="-128"/>
                        <a:cs typeface="Times New Roman"/>
                      </a:endParaRPr>
                    </a:p>
                    <a:p>
                      <a:pPr marR="38735"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33,500,000</a:t>
                      </a: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3937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48,000,000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4064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33,500,000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4064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115,000,000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3"/>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2020</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3810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140,000,000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400" dirty="0">
                        <a:latin typeface="UD デジタル 教科書体 NK-R" panose="02020400000000000000" pitchFamily="18" charset="-128"/>
                        <a:ea typeface="UD デジタル 教科書体 NK-R" panose="02020400000000000000" pitchFamily="18" charset="-128"/>
                        <a:cs typeface="Times New Roman"/>
                      </a:endParaRPr>
                    </a:p>
                    <a:p>
                      <a:pPr marR="38735" algn="r">
                        <a:lnSpc>
                          <a:spcPct val="100000"/>
                        </a:lnSpc>
                        <a:tabLst>
                          <a:tab pos="799465" algn="l"/>
                        </a:tabLst>
                      </a:pPr>
                      <a:endParaRPr sz="1600" dirty="0">
                        <a:latin typeface="UD デジタル 教科書体 NK-R" panose="02020400000000000000" pitchFamily="18" charset="-128"/>
                        <a:ea typeface="UD デジタル 教科書体 NK-R" panose="02020400000000000000" pitchFamily="18" charset="-128"/>
                        <a:cs typeface="Times New Roman"/>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400" dirty="0">
                        <a:latin typeface="UD デジタル 教科書体 NK-R" panose="02020400000000000000" pitchFamily="18" charset="-128"/>
                        <a:ea typeface="UD デジタル 教科書体 NK-R" panose="02020400000000000000" pitchFamily="18" charset="-128"/>
                        <a:cs typeface="Times New Roman"/>
                      </a:endParaRPr>
                    </a:p>
                    <a:p>
                      <a:pPr marR="3937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81,500,000</a:t>
                      </a: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4064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58,500,000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4064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140,000,000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04"/>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2021</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400" dirty="0">
                        <a:latin typeface="UD デジタル 教科書体 NK-R" panose="02020400000000000000" pitchFamily="18" charset="-128"/>
                        <a:ea typeface="UD デジタル 教科書体 NK-R" panose="02020400000000000000" pitchFamily="18" charset="-128"/>
                        <a:cs typeface="Times New Roman"/>
                      </a:endParaRPr>
                    </a:p>
                    <a:p>
                      <a:pPr marR="3810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100,000,000</a:t>
                      </a: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38735"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28,500,000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400" dirty="0">
                        <a:latin typeface="UD デジタル 教科書体 NK-R" panose="02020400000000000000" pitchFamily="18" charset="-128"/>
                        <a:ea typeface="UD デジタル 教科書体 NK-R" panose="02020400000000000000" pitchFamily="18" charset="-128"/>
                        <a:cs typeface="Times New Roman"/>
                      </a:endParaRPr>
                    </a:p>
                    <a:p>
                      <a:pPr marR="3937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71,500,000</a:t>
                      </a: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pPr>
                      <a:endParaRPr sz="1600">
                        <a:latin typeface="UD デジタル 教科書体 NK-R" panose="02020400000000000000" pitchFamily="18" charset="-128"/>
                        <a:ea typeface="UD デジタル 教科書体 NK-R" panose="02020400000000000000" pitchFamily="18" charset="-128"/>
                        <a:cs typeface="Times New Roman"/>
                      </a:endParaRPr>
                    </a:p>
                  </a:txBody>
                  <a:tcPr marL="0" marR="0" marT="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4064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100,000,000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5"/>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2022</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37465"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152,000,000**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38735"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45,000,000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400" dirty="0">
                        <a:latin typeface="UD デジタル 教科書体 NK-R" panose="02020400000000000000" pitchFamily="18" charset="-128"/>
                        <a:ea typeface="UD デジタル 教科書体 NK-R" panose="02020400000000000000" pitchFamily="18" charset="-128"/>
                        <a:cs typeface="Times New Roman"/>
                      </a:endParaRPr>
                    </a:p>
                    <a:p>
                      <a:pPr marR="3937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62,000,000</a:t>
                      </a: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4064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45,000,000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4064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152,000,000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06"/>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2023</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37465"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450,000,000**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400" dirty="0">
                        <a:latin typeface="UD デジタル 教科書体 NK-R" panose="02020400000000000000" pitchFamily="18" charset="-128"/>
                        <a:ea typeface="UD デジタル 教科書体 NK-R" panose="02020400000000000000" pitchFamily="18" charset="-128"/>
                        <a:cs typeface="Times New Roman"/>
                      </a:endParaRPr>
                    </a:p>
                    <a:p>
                      <a:pPr marR="38735"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45,000,000</a:t>
                      </a: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400" dirty="0">
                        <a:latin typeface="UD デジタル 教科書体 NK-R" panose="02020400000000000000" pitchFamily="18" charset="-128"/>
                        <a:ea typeface="UD デジタル 教科書体 NK-R" panose="02020400000000000000" pitchFamily="18" charset="-128"/>
                        <a:cs typeface="Times New Roman"/>
                      </a:endParaRPr>
                    </a:p>
                    <a:p>
                      <a:pPr marR="3937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73,500,000</a:t>
                      </a: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4064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331,500,000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4064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450,000,000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7"/>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2024</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37465"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172,000,000**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pPr>
                      <a:endParaRPr sz="1600" dirty="0">
                        <a:latin typeface="UD デジタル 教科書体 NK-R" panose="02020400000000000000" pitchFamily="18" charset="-128"/>
                        <a:ea typeface="UD デジタル 教科書体 NK-R" panose="02020400000000000000" pitchFamily="18" charset="-128"/>
                        <a:cs typeface="Times New Roman"/>
                      </a:endParaRPr>
                    </a:p>
                  </a:txBody>
                  <a:tcPr marL="0" marR="0" marT="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400" dirty="0">
                        <a:latin typeface="UD デジタル 教科書体 NK-R" panose="02020400000000000000" pitchFamily="18" charset="-128"/>
                        <a:ea typeface="UD デジタル 教科書体 NK-R" panose="02020400000000000000" pitchFamily="18" charset="-128"/>
                        <a:cs typeface="Times New Roman"/>
                      </a:endParaRPr>
                    </a:p>
                    <a:p>
                      <a:pPr marR="3937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118,000,000</a:t>
                      </a: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4064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54,000,000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4064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172,000,000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08"/>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2025</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3810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91,000,000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pPr>
                      <a:endParaRPr sz="1600">
                        <a:latin typeface="UD デジタル 教科書体 NK-R" panose="02020400000000000000" pitchFamily="18" charset="-128"/>
                        <a:ea typeface="UD デジタル 教科書体 NK-R" panose="02020400000000000000" pitchFamily="18" charset="-128"/>
                        <a:cs typeface="Times New Roman"/>
                      </a:endParaRPr>
                    </a:p>
                  </a:txBody>
                  <a:tcPr marL="0" marR="0" marT="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3937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89,500,000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400" dirty="0">
                        <a:latin typeface="UD デジタル 教科書体 NK-R" panose="02020400000000000000" pitchFamily="18" charset="-128"/>
                        <a:ea typeface="UD デジタル 教科書体 NK-R" panose="02020400000000000000" pitchFamily="18" charset="-128"/>
                        <a:cs typeface="Times New Roman"/>
                      </a:endParaRPr>
                    </a:p>
                    <a:p>
                      <a:pPr marR="4064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1,500,000</a:t>
                      </a: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4064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91,000,000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9"/>
                  </a:ext>
                </a:extLst>
              </a:tr>
              <a:tr h="425450">
                <a:tc>
                  <a:txBody>
                    <a:bodyPr/>
                    <a:lstStyle/>
                    <a:p>
                      <a:pPr>
                        <a:lnSpc>
                          <a:spcPct val="100000"/>
                        </a:lnSpc>
                        <a:spcBef>
                          <a:spcPts val="15"/>
                        </a:spcBef>
                      </a:pPr>
                      <a:endParaRPr sz="1350">
                        <a:latin typeface="游ゴシック" panose="020B0400000000000000" pitchFamily="50" charset="-128"/>
                        <a:ea typeface="游ゴシック" panose="020B0400000000000000" pitchFamily="50" charset="-128"/>
                        <a:cs typeface="Times New Roman"/>
                      </a:endParaRPr>
                    </a:p>
                    <a:p>
                      <a:pPr marR="38735" algn="r">
                        <a:lnSpc>
                          <a:spcPct val="100000"/>
                        </a:lnSpc>
                      </a:pPr>
                      <a:r>
                        <a:rPr sz="1400" b="1" dirty="0">
                          <a:solidFill>
                            <a:srgbClr val="FFFFFF"/>
                          </a:solidFill>
                          <a:latin typeface="游ゴシック" panose="020B0400000000000000" pitchFamily="50" charset="-128"/>
                          <a:ea typeface="游ゴシック" panose="020B0400000000000000" pitchFamily="50" charset="-128"/>
                          <a:cs typeface="Trebuchet MS"/>
                        </a:rPr>
                        <a:t>2026</a:t>
                      </a:r>
                      <a:endParaRPr sz="140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1BD"/>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3810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195,000,000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pPr>
                      <a:endParaRPr sz="1600">
                        <a:latin typeface="UD デジタル 教科書体 NK-R" panose="02020400000000000000" pitchFamily="18" charset="-128"/>
                        <a:ea typeface="UD デジタル 教科書体 NK-R" panose="02020400000000000000" pitchFamily="18" charset="-128"/>
                        <a:cs typeface="Times New Roman"/>
                      </a:endParaRPr>
                    </a:p>
                  </a:txBody>
                  <a:tcPr marL="0" marR="0" marT="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3937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89,500,000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400" dirty="0">
                        <a:latin typeface="UD デジタル 教科書体 NK-R" panose="02020400000000000000" pitchFamily="18" charset="-128"/>
                        <a:ea typeface="UD デジタル 教科書体 NK-R" panose="02020400000000000000" pitchFamily="18" charset="-128"/>
                        <a:cs typeface="Times New Roman"/>
                      </a:endParaRPr>
                    </a:p>
                    <a:p>
                      <a:pPr marR="4064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105,500,000</a:t>
                      </a: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4064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195,000,000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10"/>
                  </a:ext>
                </a:extLst>
              </a:tr>
              <a:tr h="426720">
                <a:tc>
                  <a:txBody>
                    <a:bodyPr/>
                    <a:lstStyle/>
                    <a:p>
                      <a:pPr>
                        <a:lnSpc>
                          <a:spcPct val="100000"/>
                        </a:lnSpc>
                        <a:spcBef>
                          <a:spcPts val="15"/>
                        </a:spcBef>
                      </a:pPr>
                      <a:endParaRPr sz="1350" dirty="0">
                        <a:latin typeface="游ゴシック" panose="020B0400000000000000" pitchFamily="50" charset="-128"/>
                        <a:ea typeface="游ゴシック" panose="020B0400000000000000" pitchFamily="50" charset="-128"/>
                        <a:cs typeface="Times New Roman"/>
                      </a:endParaRPr>
                    </a:p>
                    <a:p>
                      <a:pPr marL="57150">
                        <a:lnSpc>
                          <a:spcPct val="100000"/>
                        </a:lnSpc>
                      </a:pPr>
                      <a:r>
                        <a:rPr sz="1400" b="1" spc="-114" dirty="0">
                          <a:solidFill>
                            <a:srgbClr val="FFFFFF"/>
                          </a:solidFill>
                          <a:latin typeface="游ゴシック" panose="020B0400000000000000" pitchFamily="50" charset="-128"/>
                          <a:ea typeface="游ゴシック" panose="020B0400000000000000" pitchFamily="50" charset="-128"/>
                          <a:cs typeface="Trebuchet MS"/>
                        </a:rPr>
                        <a:t>Total</a:t>
                      </a:r>
                      <a:endParaRPr sz="1400" dirty="0">
                        <a:latin typeface="游ゴシック" panose="020B0400000000000000" pitchFamily="50" charset="-128"/>
                        <a:ea typeface="游ゴシック" panose="020B0400000000000000" pitchFamily="50"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solidFill>
                      <a:srgbClr val="4F81BD"/>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3810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1,511,000,000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3175">
                      <a:solidFill>
                        <a:srgbClr val="E9EDF4"/>
                      </a:solidFill>
                      <a:prstDash val="solid"/>
                    </a:lnB>
                    <a:solidFill>
                      <a:srgbClr val="D0D8E8"/>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38735"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200,000,000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3175">
                      <a:solidFill>
                        <a:srgbClr val="E9EDF4"/>
                      </a:solidFill>
                      <a:prstDash val="solid"/>
                    </a:lnB>
                    <a:solidFill>
                      <a:srgbClr val="D0D8E8"/>
                    </a:solidFill>
                  </a:tcPr>
                </a:tc>
                <a:tc>
                  <a:txBody>
                    <a:bodyPr/>
                    <a:lstStyle/>
                    <a:p>
                      <a:pPr>
                        <a:lnSpc>
                          <a:spcPct val="100000"/>
                        </a:lnSpc>
                        <a:spcBef>
                          <a:spcPts val="15"/>
                        </a:spcBef>
                      </a:pPr>
                      <a:endParaRPr sz="1400">
                        <a:latin typeface="UD デジタル 教科書体 NK-R" panose="02020400000000000000" pitchFamily="18" charset="-128"/>
                        <a:ea typeface="UD デジタル 教科書体 NK-R" panose="02020400000000000000" pitchFamily="18" charset="-128"/>
                        <a:cs typeface="Times New Roman"/>
                      </a:endParaRPr>
                    </a:p>
                    <a:p>
                      <a:pPr marR="3937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598,500,000</a:t>
                      </a:r>
                      <a:endParaRPr sz="1600">
                        <a:latin typeface="UD デジタル 教科書体 NK-R" panose="02020400000000000000" pitchFamily="18" charset="-128"/>
                        <a:ea typeface="UD デジタル 教科書体 NK-R" panose="02020400000000000000" pitchFamily="18" charset="-128"/>
                        <a:cs typeface="Trebuchet MS"/>
                      </a:endParaRP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3175">
                      <a:solidFill>
                        <a:srgbClr val="E9EDF4"/>
                      </a:solidFill>
                      <a:prstDash val="solid"/>
                    </a:lnB>
                    <a:solidFill>
                      <a:srgbClr val="D0D8E8"/>
                    </a:solidFill>
                  </a:tcPr>
                </a:tc>
                <a:tc>
                  <a:txBody>
                    <a:bodyPr/>
                    <a:lstStyle/>
                    <a:p>
                      <a:pPr>
                        <a:lnSpc>
                          <a:spcPct val="100000"/>
                        </a:lnSpc>
                        <a:spcBef>
                          <a:spcPts val="15"/>
                        </a:spcBef>
                      </a:pPr>
                      <a:endParaRPr sz="1400" dirty="0">
                        <a:latin typeface="UD デジタル 教科書体 NK-R" panose="02020400000000000000" pitchFamily="18" charset="-128"/>
                        <a:ea typeface="UD デジタル 教科書体 NK-R" panose="02020400000000000000" pitchFamily="18" charset="-128"/>
                        <a:cs typeface="Times New Roman"/>
                      </a:endParaRPr>
                    </a:p>
                    <a:p>
                      <a:pPr marR="4064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712,500,000</a:t>
                      </a: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3175">
                      <a:solidFill>
                        <a:srgbClr val="E9EDF4"/>
                      </a:solidFill>
                      <a:prstDash val="solid"/>
                    </a:lnB>
                    <a:solidFill>
                      <a:srgbClr val="D0D8E8"/>
                    </a:solidFill>
                  </a:tcPr>
                </a:tc>
                <a:tc>
                  <a:txBody>
                    <a:bodyPr/>
                    <a:lstStyle/>
                    <a:p>
                      <a:pPr>
                        <a:lnSpc>
                          <a:spcPct val="100000"/>
                        </a:lnSpc>
                        <a:spcBef>
                          <a:spcPts val="15"/>
                        </a:spcBef>
                      </a:pPr>
                      <a:endParaRPr sz="1400" dirty="0">
                        <a:latin typeface="UD デジタル 教科書体 NK-R" panose="02020400000000000000" pitchFamily="18" charset="-128"/>
                        <a:ea typeface="UD デジタル 教科書体 NK-R" panose="02020400000000000000" pitchFamily="18" charset="-128"/>
                        <a:cs typeface="Times New Roman"/>
                      </a:endParaRPr>
                    </a:p>
                    <a:p>
                      <a:pPr marR="40640" algn="r">
                        <a:lnSpc>
                          <a:spcPct val="100000"/>
                        </a:lnSpc>
                      </a:pPr>
                      <a:r>
                        <a:rPr sz="1600" dirty="0">
                          <a:latin typeface="UD デジタル 教科書体 NK-R" panose="02020400000000000000" pitchFamily="18" charset="-128"/>
                          <a:ea typeface="UD デジタル 教科書体 NK-R" panose="02020400000000000000" pitchFamily="18" charset="-128"/>
                          <a:cs typeface="Trebuchet MS"/>
                        </a:rPr>
                        <a:t>1,511,000,000</a:t>
                      </a:r>
                    </a:p>
                  </a:txBody>
                  <a:tcPr marL="0" marR="0" marT="1905" marB="0" anchor="ctr">
                    <a:lnL w="19050">
                      <a:solidFill>
                        <a:srgbClr val="FFFFFF"/>
                      </a:solidFill>
                      <a:prstDash val="solid"/>
                    </a:lnL>
                    <a:lnR w="19050">
                      <a:solidFill>
                        <a:srgbClr val="FFFFFF"/>
                      </a:solidFill>
                      <a:prstDash val="solid"/>
                    </a:lnR>
                    <a:lnT w="19050">
                      <a:solidFill>
                        <a:srgbClr val="FFFFFF"/>
                      </a:solidFill>
                      <a:prstDash val="solid"/>
                    </a:lnT>
                    <a:lnB w="3175">
                      <a:solidFill>
                        <a:srgbClr val="E9EDF4"/>
                      </a:solidFill>
                      <a:prstDash val="solid"/>
                    </a:lnB>
                    <a:solidFill>
                      <a:srgbClr val="D0D8E8"/>
                    </a:solidFill>
                  </a:tcPr>
                </a:tc>
                <a:extLst>
                  <a:ext uri="{0D108BD9-81ED-4DB2-BD59-A6C34878D82A}">
                    <a16:rowId xmlns:a16="http://schemas.microsoft.com/office/drawing/2014/main" val="10011"/>
                  </a:ext>
                </a:extLst>
              </a:tr>
            </a:tbl>
          </a:graphicData>
        </a:graphic>
      </p:graphicFrame>
      <p:sp>
        <p:nvSpPr>
          <p:cNvPr id="8" name="object 8"/>
          <p:cNvSpPr txBox="1"/>
          <p:nvPr/>
        </p:nvSpPr>
        <p:spPr>
          <a:xfrm>
            <a:off x="255678" y="6488448"/>
            <a:ext cx="11548533" cy="164276"/>
          </a:xfrm>
          <a:prstGeom prst="rect">
            <a:avLst/>
          </a:prstGeom>
        </p:spPr>
        <p:txBody>
          <a:bodyPr vert="horz" wrap="square" lIns="0" tIns="10795" rIns="0" bIns="0" rtlCol="0">
            <a:spAutoFit/>
          </a:bodyPr>
          <a:lstStyle/>
          <a:p>
            <a:pPr marL="12700" marR="5080" algn="ctr">
              <a:lnSpc>
                <a:spcPct val="100699"/>
              </a:lnSpc>
              <a:spcBef>
                <a:spcPts val="85"/>
              </a:spcBef>
            </a:pPr>
            <a:r>
              <a:rPr sz="1050" spc="204" dirty="0">
                <a:latin typeface="Trebuchet MS"/>
                <a:cs typeface="Trebuchet MS"/>
              </a:rPr>
              <a:t>**</a:t>
            </a:r>
            <a:r>
              <a:rPr sz="1050" spc="-114" dirty="0">
                <a:latin typeface="Trebuchet MS"/>
                <a:cs typeface="Trebuchet MS"/>
              </a:rPr>
              <a:t> </a:t>
            </a:r>
            <a:r>
              <a:rPr sz="1050" spc="-85" dirty="0">
                <a:latin typeface="Trebuchet MS"/>
                <a:cs typeface="Trebuchet MS"/>
              </a:rPr>
              <a:t>Potential</a:t>
            </a:r>
            <a:r>
              <a:rPr sz="1050" spc="-114" dirty="0">
                <a:latin typeface="Trebuchet MS"/>
                <a:cs typeface="Trebuchet MS"/>
              </a:rPr>
              <a:t> </a:t>
            </a:r>
            <a:r>
              <a:rPr sz="1050" spc="-85" dirty="0">
                <a:latin typeface="Trebuchet MS"/>
                <a:cs typeface="Trebuchet MS"/>
              </a:rPr>
              <a:t>time</a:t>
            </a:r>
            <a:r>
              <a:rPr sz="1050" spc="-110" dirty="0">
                <a:latin typeface="Trebuchet MS"/>
                <a:cs typeface="Trebuchet MS"/>
              </a:rPr>
              <a:t> </a:t>
            </a:r>
            <a:r>
              <a:rPr sz="1050" spc="-85" dirty="0">
                <a:latin typeface="Trebuchet MS"/>
                <a:cs typeface="Trebuchet MS"/>
              </a:rPr>
              <a:t>frame</a:t>
            </a:r>
            <a:r>
              <a:rPr sz="1050" spc="-105" dirty="0">
                <a:latin typeface="Trebuchet MS"/>
                <a:cs typeface="Trebuchet MS"/>
              </a:rPr>
              <a:t> </a:t>
            </a:r>
            <a:r>
              <a:rPr sz="1050" spc="-65" dirty="0">
                <a:latin typeface="Trebuchet MS"/>
                <a:cs typeface="Trebuchet MS"/>
              </a:rPr>
              <a:t>to</a:t>
            </a:r>
            <a:r>
              <a:rPr sz="1050" spc="-110" dirty="0">
                <a:latin typeface="Trebuchet MS"/>
                <a:cs typeface="Trebuchet MS"/>
              </a:rPr>
              <a:t> </a:t>
            </a:r>
            <a:r>
              <a:rPr sz="1050" spc="-105" dirty="0">
                <a:latin typeface="Trebuchet MS"/>
                <a:cs typeface="Trebuchet MS"/>
              </a:rPr>
              <a:t>take </a:t>
            </a:r>
            <a:r>
              <a:rPr sz="1050" spc="-80" dirty="0">
                <a:latin typeface="Trebuchet MS"/>
                <a:cs typeface="Trebuchet MS"/>
              </a:rPr>
              <a:t>advantage</a:t>
            </a:r>
            <a:r>
              <a:rPr sz="1050" spc="-110" dirty="0">
                <a:latin typeface="Trebuchet MS"/>
                <a:cs typeface="Trebuchet MS"/>
              </a:rPr>
              <a:t> </a:t>
            </a:r>
            <a:r>
              <a:rPr sz="1050" spc="-60" dirty="0">
                <a:latin typeface="Trebuchet MS"/>
                <a:cs typeface="Trebuchet MS"/>
              </a:rPr>
              <a:t>of</a:t>
            </a:r>
            <a:r>
              <a:rPr sz="1050" spc="-110" dirty="0">
                <a:latin typeface="Trebuchet MS"/>
                <a:cs typeface="Trebuchet MS"/>
              </a:rPr>
              <a:t> </a:t>
            </a:r>
            <a:r>
              <a:rPr sz="1050" spc="-70" dirty="0">
                <a:latin typeface="Trebuchet MS"/>
                <a:cs typeface="Trebuchet MS"/>
              </a:rPr>
              <a:t>emerging</a:t>
            </a:r>
            <a:r>
              <a:rPr sz="1050" spc="-120" dirty="0">
                <a:latin typeface="Trebuchet MS"/>
                <a:cs typeface="Trebuchet MS"/>
              </a:rPr>
              <a:t> </a:t>
            </a:r>
            <a:r>
              <a:rPr sz="1050" spc="-90" dirty="0">
                <a:latin typeface="Trebuchet MS"/>
                <a:cs typeface="Trebuchet MS"/>
              </a:rPr>
              <a:t>scientific</a:t>
            </a:r>
            <a:r>
              <a:rPr sz="1050" spc="-114" dirty="0">
                <a:latin typeface="Trebuchet MS"/>
                <a:cs typeface="Trebuchet MS"/>
              </a:rPr>
              <a:t> </a:t>
            </a:r>
            <a:r>
              <a:rPr sz="1050" spc="-60" dirty="0">
                <a:latin typeface="Trebuchet MS"/>
                <a:cs typeface="Trebuchet MS"/>
              </a:rPr>
              <a:t>opportunities</a:t>
            </a:r>
            <a:r>
              <a:rPr sz="1050" spc="-110" dirty="0">
                <a:latin typeface="Trebuchet MS"/>
                <a:cs typeface="Trebuchet MS"/>
              </a:rPr>
              <a:t> </a:t>
            </a:r>
            <a:r>
              <a:rPr sz="1050" spc="-85" dirty="0">
                <a:latin typeface="Trebuchet MS"/>
                <a:cs typeface="Trebuchet MS"/>
              </a:rPr>
              <a:t>and/or</a:t>
            </a:r>
            <a:r>
              <a:rPr sz="1050" spc="-110" dirty="0">
                <a:latin typeface="Trebuchet MS"/>
                <a:cs typeface="Trebuchet MS"/>
              </a:rPr>
              <a:t> </a:t>
            </a:r>
            <a:r>
              <a:rPr sz="1050" spc="-65" dirty="0">
                <a:latin typeface="Trebuchet MS"/>
                <a:cs typeface="Trebuchet MS"/>
              </a:rPr>
              <a:t>to</a:t>
            </a:r>
            <a:r>
              <a:rPr sz="1050" spc="-105" dirty="0">
                <a:latin typeface="Trebuchet MS"/>
                <a:cs typeface="Trebuchet MS"/>
              </a:rPr>
              <a:t> </a:t>
            </a:r>
            <a:r>
              <a:rPr sz="1050" spc="-50" dirty="0">
                <a:latin typeface="Trebuchet MS"/>
                <a:cs typeface="Trebuchet MS"/>
              </a:rPr>
              <a:t>use</a:t>
            </a:r>
            <a:r>
              <a:rPr sz="1050" spc="-110" dirty="0">
                <a:latin typeface="Trebuchet MS"/>
                <a:cs typeface="Trebuchet MS"/>
              </a:rPr>
              <a:t> </a:t>
            </a:r>
            <a:r>
              <a:rPr sz="1050" spc="-55" dirty="0">
                <a:latin typeface="Trebuchet MS"/>
                <a:cs typeface="Trebuchet MS"/>
              </a:rPr>
              <a:t>funds</a:t>
            </a:r>
            <a:r>
              <a:rPr sz="1050" spc="-110" dirty="0">
                <a:latin typeface="Trebuchet MS"/>
                <a:cs typeface="Trebuchet MS"/>
              </a:rPr>
              <a:t> </a:t>
            </a:r>
            <a:r>
              <a:rPr sz="1050" spc="-65" dirty="0">
                <a:latin typeface="Trebuchet MS"/>
                <a:cs typeface="Trebuchet MS"/>
              </a:rPr>
              <a:t>to  </a:t>
            </a:r>
            <a:r>
              <a:rPr sz="1050" spc="-80" dirty="0">
                <a:latin typeface="Trebuchet MS"/>
                <a:cs typeface="Trebuchet MS"/>
              </a:rPr>
              <a:t>advance</a:t>
            </a:r>
            <a:r>
              <a:rPr sz="1050" spc="-114" dirty="0">
                <a:latin typeface="Trebuchet MS"/>
                <a:cs typeface="Trebuchet MS"/>
              </a:rPr>
              <a:t> </a:t>
            </a:r>
            <a:r>
              <a:rPr sz="1050" spc="-65" dirty="0">
                <a:latin typeface="Trebuchet MS"/>
                <a:cs typeface="Trebuchet MS"/>
              </a:rPr>
              <a:t>dissemination</a:t>
            </a:r>
            <a:r>
              <a:rPr sz="1050" spc="-120" dirty="0">
                <a:latin typeface="Trebuchet MS"/>
                <a:cs typeface="Trebuchet MS"/>
              </a:rPr>
              <a:t> </a:t>
            </a:r>
            <a:r>
              <a:rPr sz="1050" spc="-60" dirty="0">
                <a:latin typeface="Trebuchet MS"/>
                <a:cs typeface="Trebuchet MS"/>
              </a:rPr>
              <a:t>of</a:t>
            </a:r>
            <a:r>
              <a:rPr sz="1050" spc="-120" dirty="0">
                <a:latin typeface="Trebuchet MS"/>
                <a:cs typeface="Trebuchet MS"/>
              </a:rPr>
              <a:t> </a:t>
            </a:r>
            <a:r>
              <a:rPr sz="1050" spc="-60" dirty="0">
                <a:latin typeface="Trebuchet MS"/>
                <a:cs typeface="Trebuchet MS"/>
              </a:rPr>
              <a:t>new</a:t>
            </a:r>
            <a:r>
              <a:rPr sz="1050" spc="-110" dirty="0">
                <a:latin typeface="Trebuchet MS"/>
                <a:cs typeface="Trebuchet MS"/>
              </a:rPr>
              <a:t> </a:t>
            </a:r>
            <a:r>
              <a:rPr sz="1050" spc="-75" dirty="0">
                <a:latin typeface="Trebuchet MS"/>
                <a:cs typeface="Trebuchet MS"/>
              </a:rPr>
              <a:t>tools/technologies</a:t>
            </a:r>
            <a:r>
              <a:rPr sz="1050" spc="-120" dirty="0">
                <a:latin typeface="Trebuchet MS"/>
                <a:cs typeface="Trebuchet MS"/>
              </a:rPr>
              <a:t> </a:t>
            </a:r>
            <a:r>
              <a:rPr sz="1050" spc="-40" dirty="0">
                <a:latin typeface="Trebuchet MS"/>
                <a:cs typeface="Trebuchet MS"/>
              </a:rPr>
              <a:t>or</a:t>
            </a:r>
            <a:r>
              <a:rPr sz="1050" spc="-110" dirty="0">
                <a:latin typeface="Trebuchet MS"/>
                <a:cs typeface="Trebuchet MS"/>
              </a:rPr>
              <a:t> </a:t>
            </a:r>
            <a:r>
              <a:rPr sz="1050" spc="-70" dirty="0">
                <a:latin typeface="Trebuchet MS"/>
                <a:cs typeface="Trebuchet MS"/>
              </a:rPr>
              <a:t>develop</a:t>
            </a:r>
            <a:r>
              <a:rPr sz="1050" spc="-114" dirty="0">
                <a:latin typeface="Trebuchet MS"/>
                <a:cs typeface="Trebuchet MS"/>
              </a:rPr>
              <a:t> </a:t>
            </a:r>
            <a:r>
              <a:rPr sz="1050" spc="-60" dirty="0">
                <a:latin typeface="Trebuchet MS"/>
                <a:cs typeface="Trebuchet MS"/>
              </a:rPr>
              <a:t>new</a:t>
            </a:r>
            <a:r>
              <a:rPr sz="1050" spc="-110" dirty="0">
                <a:latin typeface="Trebuchet MS"/>
                <a:cs typeface="Trebuchet MS"/>
              </a:rPr>
              <a:t> </a:t>
            </a:r>
            <a:r>
              <a:rPr sz="1050" spc="-90" dirty="0">
                <a:latin typeface="Trebuchet MS"/>
                <a:cs typeface="Trebuchet MS"/>
              </a:rPr>
              <a:t>data</a:t>
            </a:r>
            <a:r>
              <a:rPr sz="1050" spc="-120" dirty="0">
                <a:latin typeface="Trebuchet MS"/>
                <a:cs typeface="Trebuchet MS"/>
              </a:rPr>
              <a:t> </a:t>
            </a:r>
            <a:r>
              <a:rPr sz="1050" spc="-60" dirty="0">
                <a:latin typeface="Trebuchet MS"/>
                <a:cs typeface="Trebuchet MS"/>
              </a:rPr>
              <a:t>sharing</a:t>
            </a:r>
            <a:r>
              <a:rPr sz="1050" spc="-120" dirty="0">
                <a:latin typeface="Trebuchet MS"/>
                <a:cs typeface="Trebuchet MS"/>
              </a:rPr>
              <a:t> </a:t>
            </a:r>
            <a:r>
              <a:rPr sz="1050" spc="-85" dirty="0">
                <a:latin typeface="Trebuchet MS"/>
                <a:cs typeface="Trebuchet MS"/>
              </a:rPr>
              <a:t>platforms.</a:t>
            </a:r>
            <a:endParaRPr sz="1050" dirty="0">
              <a:latin typeface="Trebuchet MS"/>
              <a:cs typeface="Trebuchet MS"/>
            </a:endParaRPr>
          </a:p>
        </p:txBody>
      </p:sp>
      <p:sp>
        <p:nvSpPr>
          <p:cNvPr id="9" name="テキスト ボックス 8">
            <a:extLst>
              <a:ext uri="{FF2B5EF4-FFF2-40B4-BE49-F238E27FC236}">
                <a16:creationId xmlns:a16="http://schemas.microsoft.com/office/drawing/2014/main" id="{D561B99A-5F72-45EB-82E8-C4D9312E3F48}"/>
              </a:ext>
            </a:extLst>
          </p:cNvPr>
          <p:cNvSpPr txBox="1"/>
          <p:nvPr/>
        </p:nvSpPr>
        <p:spPr>
          <a:xfrm>
            <a:off x="4442178" y="6663176"/>
            <a:ext cx="3307644" cy="276999"/>
          </a:xfrm>
          <a:prstGeom prst="rect">
            <a:avLst/>
          </a:prstGeom>
          <a:noFill/>
        </p:spPr>
        <p:txBody>
          <a:bodyPr wrap="square" rtlCol="0">
            <a:spAutoFit/>
          </a:bodyPr>
          <a:lstStyle/>
          <a:p>
            <a:pPr algn="ctr"/>
            <a:r>
              <a:rPr kumimoji="1" lang="ja-JP" altLang="en-US" sz="1200" dirty="0">
                <a:latin typeface="UD デジタル 教科書体 NK-R" panose="02020400000000000000" pitchFamily="18" charset="-128"/>
                <a:ea typeface="UD デジタル 教科書体 NK-R" panose="02020400000000000000" pitchFamily="18" charset="-128"/>
              </a:rPr>
              <a:t>出所</a:t>
            </a:r>
            <a:r>
              <a:rPr lang="ja-JP" altLang="en-US" sz="1200" dirty="0">
                <a:latin typeface="UD デジタル 教科書体 NK-R" panose="02020400000000000000" pitchFamily="18" charset="-128"/>
                <a:ea typeface="UD デジタル 教科書体 NK-R" panose="02020400000000000000" pitchFamily="18" charset="-128"/>
              </a:rPr>
              <a:t>：米国立衛生研究所</a:t>
            </a:r>
            <a:endParaRPr kumimoji="1" lang="ja-JP" altLang="en-US" sz="1200" dirty="0">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10761825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a:latin typeface="GungsuhChe" panose="02030609000101010101" pitchFamily="49" charset="-127"/>
                <a:ea typeface="GungsuhChe" panose="02030609000101010101" pitchFamily="49" charset="-127"/>
              </a:rPr>
              <a:t>EU</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pic>
        <p:nvPicPr>
          <p:cNvPr id="6" name="図 5"/>
          <p:cNvPicPr>
            <a:picLocks noChangeAspect="1"/>
          </p:cNvPicPr>
          <p:nvPr/>
        </p:nvPicPr>
        <p:blipFill>
          <a:blip r:embed="rId3"/>
          <a:stretch>
            <a:fillRect/>
          </a:stretch>
        </p:blipFill>
        <p:spPr>
          <a:xfrm>
            <a:off x="8121606" y="1546488"/>
            <a:ext cx="3609975" cy="4867275"/>
          </a:xfrm>
          <a:prstGeom prst="rect">
            <a:avLst/>
          </a:prstGeom>
          <a:ln>
            <a:solidFill>
              <a:schemeClr val="accent1"/>
            </a:solidFill>
          </a:ln>
        </p:spPr>
      </p:pic>
      <p:sp>
        <p:nvSpPr>
          <p:cNvPr id="5" name="正方形/長方形 4"/>
          <p:cNvSpPr/>
          <p:nvPr/>
        </p:nvSpPr>
        <p:spPr>
          <a:xfrm>
            <a:off x="197708" y="1526335"/>
            <a:ext cx="7923898" cy="5078313"/>
          </a:xfrm>
          <a:prstGeom prst="rect">
            <a:avLst/>
          </a:prstGeom>
        </p:spPr>
        <p:txBody>
          <a:bodyPr wrap="square">
            <a:spAutoFit/>
          </a:bodyPr>
          <a:lstStyle/>
          <a:p>
            <a:r>
              <a:rPr lang="ja-JP" altLang="en-US" dirty="0">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Human Brain Project</a:t>
            </a:r>
          </a:p>
          <a:p>
            <a:r>
              <a:rPr lang="ja-JP" altLang="en-US" dirty="0">
                <a:latin typeface="游ゴシック" panose="020B0400000000000000" pitchFamily="50" charset="-128"/>
                <a:ea typeface="游ゴシック" panose="020B0400000000000000" pitchFamily="50" charset="-128"/>
              </a:rPr>
              <a:t>脳科学においては、</a:t>
            </a:r>
            <a:r>
              <a:rPr lang="en-US" altLang="ja-JP" dirty="0">
                <a:latin typeface="游ゴシック" panose="020B0400000000000000" pitchFamily="50" charset="-128"/>
                <a:ea typeface="游ゴシック" panose="020B0400000000000000" pitchFamily="50" charset="-128"/>
              </a:rPr>
              <a:t>2013 </a:t>
            </a:r>
            <a:r>
              <a:rPr lang="ja-JP" altLang="en-US" dirty="0">
                <a:latin typeface="游ゴシック" panose="020B0400000000000000" pitchFamily="50" charset="-128"/>
                <a:ea typeface="游ゴシック" panose="020B0400000000000000" pitchFamily="50" charset="-128"/>
              </a:rPr>
              <a:t>年より「</a:t>
            </a:r>
            <a:r>
              <a:rPr lang="en-US" altLang="ja-JP" dirty="0">
                <a:latin typeface="游ゴシック" panose="020B0400000000000000" pitchFamily="50" charset="-128"/>
                <a:ea typeface="游ゴシック" panose="020B0400000000000000" pitchFamily="50" charset="-128"/>
              </a:rPr>
              <a:t>Human Brain Project</a:t>
            </a:r>
            <a:r>
              <a:rPr lang="ja-JP" altLang="en-US" dirty="0">
                <a:latin typeface="游ゴシック" panose="020B0400000000000000" pitchFamily="50" charset="-128"/>
                <a:ea typeface="游ゴシック" panose="020B0400000000000000" pitchFamily="50" charset="-128"/>
              </a:rPr>
              <a:t>」が開始され、</a:t>
            </a:r>
            <a:r>
              <a:rPr lang="en-US" altLang="ja-JP" dirty="0">
                <a:latin typeface="游ゴシック" panose="020B0400000000000000" pitchFamily="50" charset="-128"/>
                <a:ea typeface="游ゴシック" panose="020B0400000000000000" pitchFamily="50" charset="-128"/>
              </a:rPr>
              <a:t>10</a:t>
            </a:r>
            <a:r>
              <a:rPr lang="ja-JP" altLang="en-US" dirty="0">
                <a:latin typeface="游ゴシック" panose="020B0400000000000000" pitchFamily="50" charset="-128"/>
                <a:ea typeface="游ゴシック" panose="020B0400000000000000" pitchFamily="50" charset="-128"/>
              </a:rPr>
              <a:t>年間（</a:t>
            </a:r>
            <a:r>
              <a:rPr lang="en-US" altLang="ja-JP" dirty="0">
                <a:latin typeface="游ゴシック" panose="020B0400000000000000" pitchFamily="50" charset="-128"/>
                <a:ea typeface="游ゴシック" panose="020B0400000000000000" pitchFamily="50" charset="-128"/>
              </a:rPr>
              <a:t>2013 </a:t>
            </a:r>
            <a:r>
              <a:rPr lang="ja-JP" altLang="en-US" dirty="0">
                <a:latin typeface="游ゴシック" panose="020B0400000000000000" pitchFamily="50" charset="-128"/>
                <a:ea typeface="游ゴシック" panose="020B0400000000000000" pitchFamily="50" charset="-128"/>
              </a:rPr>
              <a:t>年～</a:t>
            </a:r>
            <a:r>
              <a:rPr lang="en-US" altLang="ja-JP" dirty="0">
                <a:latin typeface="游ゴシック" panose="020B0400000000000000" pitchFamily="50" charset="-128"/>
                <a:ea typeface="游ゴシック" panose="020B0400000000000000" pitchFamily="50" charset="-128"/>
              </a:rPr>
              <a:t>2023 </a:t>
            </a:r>
            <a:r>
              <a:rPr lang="ja-JP" altLang="en-US" dirty="0">
                <a:latin typeface="游ゴシック" panose="020B0400000000000000" pitchFamily="50" charset="-128"/>
                <a:ea typeface="游ゴシック" panose="020B0400000000000000" pitchFamily="50" charset="-128"/>
              </a:rPr>
              <a:t>年）で総額約 </a:t>
            </a:r>
            <a:r>
              <a:rPr lang="en-US" altLang="ja-JP" dirty="0">
                <a:latin typeface="游ゴシック" panose="020B0400000000000000" pitchFamily="50" charset="-128"/>
                <a:ea typeface="游ゴシック" panose="020B0400000000000000" pitchFamily="50" charset="-128"/>
              </a:rPr>
              <a:t>12 </a:t>
            </a:r>
            <a:r>
              <a:rPr lang="ja-JP" altLang="en-US" dirty="0">
                <a:latin typeface="游ゴシック" panose="020B0400000000000000" pitchFamily="50" charset="-128"/>
                <a:ea typeface="游ゴシック" panose="020B0400000000000000" pitchFamily="50" charset="-128"/>
              </a:rPr>
              <a:t>億ユーロの予算規模となっている。その目的は、脳科学と </a:t>
            </a:r>
            <a:r>
              <a:rPr lang="en-US" altLang="ja-JP" dirty="0">
                <a:latin typeface="游ゴシック" panose="020B0400000000000000" pitchFamily="50" charset="-128"/>
                <a:ea typeface="游ゴシック" panose="020B0400000000000000" pitchFamily="50" charset="-128"/>
              </a:rPr>
              <a:t>ICT </a:t>
            </a:r>
            <a:r>
              <a:rPr lang="ja-JP" altLang="en-US" dirty="0" err="1">
                <a:latin typeface="游ゴシック" panose="020B0400000000000000" pitchFamily="50" charset="-128"/>
                <a:ea typeface="游ゴシック" panose="020B0400000000000000" pitchFamily="50" charset="-128"/>
              </a:rPr>
              <a:t>を融</a:t>
            </a:r>
            <a:r>
              <a:rPr lang="ja-JP" altLang="en-US" dirty="0">
                <a:latin typeface="游ゴシック" panose="020B0400000000000000" pitchFamily="50" charset="-128"/>
                <a:ea typeface="游ゴシック" panose="020B0400000000000000" pitchFamily="50" charset="-128"/>
              </a:rPr>
              <a:t>合し、スーパーコンピューターを用いて、脳の詳細なモデルやシミュレーションを再構築することとしている。</a:t>
            </a:r>
          </a:p>
          <a:p>
            <a:r>
              <a:rPr lang="ja-JP" altLang="en-US" dirty="0">
                <a:latin typeface="游ゴシック" panose="020B0400000000000000" pitchFamily="50" charset="-128"/>
                <a:ea typeface="游ゴシック" panose="020B0400000000000000" pitchFamily="50" charset="-128"/>
              </a:rPr>
              <a:t>このプロジェクトは、</a:t>
            </a:r>
            <a:r>
              <a:rPr lang="en-US" altLang="ja-JP" dirty="0">
                <a:latin typeface="游ゴシック" panose="020B0400000000000000" pitchFamily="50" charset="-128"/>
                <a:ea typeface="游ゴシック" panose="020B0400000000000000" pitchFamily="50" charset="-128"/>
              </a:rPr>
              <a:t>FP7 </a:t>
            </a:r>
            <a:r>
              <a:rPr lang="ja-JP" altLang="en-US" dirty="0">
                <a:latin typeface="游ゴシック" panose="020B0400000000000000" pitchFamily="50" charset="-128"/>
                <a:ea typeface="游ゴシック" panose="020B0400000000000000" pitchFamily="50" charset="-128"/>
              </a:rPr>
              <a:t>の中で「未来新興技術（</a:t>
            </a:r>
            <a:r>
              <a:rPr lang="en-US" altLang="ja-JP" dirty="0">
                <a:latin typeface="游ゴシック" panose="020B0400000000000000" pitchFamily="50" charset="-128"/>
                <a:ea typeface="游ゴシック" panose="020B0400000000000000" pitchFamily="50" charset="-128"/>
              </a:rPr>
              <a:t>FET: Future and Emerging Technologies</a:t>
            </a:r>
            <a:r>
              <a:rPr lang="ja-JP" altLang="en-US" dirty="0">
                <a:latin typeface="游ゴシック" panose="020B0400000000000000" pitchFamily="50" charset="-128"/>
                <a:ea typeface="游ゴシック" panose="020B0400000000000000" pitchFamily="50" charset="-128"/>
              </a:rPr>
              <a:t>）」の「旗艦研究（</a:t>
            </a:r>
            <a:r>
              <a:rPr lang="en-US" altLang="ja-JP" dirty="0">
                <a:latin typeface="游ゴシック" panose="020B0400000000000000" pitchFamily="50" charset="-128"/>
                <a:ea typeface="游ゴシック" panose="020B0400000000000000" pitchFamily="50" charset="-128"/>
              </a:rPr>
              <a:t>Flagships</a:t>
            </a:r>
            <a:r>
              <a:rPr lang="ja-JP" altLang="en-US" dirty="0">
                <a:latin typeface="游ゴシック" panose="020B0400000000000000" pitchFamily="50" charset="-128"/>
                <a:ea typeface="游ゴシック" panose="020B0400000000000000" pitchFamily="50" charset="-128"/>
              </a:rPr>
              <a:t>）」の一つとして採択され、</a:t>
            </a:r>
            <a:r>
              <a:rPr lang="en-US" altLang="ja-JP" dirty="0">
                <a:latin typeface="游ゴシック" panose="020B0400000000000000" pitchFamily="50" charset="-128"/>
                <a:ea typeface="游ゴシック" panose="020B0400000000000000" pitchFamily="50" charset="-128"/>
              </a:rPr>
              <a:t>Horizon2020 </a:t>
            </a:r>
            <a:r>
              <a:rPr lang="ja-JP" altLang="en-US" dirty="0">
                <a:latin typeface="游ゴシック" panose="020B0400000000000000" pitchFamily="50" charset="-128"/>
                <a:ea typeface="游ゴシック" panose="020B0400000000000000" pitchFamily="50" charset="-128"/>
              </a:rPr>
              <a:t>がスタートした現在も、継続的に実施されている。「旗艦研究」は大型・分野横断的で野心的な科学技術研究を目指すものとされており、予算額が大きいこともその特徴となっている。現時点で開始されているプロジェクトは「グラフェン（</a:t>
            </a:r>
            <a:r>
              <a:rPr lang="en-US" altLang="ja-JP" dirty="0" err="1">
                <a:latin typeface="游ゴシック" panose="020B0400000000000000" pitchFamily="50" charset="-128"/>
                <a:ea typeface="游ゴシック" panose="020B0400000000000000" pitchFamily="50" charset="-128"/>
              </a:rPr>
              <a:t>Graphene</a:t>
            </a:r>
            <a:r>
              <a:rPr lang="ja-JP" altLang="en-US" dirty="0">
                <a:latin typeface="游ゴシック" panose="020B0400000000000000" pitchFamily="50" charset="-128"/>
                <a:ea typeface="游ゴシック" panose="020B0400000000000000" pitchFamily="50" charset="-128"/>
              </a:rPr>
              <a:t>：ハニカム格子状の炭素原子１枚膜）」と、この「</a:t>
            </a:r>
            <a:r>
              <a:rPr lang="en-US" altLang="ja-JP" dirty="0">
                <a:latin typeface="游ゴシック" panose="020B0400000000000000" pitchFamily="50" charset="-128"/>
                <a:ea typeface="游ゴシック" panose="020B0400000000000000" pitchFamily="50" charset="-128"/>
              </a:rPr>
              <a:t>Human Brain Project</a:t>
            </a:r>
            <a:r>
              <a:rPr lang="ja-JP" altLang="en-US" dirty="0">
                <a:latin typeface="游ゴシック" panose="020B0400000000000000" pitchFamily="50" charset="-128"/>
                <a:ea typeface="游ゴシック" panose="020B0400000000000000" pitchFamily="50" charset="-128"/>
              </a:rPr>
              <a:t>」のみである。</a:t>
            </a:r>
          </a:p>
          <a:p>
            <a:r>
              <a:rPr lang="ja-JP" altLang="en-US" dirty="0">
                <a:latin typeface="游ゴシック" panose="020B0400000000000000" pitchFamily="50" charset="-128"/>
                <a:ea typeface="游ゴシック" panose="020B0400000000000000" pitchFamily="50" charset="-128"/>
              </a:rPr>
              <a:t>人間の脳をシミュレートし、理解を深め、脳疾患に対する新たな診断ツールや処置方法を探求すると共に、脳に類似した低消費エネルギーの人工知能や、ニューロモーフィック・コンピュータ（脳を真似たコンピュータ） を作り出すことを目的としている。最初のコンソーシアムには </a:t>
            </a:r>
            <a:r>
              <a:rPr lang="en-US" altLang="ja-JP" dirty="0">
                <a:latin typeface="游ゴシック" panose="020B0400000000000000" pitchFamily="50" charset="-128"/>
                <a:ea typeface="游ゴシック" panose="020B0400000000000000" pitchFamily="50" charset="-128"/>
              </a:rPr>
              <a:t>22 </a:t>
            </a:r>
            <a:r>
              <a:rPr lang="ja-JP" altLang="en-US" dirty="0">
                <a:latin typeface="游ゴシック" panose="020B0400000000000000" pitchFamily="50" charset="-128"/>
                <a:ea typeface="游ゴシック" panose="020B0400000000000000" pitchFamily="50" charset="-128"/>
              </a:rPr>
              <a:t>カ国から</a:t>
            </a:r>
            <a:r>
              <a:rPr lang="en-US" altLang="ja-JP" dirty="0">
                <a:latin typeface="游ゴシック" panose="020B0400000000000000" pitchFamily="50" charset="-128"/>
                <a:ea typeface="游ゴシック" panose="020B0400000000000000" pitchFamily="50" charset="-128"/>
              </a:rPr>
              <a:t>80 </a:t>
            </a:r>
            <a:r>
              <a:rPr lang="ja-JP" altLang="en-US" dirty="0">
                <a:latin typeface="游ゴシック" panose="020B0400000000000000" pitchFamily="50" charset="-128"/>
                <a:ea typeface="游ゴシック" panose="020B0400000000000000" pitchFamily="50" charset="-128"/>
              </a:rPr>
              <a:t>の欧州の研究機関が参加しており、同プロジェクトは </a:t>
            </a:r>
            <a:r>
              <a:rPr lang="en-US" altLang="ja-JP" dirty="0">
                <a:latin typeface="游ゴシック" panose="020B0400000000000000" pitchFamily="50" charset="-128"/>
                <a:ea typeface="游ゴシック" panose="020B0400000000000000" pitchFamily="50" charset="-128"/>
              </a:rPr>
              <a:t>13 </a:t>
            </a:r>
            <a:r>
              <a:rPr lang="ja-JP" altLang="en-US" dirty="0">
                <a:latin typeface="游ゴシック" panose="020B0400000000000000" pitchFamily="50" charset="-128"/>
                <a:ea typeface="游ゴシック" panose="020B0400000000000000" pitchFamily="50" charset="-128"/>
              </a:rPr>
              <a:t>のサブプロジェクトに分かれている。</a:t>
            </a:r>
            <a:endParaRPr lang="en-US" altLang="ja-JP"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820980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a:latin typeface="GungsuhChe" panose="02030609000101010101" pitchFamily="49" charset="-127"/>
                <a:ea typeface="GungsuhChe" panose="02030609000101010101" pitchFamily="49" charset="-127"/>
              </a:rPr>
              <a:t>EU</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88" y="0"/>
            <a:ext cx="1540483" cy="1408259"/>
          </a:xfrm>
          <a:prstGeom prst="rect">
            <a:avLst/>
          </a:prstGeom>
        </p:spPr>
      </p:pic>
      <p:sp>
        <p:nvSpPr>
          <p:cNvPr id="5" name="正方形/長方形 4"/>
          <p:cNvSpPr/>
          <p:nvPr/>
        </p:nvSpPr>
        <p:spPr>
          <a:xfrm>
            <a:off x="254611" y="1946465"/>
            <a:ext cx="11664778" cy="3970318"/>
          </a:xfrm>
          <a:prstGeom prst="rect">
            <a:avLst/>
          </a:prstGeom>
        </p:spPr>
        <p:txBody>
          <a:bodyPr wrap="square">
            <a:spAutoFit/>
          </a:bodyPr>
          <a:lstStyle/>
          <a:p>
            <a:r>
              <a:rPr lang="ja-JP" altLang="ja-JP" dirty="0">
                <a:latin typeface="游ゴシック" panose="020B0400000000000000" pitchFamily="50" charset="-128"/>
                <a:ea typeface="游ゴシック" panose="020B0400000000000000" pitchFamily="50" charset="-128"/>
              </a:rPr>
              <a:t>2005 年に開始された SpiNNaker プロジェクトは、人間の脳の基本構造や機能による超並列コンピュータアーキテクチャの研究プロジェクトで、大学（マ ンチェスター大学、ケンブリッジ大学など）と民間企業（ARM Ltd 、Silistix Ltd 、hales）により共同研究が行われている。</a:t>
            </a:r>
          </a:p>
          <a:p>
            <a:r>
              <a:rPr lang="ja-JP" altLang="ja-JP" dirty="0">
                <a:latin typeface="游ゴシック" panose="020B0400000000000000" pitchFamily="50" charset="-128"/>
                <a:ea typeface="游ゴシック" panose="020B0400000000000000" pitchFamily="50" charset="-128"/>
              </a:rPr>
              <a:t>主な研究分野は、ニューロサイエンス、ロボティックス、コンピュータ科学の３分野で、プロジェクトの主な目的は以下のとおり。</a:t>
            </a:r>
            <a:endParaRPr lang="en-US" altLang="ja-JP" dirty="0">
              <a:latin typeface="游ゴシック" panose="020B0400000000000000" pitchFamily="50" charset="-128"/>
              <a:ea typeface="游ゴシック" panose="020B0400000000000000" pitchFamily="50" charset="-128"/>
            </a:endParaRPr>
          </a:p>
          <a:p>
            <a:endParaRPr lang="ja-JP" altLang="ja-JP" dirty="0">
              <a:latin typeface="游ゴシック" panose="020B0400000000000000" pitchFamily="50" charset="-128"/>
              <a:ea typeface="游ゴシック" panose="020B0400000000000000" pitchFamily="50" charset="-128"/>
            </a:endParaRPr>
          </a:p>
          <a:p>
            <a:pPr lvl="0"/>
            <a:r>
              <a:rPr lang="ja-JP" altLang="ja-JP" dirty="0">
                <a:latin typeface="游ゴシック" panose="020B0400000000000000" pitchFamily="50" charset="-128"/>
                <a:ea typeface="游ゴシック" panose="020B0400000000000000" pitchFamily="50" charset="-128"/>
              </a:rPr>
              <a:t>脳科学者やコンピュータ科学者、ロボティクス研究者に対する研究ツールとして、大規模ニューラルネットワークをリアルタイムに利用できるハイパフォーマンスな並列処理を行うプラットフォームの提供</a:t>
            </a:r>
            <a:r>
              <a:rPr lang="ja-JP" altLang="en-US" dirty="0">
                <a:latin typeface="游ゴシック" panose="020B0400000000000000" pitchFamily="50" charset="-128"/>
                <a:ea typeface="游ゴシック" panose="020B0400000000000000" pitchFamily="50" charset="-128"/>
              </a:rPr>
              <a:t>。</a:t>
            </a:r>
            <a:r>
              <a:rPr lang="ja-JP" altLang="ja-JP" dirty="0">
                <a:latin typeface="游ゴシック" panose="020B0400000000000000" pitchFamily="50" charset="-128"/>
                <a:ea typeface="游ゴシック" panose="020B0400000000000000" pitchFamily="50" charset="-128"/>
              </a:rPr>
              <a:t>従来のスーパーコンピュータとは異なるエネルギー効率に優れた並列コンピュータとして期待される新たなコンピュータアーキテクチャの調査支援</a:t>
            </a:r>
            <a:endParaRPr lang="en-US" altLang="ja-JP" dirty="0">
              <a:latin typeface="游ゴシック" panose="020B0400000000000000" pitchFamily="50" charset="-128"/>
              <a:ea typeface="游ゴシック" panose="020B0400000000000000" pitchFamily="50" charset="-128"/>
            </a:endParaRPr>
          </a:p>
          <a:p>
            <a:pPr lvl="0"/>
            <a:endParaRPr lang="ja-JP" altLang="ja-JP" dirty="0">
              <a:latin typeface="游ゴシック" panose="020B0400000000000000" pitchFamily="50" charset="-128"/>
              <a:ea typeface="游ゴシック" panose="020B0400000000000000" pitchFamily="50" charset="-128"/>
            </a:endParaRPr>
          </a:p>
          <a:p>
            <a:r>
              <a:rPr lang="ja-JP" altLang="ja-JP" dirty="0">
                <a:latin typeface="游ゴシック" panose="020B0400000000000000" pitchFamily="50" charset="-128"/>
                <a:ea typeface="游ゴシック" panose="020B0400000000000000" pitchFamily="50" charset="-128"/>
              </a:rPr>
              <a:t>SpiNNaker チップのプロトタイプは、2009 年 11 月より展開され、現在では 48 チップのボードが開発されている。英国の研究機関である EPSRC（The Engineering and Physical Sciences Research Council）から財政支援を受け、「Human Brain Project」によりソフトウェア開発など継続的な支援を受けている。</a:t>
            </a:r>
            <a:endParaRPr lang="en-US" altLang="ja-JP" dirty="0">
              <a:latin typeface="游ゴシック" panose="020B0400000000000000" pitchFamily="50" charset="-128"/>
              <a:ea typeface="游ゴシック" panose="020B0400000000000000" pitchFamily="50" charset="-128"/>
            </a:endParaRPr>
          </a:p>
        </p:txBody>
      </p:sp>
      <p:sp>
        <p:nvSpPr>
          <p:cNvPr id="3" name="正方形/長方形 2"/>
          <p:cNvSpPr/>
          <p:nvPr/>
        </p:nvSpPr>
        <p:spPr>
          <a:xfrm>
            <a:off x="4519433" y="946808"/>
            <a:ext cx="3355406" cy="584775"/>
          </a:xfrm>
          <a:prstGeom prst="rect">
            <a:avLst/>
          </a:prstGeom>
        </p:spPr>
        <p:txBody>
          <a:bodyPr wrap="none">
            <a:spAutoFit/>
          </a:bodyPr>
          <a:lstStyle/>
          <a:p>
            <a:r>
              <a:rPr lang="ja-JP" altLang="ja-JP" sz="3200" b="1" dirty="0">
                <a:latin typeface="+mn-ea"/>
              </a:rPr>
              <a:t>SpiNNaker project</a:t>
            </a:r>
          </a:p>
        </p:txBody>
      </p:sp>
    </p:spTree>
    <p:extLst>
      <p:ext uri="{BB962C8B-B14F-4D97-AF65-F5344CB8AC3E}">
        <p14:creationId xmlns:p14="http://schemas.microsoft.com/office/powerpoint/2010/main" val="401383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a:latin typeface="GungsuhChe" panose="02030609000101010101" pitchFamily="49" charset="-127"/>
                <a:ea typeface="GungsuhChe" panose="02030609000101010101" pitchFamily="49" charset="-127"/>
              </a:rPr>
              <a:t>EU</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88" y="0"/>
            <a:ext cx="1540483" cy="1408259"/>
          </a:xfrm>
          <a:prstGeom prst="rect">
            <a:avLst/>
          </a:prstGeom>
        </p:spPr>
      </p:pic>
      <p:sp>
        <p:nvSpPr>
          <p:cNvPr id="3" name="正方形/長方形 2"/>
          <p:cNvSpPr/>
          <p:nvPr/>
        </p:nvSpPr>
        <p:spPr>
          <a:xfrm>
            <a:off x="3555271" y="932469"/>
            <a:ext cx="2959465" cy="523220"/>
          </a:xfrm>
          <a:prstGeom prst="rect">
            <a:avLst/>
          </a:prstGeom>
        </p:spPr>
        <p:txBody>
          <a:bodyPr wrap="none">
            <a:spAutoFit/>
          </a:bodyPr>
          <a:lstStyle/>
          <a:p>
            <a:r>
              <a:rPr lang="ja-JP" altLang="ja-JP" sz="2800" b="1" dirty="0">
                <a:latin typeface="+mn-ea"/>
              </a:rPr>
              <a:t>SpiNNaker project</a:t>
            </a: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 y="1747483"/>
            <a:ext cx="6111159" cy="4500917"/>
          </a:xfrm>
          <a:prstGeom prst="rect">
            <a:avLst/>
          </a:prstGeom>
        </p:spPr>
      </p:pic>
      <p:sp>
        <p:nvSpPr>
          <p:cNvPr id="7" name="正方形/長方形 6"/>
          <p:cNvSpPr/>
          <p:nvPr/>
        </p:nvSpPr>
        <p:spPr>
          <a:xfrm>
            <a:off x="1690783" y="6248400"/>
            <a:ext cx="2287806" cy="276999"/>
          </a:xfrm>
          <a:prstGeom prst="rect">
            <a:avLst/>
          </a:prstGeom>
        </p:spPr>
        <p:txBody>
          <a:bodyPr wrap="none">
            <a:spAutoFit/>
          </a:bodyPr>
          <a:lstStyle/>
          <a:p>
            <a:r>
              <a:rPr lang="ja-JP" altLang="en-US" sz="1200" dirty="0">
                <a:latin typeface="游ゴシック" panose="020B0400000000000000" pitchFamily="50" charset="-128"/>
                <a:ea typeface="游ゴシック" panose="020B0400000000000000" pitchFamily="50" charset="-128"/>
              </a:rPr>
              <a:t>（出典）</a:t>
            </a:r>
            <a:r>
              <a:rPr lang="en-US" altLang="ja-JP" sz="1200" dirty="0">
                <a:latin typeface="游ゴシック" panose="020B0400000000000000" pitchFamily="50" charset="-128"/>
                <a:ea typeface="游ゴシック" panose="020B0400000000000000" pitchFamily="50" charset="-128"/>
              </a:rPr>
              <a:t>Human Brain Project</a:t>
            </a:r>
          </a:p>
        </p:txBody>
      </p:sp>
      <p:sp>
        <p:nvSpPr>
          <p:cNvPr id="8" name="正方形/長方形 7"/>
          <p:cNvSpPr/>
          <p:nvPr/>
        </p:nvSpPr>
        <p:spPr>
          <a:xfrm>
            <a:off x="6113215" y="2693580"/>
            <a:ext cx="6095999" cy="3693319"/>
          </a:xfrm>
          <a:prstGeom prst="rect">
            <a:avLst/>
          </a:prstGeom>
        </p:spPr>
        <p:txBody>
          <a:bodyPr wrap="square">
            <a:spAutoFit/>
          </a:bodyPr>
          <a:lstStyle/>
          <a:p>
            <a:r>
              <a:rPr lang="ja-JP" altLang="ja-JP" dirty="0">
                <a:latin typeface="游ゴシック" panose="020B0400000000000000" pitchFamily="50" charset="-128"/>
                <a:ea typeface="游ゴシック" panose="020B0400000000000000" pitchFamily="50" charset="-128"/>
              </a:rPr>
              <a:t>2005 年に開始された SpiNNaker プロジェクトは、人間の脳の基本構造や機能による超並列コンピュータアーキテクチャの研究プロジェクトで、大学（マ ンチェスター大学、ケンブリッジ大学など）と民間企業（ARM Ltd 、Silistix Ltd 、hales）により共同研究が行われている。</a:t>
            </a:r>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lang="ja-JP" altLang="ja-JP" dirty="0">
                <a:latin typeface="游ゴシック" panose="020B0400000000000000" pitchFamily="50" charset="-128"/>
                <a:ea typeface="游ゴシック" panose="020B0400000000000000" pitchFamily="50" charset="-128"/>
              </a:rPr>
              <a:t>SpiNNaker チップのプロトタイプは、2009 年 11 月より展開され、現在では 48 チップのボードが開発されている。英国の研究機関である EPSRC（The Engineering and Physical Sciences Research Council）から財政支援を受け、「Human Brain Project」によりソフトウェア開発など継続的な支援を受けている。</a:t>
            </a: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9733" y="1"/>
            <a:ext cx="4912266" cy="2491054"/>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5196" y="-4093"/>
            <a:ext cx="2054087" cy="1751576"/>
          </a:xfrm>
          <a:prstGeom prst="rect">
            <a:avLst/>
          </a:prstGeom>
        </p:spPr>
      </p:pic>
    </p:spTree>
    <p:extLst>
      <p:ext uri="{BB962C8B-B14F-4D97-AF65-F5344CB8AC3E}">
        <p14:creationId xmlns:p14="http://schemas.microsoft.com/office/powerpoint/2010/main" val="2590277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477318" y="1774462"/>
            <a:ext cx="11689282" cy="4708981"/>
          </a:xfrm>
          <a:prstGeom prst="rect">
            <a:avLst/>
          </a:prstGeom>
        </p:spPr>
        <p:txBody>
          <a:bodyPr wrap="square">
            <a:spAutoFit/>
          </a:bodyPr>
          <a:lstStyle/>
          <a:p>
            <a:r>
              <a:rPr lang="ja-JP" altLang="en-US" sz="2800" dirty="0">
                <a:latin typeface="Meiryo UI" panose="020B0604030504040204" pitchFamily="50" charset="-128"/>
                <a:ea typeface="Meiryo UI" panose="020B0604030504040204" pitchFamily="50" charset="-128"/>
              </a:rPr>
              <a:t>■</a:t>
            </a:r>
            <a:r>
              <a:rPr lang="ja-JP" altLang="en-US" sz="2800" b="1" u="sng" dirty="0">
                <a:latin typeface="Meiryo UI" panose="020B0604030504040204" pitchFamily="50" charset="-128"/>
                <a:ea typeface="Meiryo UI" panose="020B0604030504040204" pitchFamily="50" charset="-128"/>
              </a:rPr>
              <a:t>平均重量　</a:t>
            </a:r>
            <a:r>
              <a:rPr lang="en-US" altLang="ja-JP" sz="2800" b="1" u="sng" dirty="0">
                <a:latin typeface="Meiryo UI" panose="020B0604030504040204" pitchFamily="50" charset="-128"/>
                <a:ea typeface="Meiryo UI" panose="020B0604030504040204" pitchFamily="50" charset="-128"/>
              </a:rPr>
              <a:t>1.36kg</a:t>
            </a:r>
            <a:r>
              <a:rPr lang="ja-JP" altLang="en-US" sz="2800" b="1" dirty="0" err="1">
                <a:latin typeface="Meiryo UI" panose="020B0604030504040204" pitchFamily="50" charset="-128"/>
                <a:ea typeface="Meiryo UI" panose="020B0604030504040204" pitchFamily="50" charset="-128"/>
              </a:rPr>
              <a:t>。</a:t>
            </a:r>
            <a:endParaRPr lang="en-US" altLang="ja-JP" sz="2800" b="1" dirty="0">
              <a:latin typeface="Meiryo UI" panose="020B0604030504040204" pitchFamily="50" charset="-128"/>
              <a:ea typeface="Meiryo UI" panose="020B0604030504040204" pitchFamily="50" charset="-128"/>
            </a:endParaRPr>
          </a:p>
          <a:p>
            <a:r>
              <a:rPr lang="ja-JP" altLang="en-US" sz="2800" dirty="0">
                <a:latin typeface="Meiryo UI" panose="020B0604030504040204" pitchFamily="50" charset="-128"/>
                <a:ea typeface="Meiryo UI" panose="020B0604030504040204" pitchFamily="50" charset="-128"/>
              </a:rPr>
              <a:t>■</a:t>
            </a:r>
            <a:r>
              <a:rPr lang="ja-JP" altLang="en-US" sz="2800" b="1" u="sng" dirty="0">
                <a:latin typeface="Meiryo UI" panose="020B0604030504040204" pitchFamily="50" charset="-128"/>
                <a:ea typeface="Meiryo UI" panose="020B0604030504040204" pitchFamily="50" charset="-128"/>
              </a:rPr>
              <a:t>脳の</a:t>
            </a:r>
            <a:r>
              <a:rPr lang="en-US" altLang="ja-JP" sz="2800" b="1" u="sng" dirty="0">
                <a:latin typeface="Meiryo UI" panose="020B0604030504040204" pitchFamily="50" charset="-128"/>
                <a:ea typeface="Meiryo UI" panose="020B0604030504040204" pitchFamily="50" charset="-128"/>
              </a:rPr>
              <a:t>85</a:t>
            </a:r>
            <a:r>
              <a:rPr lang="ja-JP" altLang="en-US" sz="2800" b="1" u="sng" dirty="0">
                <a:latin typeface="Meiryo UI" panose="020B0604030504040204" pitchFamily="50" charset="-128"/>
                <a:ea typeface="Meiryo UI" panose="020B0604030504040204" pitchFamily="50" charset="-128"/>
              </a:rPr>
              <a:t>％は大脳</a:t>
            </a:r>
            <a:r>
              <a:rPr lang="ja-JP" altLang="en-US" sz="2800" b="1" dirty="0">
                <a:latin typeface="Meiryo UI" panose="020B0604030504040204" pitchFamily="50" charset="-128"/>
                <a:ea typeface="Meiryo UI" panose="020B0604030504040204" pitchFamily="50" charset="-128"/>
              </a:rPr>
              <a:t>。</a:t>
            </a:r>
            <a:endParaRPr lang="en-US" altLang="ja-JP" sz="2800" b="1"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脳の前部は左右二つの半球から成り、繊維の厚い帯でつながっている。この部分は知的機能、感情、人格に関わる。</a:t>
            </a:r>
          </a:p>
          <a:p>
            <a:r>
              <a:rPr lang="ja-JP" altLang="en-US" sz="2800" dirty="0">
                <a:latin typeface="Meiryo UI" panose="020B0604030504040204" pitchFamily="50" charset="-128"/>
                <a:ea typeface="Meiryo UI" panose="020B0604030504040204" pitchFamily="50" charset="-128"/>
              </a:rPr>
              <a:t>■</a:t>
            </a:r>
            <a:r>
              <a:rPr lang="ja-JP" altLang="en-US" sz="2800" b="1" u="sng" dirty="0">
                <a:latin typeface="Meiryo UI" panose="020B0604030504040204" pitchFamily="50" charset="-128"/>
                <a:ea typeface="Meiryo UI" panose="020B0604030504040204" pitchFamily="50" charset="-128"/>
              </a:rPr>
              <a:t>脳の</a:t>
            </a:r>
            <a:r>
              <a:rPr lang="en-US" altLang="ja-JP" sz="2800" b="1" u="sng" dirty="0">
                <a:solidFill>
                  <a:srgbClr val="FF0000"/>
                </a:solidFill>
                <a:latin typeface="Meiryo UI" panose="020B0604030504040204" pitchFamily="50" charset="-128"/>
                <a:ea typeface="Meiryo UI" panose="020B0604030504040204" pitchFamily="50" charset="-128"/>
              </a:rPr>
              <a:t>75</a:t>
            </a:r>
            <a:r>
              <a:rPr lang="ja-JP" altLang="en-US" sz="2800" b="1" u="sng" dirty="0">
                <a:solidFill>
                  <a:srgbClr val="FF0000"/>
                </a:solidFill>
                <a:latin typeface="Meiryo UI" panose="020B0604030504040204" pitchFamily="50" charset="-128"/>
                <a:ea typeface="Meiryo UI" panose="020B0604030504040204" pitchFamily="50" charset="-128"/>
              </a:rPr>
              <a:t>％は水分</a:t>
            </a:r>
            <a:r>
              <a:rPr lang="ja-JP" altLang="en-US" sz="2800" b="1" dirty="0">
                <a:latin typeface="Meiryo UI" panose="020B0604030504040204" pitchFamily="50" charset="-128"/>
                <a:ea typeface="Meiryo UI" panose="020B0604030504040204" pitchFamily="50" charset="-128"/>
              </a:rPr>
              <a:t>。</a:t>
            </a:r>
          </a:p>
          <a:p>
            <a:r>
              <a:rPr lang="ja-JP" altLang="en-US" sz="2800" dirty="0">
                <a:latin typeface="Meiryo UI" panose="020B0604030504040204" pitchFamily="50" charset="-128"/>
                <a:ea typeface="Meiryo UI" panose="020B0604030504040204" pitchFamily="50" charset="-128"/>
              </a:rPr>
              <a:t>■</a:t>
            </a:r>
            <a:r>
              <a:rPr lang="ja-JP" altLang="en-US" sz="2800" b="1" dirty="0">
                <a:latin typeface="Meiryo UI" panose="020B0604030504040204" pitchFamily="50" charset="-128"/>
                <a:ea typeface="Meiryo UI" panose="020B0604030504040204" pitchFamily="50" charset="-128"/>
              </a:rPr>
              <a:t>脳の</a:t>
            </a:r>
            <a:r>
              <a:rPr lang="en-US" altLang="ja-JP" sz="2800" b="1" u="sng" dirty="0">
                <a:solidFill>
                  <a:srgbClr val="FF0000"/>
                </a:solidFill>
                <a:latin typeface="Meiryo UI" panose="020B0604030504040204" pitchFamily="50" charset="-128"/>
                <a:ea typeface="Meiryo UI" panose="020B0604030504040204" pitchFamily="50" charset="-128"/>
              </a:rPr>
              <a:t>40</a:t>
            </a:r>
            <a:r>
              <a:rPr lang="ja-JP" altLang="en-US" sz="2800" b="1" u="sng" dirty="0">
                <a:solidFill>
                  <a:srgbClr val="FF0000"/>
                </a:solidFill>
                <a:latin typeface="Meiryo UI" panose="020B0604030504040204" pitchFamily="50" charset="-128"/>
                <a:ea typeface="Meiryo UI" panose="020B0604030504040204" pitchFamily="50" charset="-128"/>
              </a:rPr>
              <a:t>％は樹状突起および軸索突起</a:t>
            </a:r>
            <a:r>
              <a:rPr lang="ja-JP" altLang="en-US" sz="2000" dirty="0">
                <a:latin typeface="Meiryo UI" panose="020B0604030504040204" pitchFamily="50" charset="-128"/>
                <a:ea typeface="Meiryo UI" panose="020B0604030504040204" pitchFamily="50" charset="-128"/>
              </a:rPr>
              <a:t>（神経細胞から糸のように伸びていて、細胞体から細胞体へと神経インパルスを伝導する）</a:t>
            </a:r>
            <a:r>
              <a:rPr lang="ja-JP" altLang="en-US" sz="2800" b="1" dirty="0">
                <a:latin typeface="Meiryo UI" panose="020B0604030504040204" pitchFamily="50" charset="-128"/>
                <a:ea typeface="Meiryo UI" panose="020B0604030504040204" pitchFamily="50" charset="-128"/>
              </a:rPr>
              <a:t>で、</a:t>
            </a:r>
            <a:r>
              <a:rPr lang="en-US" altLang="ja-JP" sz="2800" b="1" u="sng" dirty="0">
                <a:solidFill>
                  <a:srgbClr val="FF0000"/>
                </a:solidFill>
                <a:latin typeface="Meiryo UI" panose="020B0604030504040204" pitchFamily="50" charset="-128"/>
                <a:ea typeface="Meiryo UI" panose="020B0604030504040204" pitchFamily="50" charset="-128"/>
              </a:rPr>
              <a:t>60</a:t>
            </a:r>
            <a:r>
              <a:rPr lang="ja-JP" altLang="en-US" sz="2800" b="1" u="sng" dirty="0">
                <a:solidFill>
                  <a:srgbClr val="FF0000"/>
                </a:solidFill>
                <a:latin typeface="Meiryo UI" panose="020B0604030504040204" pitchFamily="50" charset="-128"/>
                <a:ea typeface="Meiryo UI" panose="020B0604030504040204" pitchFamily="50" charset="-128"/>
              </a:rPr>
              <a:t>％がニューロン</a:t>
            </a:r>
            <a:r>
              <a:rPr lang="ja-JP" altLang="en-US" sz="2800" b="1" dirty="0">
                <a:latin typeface="Meiryo UI" panose="020B0604030504040204" pitchFamily="50" charset="-128"/>
                <a:ea typeface="Meiryo UI" panose="020B0604030504040204" pitchFamily="50" charset="-128"/>
              </a:rPr>
              <a:t>（脳神経細胞）である。</a:t>
            </a:r>
          </a:p>
          <a:p>
            <a:r>
              <a:rPr lang="ja-JP" altLang="en-US" sz="2800" dirty="0">
                <a:latin typeface="Meiryo UI" panose="020B0604030504040204" pitchFamily="50" charset="-128"/>
                <a:ea typeface="Meiryo UI" panose="020B0604030504040204" pitchFamily="50" charset="-128"/>
              </a:rPr>
              <a:t>■</a:t>
            </a:r>
            <a:r>
              <a:rPr lang="ja-JP" altLang="en-US" sz="2800" b="1" u="sng" dirty="0">
                <a:solidFill>
                  <a:srgbClr val="FF0000"/>
                </a:solidFill>
                <a:latin typeface="Meiryo UI" panose="020B0604030504040204" pitchFamily="50" charset="-128"/>
                <a:ea typeface="Meiryo UI" panose="020B0604030504040204" pitchFamily="50" charset="-128"/>
              </a:rPr>
              <a:t>ニューロンの数は約</a:t>
            </a:r>
            <a:r>
              <a:rPr lang="en-US" altLang="ja-JP" sz="2800" b="1" u="sng" dirty="0">
                <a:solidFill>
                  <a:srgbClr val="FF0000"/>
                </a:solidFill>
                <a:latin typeface="Meiryo UI" panose="020B0604030504040204" pitchFamily="50" charset="-128"/>
                <a:ea typeface="Meiryo UI" panose="020B0604030504040204" pitchFamily="50" charset="-128"/>
              </a:rPr>
              <a:t>1000</a:t>
            </a:r>
            <a:r>
              <a:rPr lang="ja-JP" altLang="en-US" sz="2800" b="1" u="sng" dirty="0">
                <a:solidFill>
                  <a:srgbClr val="FF0000"/>
                </a:solidFill>
                <a:latin typeface="Meiryo UI" panose="020B0604030504040204" pitchFamily="50" charset="-128"/>
                <a:ea typeface="Meiryo UI" panose="020B0604030504040204" pitchFamily="50" charset="-128"/>
              </a:rPr>
              <a:t>億個</a:t>
            </a:r>
            <a:r>
              <a:rPr lang="ja-JP" altLang="en-US" sz="2800" b="1" dirty="0">
                <a:latin typeface="Meiryo UI" panose="020B0604030504040204" pitchFamily="50" charset="-128"/>
                <a:ea typeface="Meiryo UI" panose="020B0604030504040204" pitchFamily="50" charset="-128"/>
              </a:rPr>
              <a:t>。</a:t>
            </a:r>
          </a:p>
          <a:p>
            <a:r>
              <a:rPr lang="ja-JP" altLang="en-US" sz="2800" dirty="0">
                <a:latin typeface="Meiryo UI" panose="020B0604030504040204" pitchFamily="50" charset="-128"/>
                <a:ea typeface="Meiryo UI" panose="020B0604030504040204" pitchFamily="50" charset="-128"/>
              </a:rPr>
              <a:t>■</a:t>
            </a:r>
            <a:r>
              <a:rPr lang="ja-JP" altLang="en-US" sz="2800" b="1" u="sng" dirty="0">
                <a:solidFill>
                  <a:srgbClr val="FF0000"/>
                </a:solidFill>
                <a:latin typeface="Meiryo UI" panose="020B0604030504040204" pitchFamily="50" charset="-128"/>
                <a:ea typeface="Meiryo UI" panose="020B0604030504040204" pitchFamily="50" charset="-128"/>
              </a:rPr>
              <a:t>ニューロン１個につき</a:t>
            </a:r>
            <a:r>
              <a:rPr lang="en-US" altLang="ja-JP" sz="2800" b="1" u="sng" dirty="0">
                <a:solidFill>
                  <a:srgbClr val="FF0000"/>
                </a:solidFill>
                <a:latin typeface="Meiryo UI" panose="020B0604030504040204" pitchFamily="50" charset="-128"/>
                <a:ea typeface="Meiryo UI" panose="020B0604030504040204" pitchFamily="50" charset="-128"/>
              </a:rPr>
              <a:t>1,000〜</a:t>
            </a:r>
            <a:r>
              <a:rPr lang="ja-JP" altLang="en-US" sz="2800" b="1" u="sng" dirty="0">
                <a:solidFill>
                  <a:srgbClr val="FF0000"/>
                </a:solidFill>
                <a:latin typeface="Meiryo UI" panose="020B0604030504040204" pitchFamily="50" charset="-128"/>
                <a:ea typeface="Meiryo UI" panose="020B0604030504040204" pitchFamily="50" charset="-128"/>
              </a:rPr>
              <a:t>１万個のシナプス</a:t>
            </a:r>
            <a:r>
              <a:rPr lang="ja-JP" altLang="en-US" sz="2800" b="1" dirty="0">
                <a:latin typeface="Meiryo UI" panose="020B0604030504040204" pitchFamily="50" charset="-128"/>
                <a:ea typeface="Meiryo UI" panose="020B0604030504040204" pitchFamily="50" charset="-128"/>
              </a:rPr>
              <a:t>（ニューロン間の接合部）</a:t>
            </a:r>
            <a:r>
              <a:rPr lang="ja-JP" altLang="en-US" sz="2800" dirty="0">
                <a:latin typeface="Meiryo UI" panose="020B0604030504040204" pitchFamily="50" charset="-128"/>
                <a:ea typeface="Meiryo UI" panose="020B0604030504040204" pitchFamily="50" charset="-128"/>
              </a:rPr>
              <a:t>。</a:t>
            </a:r>
          </a:p>
          <a:p>
            <a:r>
              <a:rPr lang="ja-JP" altLang="en-US" sz="2800" dirty="0">
                <a:latin typeface="Meiryo UI" panose="020B0604030504040204" pitchFamily="50" charset="-128"/>
                <a:ea typeface="Meiryo UI" panose="020B0604030504040204" pitchFamily="50" charset="-128"/>
              </a:rPr>
              <a:t>■</a:t>
            </a:r>
            <a:r>
              <a:rPr lang="ja-JP" altLang="en-US" sz="2800" b="1" dirty="0">
                <a:latin typeface="Meiryo UI" panose="020B0604030504040204" pitchFamily="50" charset="-128"/>
                <a:ea typeface="Meiryo UI" panose="020B0604030504040204" pitchFamily="50" charset="-128"/>
              </a:rPr>
              <a:t>脳が機能するには全身の血液と酸素の</a:t>
            </a:r>
            <a:r>
              <a:rPr lang="en-US" altLang="ja-JP" sz="2800" b="1" dirty="0">
                <a:latin typeface="Meiryo UI" panose="020B0604030504040204" pitchFamily="50" charset="-128"/>
                <a:ea typeface="Meiryo UI" panose="020B0604030504040204" pitchFamily="50" charset="-128"/>
              </a:rPr>
              <a:t>20</a:t>
            </a:r>
            <a:r>
              <a:rPr lang="ja-JP" altLang="en-US" sz="2800" b="1" dirty="0">
                <a:latin typeface="Meiryo UI" panose="020B0604030504040204" pitchFamily="50" charset="-128"/>
                <a:ea typeface="Meiryo UI" panose="020B0604030504040204" pitchFamily="50" charset="-128"/>
              </a:rPr>
              <a:t>％が必要</a:t>
            </a:r>
            <a:r>
              <a:rPr lang="ja-JP" altLang="en-US" sz="2800" dirty="0">
                <a:latin typeface="Meiryo UI" panose="020B0604030504040204" pitchFamily="50" charset="-128"/>
                <a:ea typeface="Meiryo UI" panose="020B0604030504040204" pitchFamily="50" charset="-128"/>
              </a:rPr>
              <a:t>。</a:t>
            </a:r>
          </a:p>
          <a:p>
            <a:r>
              <a:rPr lang="ja-JP" altLang="en-US" sz="2800" dirty="0">
                <a:latin typeface="Meiryo UI" panose="020B0604030504040204" pitchFamily="50" charset="-128"/>
                <a:ea typeface="Meiryo UI" panose="020B0604030504040204" pitchFamily="50" charset="-128"/>
              </a:rPr>
              <a:t>■</a:t>
            </a:r>
            <a:r>
              <a:rPr lang="ja-JP" altLang="en-US" sz="2800" b="1" dirty="0">
                <a:latin typeface="Meiryo UI" panose="020B0604030504040204" pitchFamily="50" charset="-128"/>
                <a:ea typeface="Meiryo UI" panose="020B0604030504040204" pitchFamily="50" charset="-128"/>
              </a:rPr>
              <a:t>脳にある血管の長さは約</a:t>
            </a:r>
            <a:r>
              <a:rPr lang="en-US" altLang="ja-JP" sz="2800" b="1" dirty="0">
                <a:latin typeface="Meiryo UI" panose="020B0604030504040204" pitchFamily="50" charset="-128"/>
                <a:ea typeface="Meiryo UI" panose="020B0604030504040204" pitchFamily="50" charset="-128"/>
              </a:rPr>
              <a:t>16</a:t>
            </a:r>
            <a:r>
              <a:rPr lang="ja-JP" altLang="en-US" sz="2800" b="1" dirty="0">
                <a:latin typeface="Meiryo UI" panose="020B0604030504040204" pitchFamily="50" charset="-128"/>
                <a:ea typeface="Meiryo UI" panose="020B0604030504040204" pitchFamily="50" charset="-128"/>
              </a:rPr>
              <a:t>万</a:t>
            </a:r>
            <a:r>
              <a:rPr lang="en-US" altLang="ja-JP" sz="2800" b="1" dirty="0">
                <a:latin typeface="Meiryo UI" panose="020B0604030504040204" pitchFamily="50" charset="-128"/>
                <a:ea typeface="Meiryo UI" panose="020B0604030504040204" pitchFamily="50" charset="-128"/>
              </a:rPr>
              <a:t>1000km</a:t>
            </a:r>
            <a:r>
              <a:rPr lang="ja-JP" altLang="en-US" sz="2800" dirty="0" err="1">
                <a:latin typeface="Meiryo UI" panose="020B0604030504040204" pitchFamily="50" charset="-128"/>
                <a:ea typeface="Meiryo UI" panose="020B0604030504040204" pitchFamily="50" charset="-128"/>
              </a:rPr>
              <a:t>。</a:t>
            </a:r>
            <a:endParaRPr lang="en-US" altLang="ja-JP" sz="2800" dirty="0">
              <a:latin typeface="Meiryo UI" panose="020B0604030504040204" pitchFamily="50" charset="-128"/>
              <a:ea typeface="Meiryo UI" panose="020B0604030504040204" pitchFamily="50" charset="-128"/>
            </a:endParaRPr>
          </a:p>
          <a:p>
            <a:r>
              <a:rPr lang="ja-JP" altLang="en-US" sz="2800" dirty="0">
                <a:latin typeface="Meiryo UI" panose="020B0604030504040204" pitchFamily="50" charset="-128"/>
                <a:ea typeface="Meiryo UI" panose="020B0604030504040204" pitchFamily="50" charset="-128"/>
              </a:rPr>
              <a:t>■</a:t>
            </a:r>
            <a:r>
              <a:rPr lang="ja-JP" altLang="en-US" sz="2800" b="1" dirty="0">
                <a:latin typeface="Meiryo UI" panose="020B0604030504040204" pitchFamily="50" charset="-128"/>
                <a:ea typeface="Meiryo UI" panose="020B0604030504040204" pitchFamily="50" charset="-128"/>
              </a:rPr>
              <a:t>脳の記憶容量は</a:t>
            </a:r>
            <a:r>
              <a:rPr lang="en-US" altLang="ja-JP" sz="2800" b="1" dirty="0">
                <a:latin typeface="Meiryo UI" panose="020B0604030504040204" pitchFamily="50" charset="-128"/>
                <a:ea typeface="Meiryo UI" panose="020B0604030504040204" pitchFamily="50" charset="-128"/>
              </a:rPr>
              <a:t>2</a:t>
            </a:r>
            <a:r>
              <a:rPr lang="ja-JP" altLang="en-US" sz="2800" b="1" dirty="0">
                <a:latin typeface="Meiryo UI" panose="020B0604030504040204" pitchFamily="50" charset="-128"/>
                <a:ea typeface="Meiryo UI" panose="020B0604030504040204" pitchFamily="50" charset="-128"/>
              </a:rPr>
              <a:t>ペタバイト</a:t>
            </a:r>
            <a:r>
              <a:rPr lang="ja-JP" altLang="en-US" sz="2800" dirty="0">
                <a:latin typeface="Meiryo UI" panose="020B0604030504040204" pitchFamily="50" charset="-128"/>
                <a:ea typeface="Meiryo UI" panose="020B0604030504040204" pitchFamily="50" charset="-128"/>
              </a:rPr>
              <a:t>。</a:t>
            </a:r>
            <a:endParaRPr lang="en-US" altLang="ja-JP" sz="2000" dirty="0">
              <a:latin typeface="Meiryo UI" panose="020B0604030504040204" pitchFamily="50" charset="-128"/>
              <a:ea typeface="Meiryo UI" panose="020B0604030504040204" pitchFamily="50" charset="-128"/>
            </a:endParaRP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06881" cy="1651791"/>
          </a:xfrm>
          <a:prstGeom prst="rect">
            <a:avLst/>
          </a:prstGeom>
        </p:spPr>
      </p:pic>
      <p:sp>
        <p:nvSpPr>
          <p:cNvPr id="2" name="正方形/長方形 1"/>
          <p:cNvSpPr/>
          <p:nvPr/>
        </p:nvSpPr>
        <p:spPr>
          <a:xfrm>
            <a:off x="0" y="6606114"/>
            <a:ext cx="3456395" cy="253916"/>
          </a:xfrm>
          <a:prstGeom prst="rect">
            <a:avLst/>
          </a:prstGeom>
        </p:spPr>
        <p:txBody>
          <a:bodyPr wrap="none">
            <a:spAutoFit/>
          </a:bodyPr>
          <a:lstStyle/>
          <a:p>
            <a:r>
              <a:rPr lang="ja-JP" altLang="en-US" sz="1050" dirty="0">
                <a:latin typeface="Meiryo UI" panose="020B0604030504040204" pitchFamily="50" charset="-128"/>
                <a:ea typeface="Meiryo UI" panose="020B0604030504040204" pitchFamily="50" charset="-128"/>
              </a:rPr>
              <a:t>（出典）</a:t>
            </a:r>
            <a:r>
              <a:rPr lang="en-US" altLang="ja-JP" sz="1050" dirty="0">
                <a:latin typeface="Meiryo UI" panose="020B0604030504040204" pitchFamily="50" charset="-128"/>
                <a:ea typeface="Meiryo UI" panose="020B0604030504040204" pitchFamily="50" charset="-128"/>
              </a:rPr>
              <a:t>http://www.nursingassistantcentral.com/</a:t>
            </a:r>
          </a:p>
        </p:txBody>
      </p:sp>
      <p:sp>
        <p:nvSpPr>
          <p:cNvPr id="3" name="正方形/長方形 2"/>
          <p:cNvSpPr/>
          <p:nvPr/>
        </p:nvSpPr>
        <p:spPr>
          <a:xfrm>
            <a:off x="4147389" y="251644"/>
            <a:ext cx="3897221" cy="830997"/>
          </a:xfrm>
          <a:prstGeom prst="rect">
            <a:avLst/>
          </a:prstGeom>
        </p:spPr>
        <p:txBody>
          <a:bodyPr wrap="none">
            <a:spAutoFit/>
          </a:bodyPr>
          <a:lstStyle/>
          <a:p>
            <a:pPr algn="ctr"/>
            <a:r>
              <a:rPr lang="ja-JP" altLang="en-US" sz="4800" b="1" dirty="0">
                <a:latin typeface="游ゴシック" panose="020B0400000000000000" pitchFamily="50" charset="-128"/>
                <a:ea typeface="游ゴシック" panose="020B0400000000000000" pitchFamily="50" charset="-128"/>
              </a:rPr>
              <a:t>脳の基本情報</a:t>
            </a:r>
          </a:p>
        </p:txBody>
      </p:sp>
    </p:spTree>
    <p:extLst>
      <p:ext uri="{BB962C8B-B14F-4D97-AF65-F5344CB8AC3E}">
        <p14:creationId xmlns:p14="http://schemas.microsoft.com/office/powerpoint/2010/main" val="4573256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174" y="0"/>
            <a:ext cx="10390910" cy="6858000"/>
          </a:xfrm>
          <a:prstGeom prst="rect">
            <a:avLst/>
          </a:prstGeom>
        </p:spPr>
      </p:pic>
    </p:spTree>
    <p:extLst>
      <p:ext uri="{BB962C8B-B14F-4D97-AF65-F5344CB8AC3E}">
        <p14:creationId xmlns:p14="http://schemas.microsoft.com/office/powerpoint/2010/main" val="1591234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08809"/>
            <a:ext cx="2231958" cy="2040382"/>
          </a:xfrm>
          <a:prstGeom prst="rect">
            <a:avLst/>
          </a:prstGeom>
        </p:spPr>
      </p:pic>
      <p:sp>
        <p:nvSpPr>
          <p:cNvPr id="3" name="テキスト ボックス 2"/>
          <p:cNvSpPr txBox="1"/>
          <p:nvPr/>
        </p:nvSpPr>
        <p:spPr>
          <a:xfrm>
            <a:off x="2139950" y="3056979"/>
            <a:ext cx="9975850" cy="769441"/>
          </a:xfrm>
          <a:prstGeom prst="rect">
            <a:avLst/>
          </a:prstGeom>
          <a:noFill/>
        </p:spPr>
        <p:txBody>
          <a:bodyPr wrap="square" rtlCol="0">
            <a:spAutoFit/>
          </a:bodyPr>
          <a:lstStyle/>
          <a:p>
            <a:r>
              <a:rPr kumimoji="1" lang="ja-JP" altLang="en-US" sz="4400" b="1" dirty="0">
                <a:latin typeface="游ゴシック" panose="020B0400000000000000" pitchFamily="50" charset="-128"/>
                <a:ea typeface="游ゴシック" panose="020B0400000000000000" pitchFamily="50" charset="-128"/>
              </a:rPr>
              <a:t>（３）企業の動き</a:t>
            </a:r>
          </a:p>
        </p:txBody>
      </p:sp>
    </p:spTree>
    <p:extLst>
      <p:ext uri="{BB962C8B-B14F-4D97-AF65-F5344CB8AC3E}">
        <p14:creationId xmlns:p14="http://schemas.microsoft.com/office/powerpoint/2010/main" val="4292238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BM c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1821" y="2991833"/>
            <a:ext cx="2692971" cy="2692971"/>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1"/>
          <p:cNvSpPr>
            <a:spLocks noChangeArrowheads="1"/>
          </p:cNvSpPr>
          <p:nvPr/>
        </p:nvSpPr>
        <p:spPr bwMode="auto">
          <a:xfrm>
            <a:off x="4160838" y="1083507"/>
            <a:ext cx="782177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600" dirty="0">
                <a:latin typeface="Meiryo UI" panose="020B0604030504040204" pitchFamily="50" charset="-128"/>
                <a:ea typeface="Meiryo UI" panose="020B0604030504040204" pitchFamily="50" charset="-128"/>
              </a:rPr>
              <a:t>DARPA</a:t>
            </a:r>
            <a:r>
              <a:rPr lang="ja-JP" altLang="en-US" sz="1600" dirty="0">
                <a:latin typeface="Meiryo UI" panose="020B0604030504040204" pitchFamily="50" charset="-128"/>
                <a:ea typeface="Meiryo UI" panose="020B0604030504040204" pitchFamily="50" charset="-128"/>
              </a:rPr>
              <a:t>は、スパイキング・ニューラルネットワークを実装した「ニューロモフィック・チップ」を開発中。 このチップは、脳の仕組みを集積回路で実現するもの。スパイキング・ネットワークは、従来のニューラルネットワークにニューロンが発するパルス（時間の変動に従って上下に変動するパルス）追加したもの。</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ja-JP" altLang="en-US" sz="1600" dirty="0">
                <a:latin typeface="Meiryo UI" panose="020B0604030504040204" pitchFamily="50" charset="-128"/>
                <a:ea typeface="Meiryo UI" panose="020B0604030504040204" pitchFamily="50" charset="-128"/>
              </a:rPr>
              <a:t>現在</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チップ上に</a:t>
            </a:r>
            <a:r>
              <a:rPr lang="en-US" altLang="ja-JP" sz="1600" dirty="0">
                <a:latin typeface="Meiryo UI" panose="020B0604030504040204" pitchFamily="50" charset="-128"/>
                <a:ea typeface="Meiryo UI" panose="020B0604030504040204" pitchFamily="50" charset="-128"/>
              </a:rPr>
              <a:t>100</a:t>
            </a:r>
            <a:r>
              <a:rPr lang="ja-JP" altLang="en-US" sz="1600" dirty="0">
                <a:latin typeface="Meiryo UI" panose="020B0604030504040204" pitchFamily="50" charset="-128"/>
                <a:ea typeface="Meiryo UI" panose="020B0604030504040204" pitchFamily="50" charset="-128"/>
              </a:rPr>
              <a:t>万個のニューロンを実装しており、</a:t>
            </a:r>
            <a:r>
              <a:rPr lang="en-US" altLang="ja-JP" sz="1600" dirty="0">
                <a:latin typeface="Meiryo UI" panose="020B0604030504040204" pitchFamily="50" charset="-128"/>
                <a:ea typeface="Meiryo UI" panose="020B0604030504040204" pitchFamily="50" charset="-128"/>
              </a:rPr>
              <a:t>2017</a:t>
            </a:r>
            <a:r>
              <a:rPr lang="ja-JP" altLang="en-US" sz="1600" dirty="0">
                <a:latin typeface="Meiryo UI" panose="020B0604030504040204" pitchFamily="50" charset="-128"/>
                <a:ea typeface="Meiryo UI" panose="020B0604030504040204" pitchFamily="50" charset="-128"/>
              </a:rPr>
              <a:t>年までには</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億個に到達する見込みで、これを使用したロボットは猫と同等のふるまいができる可能性がある。</a:t>
            </a:r>
          </a:p>
        </p:txBody>
      </p:sp>
      <p:pic>
        <p:nvPicPr>
          <p:cNvPr id="10" name="Picture 4" descr="SyNAPSE logo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813" y="733012"/>
            <a:ext cx="3303829" cy="2133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0947" y="2998754"/>
            <a:ext cx="2908300" cy="342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80520" y="2998754"/>
            <a:ext cx="51943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正方形/長方形 8"/>
          <p:cNvSpPr>
            <a:spLocks noChangeArrowheads="1"/>
          </p:cNvSpPr>
          <p:nvPr/>
        </p:nvSpPr>
        <p:spPr bwMode="auto">
          <a:xfrm>
            <a:off x="3879427" y="5762625"/>
            <a:ext cx="49624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 typeface="Wingdings" panose="05000000000000000000" pitchFamily="2" charset="2"/>
              <a:buChar char="u"/>
            </a:pPr>
            <a:r>
              <a:rPr lang="ja-JP" altLang="en-US" sz="1600" dirty="0">
                <a:latin typeface="Meiryo UI" panose="020B0604030504040204" pitchFamily="50" charset="-128"/>
                <a:ea typeface="Meiryo UI" panose="020B0604030504040204" pitchFamily="50" charset="-128"/>
              </a:rPr>
              <a:t>システム動作クロックは</a:t>
            </a:r>
            <a:r>
              <a:rPr lang="en-US" altLang="ja-JP" sz="1600" b="1" dirty="0">
                <a:solidFill>
                  <a:srgbClr val="FF0000"/>
                </a:solidFill>
                <a:latin typeface="Meiryo UI" panose="020B0604030504040204" pitchFamily="50" charset="-128"/>
                <a:ea typeface="Meiryo UI" panose="020B0604030504040204" pitchFamily="50" charset="-128"/>
              </a:rPr>
              <a:t>1kHz</a:t>
            </a:r>
          </a:p>
          <a:p>
            <a:pPr>
              <a:spcBef>
                <a:spcPct val="0"/>
              </a:spcBef>
              <a:buFont typeface="Wingdings" panose="05000000000000000000" pitchFamily="2" charset="2"/>
              <a:buChar char="u"/>
            </a:pPr>
            <a:r>
              <a:rPr lang="ja-JP" altLang="en-US" sz="1600" dirty="0">
                <a:latin typeface="Meiryo UI" panose="020B0604030504040204" pitchFamily="50" charset="-128"/>
                <a:ea typeface="Meiryo UI" panose="020B0604030504040204" pitchFamily="50" charset="-128"/>
              </a:rPr>
              <a:t>消費電力密度は</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平方センチあたり</a:t>
            </a:r>
            <a:r>
              <a:rPr lang="en-US" altLang="ja-JP" sz="1600" b="1" dirty="0">
                <a:solidFill>
                  <a:srgbClr val="FF0000"/>
                </a:solidFill>
                <a:latin typeface="Meiryo UI" panose="020B0604030504040204" pitchFamily="50" charset="-128"/>
                <a:ea typeface="Meiryo UI" panose="020B0604030504040204" pitchFamily="50" charset="-128"/>
              </a:rPr>
              <a:t>20mW</a:t>
            </a:r>
            <a:r>
              <a:rPr lang="ja-JP" altLang="en-US" sz="1600" dirty="0" err="1">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pPr>
              <a:spcBef>
                <a:spcPct val="0"/>
              </a:spcBef>
              <a:buFont typeface="Wingdings" panose="05000000000000000000" pitchFamily="2" charset="2"/>
              <a:buChar char="u"/>
            </a:pPr>
            <a:r>
              <a:rPr lang="ja-JP" altLang="en-US" sz="1600" b="1" dirty="0">
                <a:solidFill>
                  <a:srgbClr val="FF0000"/>
                </a:solidFill>
                <a:latin typeface="Meiryo UI" panose="020B0604030504040204" pitchFamily="50" charset="-128"/>
                <a:ea typeface="Meiryo UI" panose="020B0604030504040204" pitchFamily="50" charset="-128"/>
              </a:rPr>
              <a:t>従来の</a:t>
            </a:r>
            <a:r>
              <a:rPr lang="en-US" altLang="ja-JP" sz="1600" b="1" dirty="0">
                <a:solidFill>
                  <a:srgbClr val="FF0000"/>
                </a:solidFill>
                <a:latin typeface="Meiryo UI" panose="020B0604030504040204" pitchFamily="50" charset="-128"/>
                <a:ea typeface="Meiryo UI" panose="020B0604030504040204" pitchFamily="50" charset="-128"/>
              </a:rPr>
              <a:t>CPU</a:t>
            </a:r>
            <a:r>
              <a:rPr lang="ja-JP" altLang="en-US" sz="1600" b="1" dirty="0">
                <a:solidFill>
                  <a:srgbClr val="FF0000"/>
                </a:solidFill>
                <a:latin typeface="Meiryo UI" panose="020B0604030504040204" pitchFamily="50" charset="-128"/>
                <a:ea typeface="Meiryo UI" panose="020B0604030504040204" pitchFamily="50" charset="-128"/>
              </a:rPr>
              <a:t>の</a:t>
            </a:r>
            <a:r>
              <a:rPr lang="en-US" altLang="ja-JP" sz="1600" b="1" dirty="0">
                <a:solidFill>
                  <a:srgbClr val="FF0000"/>
                </a:solidFill>
                <a:latin typeface="Meiryo UI" panose="020B0604030504040204" pitchFamily="50" charset="-128"/>
                <a:ea typeface="Meiryo UI" panose="020B0604030504040204" pitchFamily="50" charset="-128"/>
              </a:rPr>
              <a:t>1</a:t>
            </a:r>
            <a:r>
              <a:rPr lang="ja-JP" altLang="en-US" sz="1600" b="1" dirty="0">
                <a:solidFill>
                  <a:srgbClr val="FF0000"/>
                </a:solidFill>
                <a:latin typeface="Meiryo UI" panose="020B0604030504040204" pitchFamily="50" charset="-128"/>
                <a:ea typeface="Meiryo UI" panose="020B0604030504040204" pitchFamily="50" charset="-128"/>
              </a:rPr>
              <a:t>／</a:t>
            </a:r>
            <a:r>
              <a:rPr lang="en-US" altLang="ja-JP" sz="1600" b="1" dirty="0">
                <a:solidFill>
                  <a:srgbClr val="FF0000"/>
                </a:solidFill>
                <a:latin typeface="Meiryo UI" panose="020B0604030504040204" pitchFamily="50" charset="-128"/>
                <a:ea typeface="Meiryo UI" panose="020B0604030504040204" pitchFamily="50" charset="-128"/>
              </a:rPr>
              <a:t>200</a:t>
            </a:r>
            <a:r>
              <a:rPr lang="ja-JP" altLang="en-US" sz="1600" b="1" dirty="0">
                <a:solidFill>
                  <a:srgbClr val="FF0000"/>
                </a:solidFill>
                <a:latin typeface="Meiryo UI" panose="020B0604030504040204" pitchFamily="50" charset="-128"/>
                <a:ea typeface="Meiryo UI" panose="020B0604030504040204" pitchFamily="50" charset="-128"/>
              </a:rPr>
              <a:t>と飛躍的な省電力</a:t>
            </a:r>
            <a:r>
              <a:rPr lang="ja-JP" altLang="en-US" sz="1600" dirty="0">
                <a:latin typeface="Meiryo UI" panose="020B0604030504040204" pitchFamily="50" charset="-128"/>
                <a:ea typeface="Meiryo UI" panose="020B0604030504040204" pitchFamily="50" charset="-128"/>
              </a:rPr>
              <a:t>を実現</a:t>
            </a:r>
          </a:p>
        </p:txBody>
      </p:sp>
      <p:sp>
        <p:nvSpPr>
          <p:cNvPr id="2" name="スライド番号プレースホルダー 1"/>
          <p:cNvSpPr>
            <a:spLocks noGrp="1"/>
          </p:cNvSpPr>
          <p:nvPr>
            <p:ph type="sldNum" sz="quarter" idx="12"/>
          </p:nvPr>
        </p:nvSpPr>
        <p:spPr>
          <a:xfrm>
            <a:off x="11615791" y="6492875"/>
            <a:ext cx="576209" cy="365125"/>
          </a:xfrm>
        </p:spPr>
        <p:txBody>
          <a:bodyPr/>
          <a:lstStyle/>
          <a:p>
            <a:fld id="{E0111AC5-7BD5-411B-8205-861CC0B8AE82}" type="slidenum">
              <a:rPr kumimoji="1" lang="ja-JP" altLang="en-US" smtClean="0"/>
              <a:t>42</a:t>
            </a:fld>
            <a:endParaRPr kumimoji="1" lang="ja-JP" altLang="en-US" dirty="0"/>
          </a:p>
        </p:txBody>
      </p:sp>
      <p:sp>
        <p:nvSpPr>
          <p:cNvPr id="3" name="正方形/長方形 2"/>
          <p:cNvSpPr/>
          <p:nvPr/>
        </p:nvSpPr>
        <p:spPr>
          <a:xfrm>
            <a:off x="8277460" y="5627211"/>
            <a:ext cx="865943"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IBM</a:t>
            </a:r>
          </a:p>
        </p:txBody>
      </p:sp>
      <p:sp>
        <p:nvSpPr>
          <p:cNvPr id="16" name="正方形/長方形 15"/>
          <p:cNvSpPr/>
          <p:nvPr/>
        </p:nvSpPr>
        <p:spPr>
          <a:xfrm>
            <a:off x="11081971" y="5647209"/>
            <a:ext cx="865943"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IBM</a:t>
            </a:r>
          </a:p>
        </p:txBody>
      </p:sp>
      <p:sp>
        <p:nvSpPr>
          <p:cNvPr id="17" name="正方形/長方形 16"/>
          <p:cNvSpPr/>
          <p:nvPr/>
        </p:nvSpPr>
        <p:spPr>
          <a:xfrm>
            <a:off x="366359" y="6377459"/>
            <a:ext cx="1071127"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Science</a:t>
            </a:r>
          </a:p>
        </p:txBody>
      </p:sp>
      <p:sp>
        <p:nvSpPr>
          <p:cNvPr id="18" name="正方形/長方形 2"/>
          <p:cNvSpPr>
            <a:spLocks noChangeArrowheads="1"/>
          </p:cNvSpPr>
          <p:nvPr/>
        </p:nvSpPr>
        <p:spPr bwMode="auto">
          <a:xfrm>
            <a:off x="2999647" y="2696451"/>
            <a:ext cx="119929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DARPA</a:t>
            </a:r>
            <a:endParaRPr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5444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a:latin typeface="GungsuhChe" panose="02030609000101010101" pitchFamily="49" charset="-127"/>
                <a:ea typeface="GungsuhChe" panose="02030609000101010101" pitchFamily="49" charset="-127"/>
              </a:rPr>
              <a:t>IBM</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5" name="Rectangle 2"/>
          <p:cNvSpPr txBox="1">
            <a:spLocks noChangeArrowheads="1"/>
          </p:cNvSpPr>
          <p:nvPr/>
        </p:nvSpPr>
        <p:spPr>
          <a:xfrm>
            <a:off x="2846621" y="900258"/>
            <a:ext cx="6500812" cy="352425"/>
          </a:xfrm>
          <a:prstGeom prst="rect">
            <a:avLst/>
          </a:prstGeom>
        </p:spPr>
        <p:txBody>
          <a:bodyPr vert="horz" lIns="91405" tIns="45702" rIns="91405" bIns="45702" rtlCol="0" anchor="ctr">
            <a:normAutofit fontScale="850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2600" b="1" dirty="0">
                <a:latin typeface="Times New Roman" panose="02020603050405020304" pitchFamily="18" charset="0"/>
                <a:ea typeface="ＭＳ Ｐゴシック" panose="020B0600070205080204" pitchFamily="50" charset="-128"/>
                <a:cs typeface="Times New Roman" panose="02020603050405020304" pitchFamily="18" charset="0"/>
              </a:rPr>
              <a:t>IBM gets DARPA cognitive computing contract</a:t>
            </a:r>
          </a:p>
        </p:txBody>
      </p:sp>
      <p:sp>
        <p:nvSpPr>
          <p:cNvPr id="6" name="TextBox 4"/>
          <p:cNvSpPr txBox="1">
            <a:spLocks noChangeArrowheads="1"/>
          </p:cNvSpPr>
          <p:nvPr/>
        </p:nvSpPr>
        <p:spPr bwMode="auto">
          <a:xfrm>
            <a:off x="761996" y="4005151"/>
            <a:ext cx="883602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5" tIns="45702" rIns="91405" bIns="45702">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buFont typeface="Arial" panose="020B0604020202020204" pitchFamily="34" charset="0"/>
              <a:buChar char="•"/>
            </a:pPr>
            <a:r>
              <a:rPr lang="de-DE" altLang="ja-JP" sz="1800" b="0" dirty="0">
                <a:latin typeface="Times New Roman" panose="02020603050405020304" pitchFamily="18" charset="0"/>
                <a:cs typeface="Times New Roman" panose="02020603050405020304" pitchFamily="18" charset="0"/>
              </a:rPr>
              <a:t> S</a:t>
            </a:r>
            <a:r>
              <a:rPr lang="en-US" altLang="ja-JP" sz="1800" b="0" dirty="0" err="1">
                <a:latin typeface="Times New Roman" panose="02020603050405020304" pitchFamily="18" charset="0"/>
                <a:ea typeface="ＭＳ Ｐゴシック" panose="020B0600070205080204" pitchFamily="50" charset="-128"/>
                <a:cs typeface="Times New Roman" panose="02020603050405020304" pitchFamily="18" charset="0"/>
              </a:rPr>
              <a:t>imulate</a:t>
            </a:r>
            <a:r>
              <a:rPr lang="en-US" altLang="ja-JP" sz="1800" b="0" dirty="0">
                <a:latin typeface="Times New Roman" panose="02020603050405020304" pitchFamily="18" charset="0"/>
                <a:ea typeface="ＭＳ Ｐゴシック" panose="020B0600070205080204" pitchFamily="50" charset="-128"/>
                <a:cs typeface="Times New Roman" panose="02020603050405020304" pitchFamily="18" charset="0"/>
              </a:rPr>
              <a:t> the brain's sensation, action, interaction, perception and cognition abilities</a:t>
            </a:r>
          </a:p>
          <a:p>
            <a:pPr>
              <a:buFont typeface="Arial" panose="020B0604020202020204" pitchFamily="34" charset="0"/>
              <a:buChar char="•"/>
            </a:pPr>
            <a:r>
              <a:rPr lang="en-US" altLang="ja-JP" sz="1800" b="0" dirty="0">
                <a:latin typeface="Times New Roman" panose="02020603050405020304" pitchFamily="18" charset="0"/>
                <a:ea typeface="ＭＳ Ｐゴシック" panose="020B0600070205080204" pitchFamily="50" charset="-128"/>
                <a:cs typeface="Times New Roman" panose="02020603050405020304" pitchFamily="18" charset="0"/>
              </a:rPr>
              <a:t> Supercomputing and </a:t>
            </a:r>
            <a:r>
              <a:rPr lang="en-US" altLang="ja-JP" sz="1800" b="0" dirty="0" err="1">
                <a:latin typeface="Times New Roman" panose="02020603050405020304" pitchFamily="18" charset="0"/>
                <a:ea typeface="ＭＳ Ｐゴシック" panose="020B0600070205080204" pitchFamily="50" charset="-128"/>
                <a:cs typeface="Times New Roman" panose="02020603050405020304" pitchFamily="18" charset="0"/>
              </a:rPr>
              <a:t>nano</a:t>
            </a:r>
            <a:r>
              <a:rPr lang="en-US" altLang="ja-JP" sz="1800" b="0" dirty="0">
                <a:latin typeface="Times New Roman" panose="02020603050405020304" pitchFamily="18" charset="0"/>
                <a:ea typeface="ＭＳ Ｐゴシック" panose="020B0600070205080204" pitchFamily="50" charset="-128"/>
                <a:cs typeface="Times New Roman" panose="02020603050405020304" pitchFamily="18" charset="0"/>
              </a:rPr>
              <a:t>-technology enable creation of simulated synapses</a:t>
            </a:r>
          </a:p>
          <a:p>
            <a:pPr>
              <a:buFont typeface="Arial" panose="020B0604020202020204" pitchFamily="34" charset="0"/>
              <a:buChar char="•"/>
            </a:pPr>
            <a:r>
              <a:rPr lang="en-US" altLang="ja-JP" sz="1800" b="0" dirty="0">
                <a:latin typeface="Times New Roman" panose="02020603050405020304" pitchFamily="18" charset="0"/>
                <a:ea typeface="ＭＳ Ｐゴシック" panose="020B0600070205080204" pitchFamily="50" charset="-128"/>
                <a:cs typeface="Times New Roman" panose="02020603050405020304" pitchFamily="18" charset="0"/>
              </a:rPr>
              <a:t> </a:t>
            </a:r>
            <a:r>
              <a:rPr lang="en-US" altLang="ja-JP" sz="1800" b="0" dirty="0" err="1">
                <a:latin typeface="Times New Roman" panose="02020603050405020304" pitchFamily="18" charset="0"/>
                <a:ea typeface="ＭＳ Ｐゴシック" panose="020B0600070205080204" pitchFamily="50" charset="-128"/>
                <a:cs typeface="Times New Roman" panose="02020603050405020304" pitchFamily="18" charset="0"/>
              </a:rPr>
              <a:t>SyNAPSE</a:t>
            </a:r>
            <a:r>
              <a:rPr lang="en-US" altLang="ja-JP" sz="1800" b="0" dirty="0">
                <a:latin typeface="Times New Roman" panose="02020603050405020304" pitchFamily="18" charset="0"/>
                <a:ea typeface="ＭＳ Ｐゴシック" panose="020B0600070205080204" pitchFamily="50" charset="-128"/>
                <a:cs typeface="Times New Roman" panose="02020603050405020304" pitchFamily="18" charset="0"/>
              </a:rPr>
              <a:t> project is only the first phase</a:t>
            </a:r>
          </a:p>
        </p:txBody>
      </p:sp>
      <p:sp>
        <p:nvSpPr>
          <p:cNvPr id="7" name="TextBox 5"/>
          <p:cNvSpPr txBox="1">
            <a:spLocks noChangeArrowheads="1"/>
          </p:cNvSpPr>
          <p:nvPr/>
        </p:nvSpPr>
        <p:spPr bwMode="auto">
          <a:xfrm>
            <a:off x="1532238" y="4980776"/>
            <a:ext cx="6973887" cy="923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5" tIns="45702" rIns="91405" bIns="45702">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ltLang="ja-JP" sz="1200" b="0" dirty="0">
                <a:ea typeface="ＭＳ Ｐゴシック" panose="020B0600070205080204" pitchFamily="50" charset="-128"/>
                <a:cs typeface="Arial" panose="020B0604020202020204" pitchFamily="34" charset="0"/>
              </a:rPr>
              <a:t>Read more: </a:t>
            </a:r>
            <a:endParaRPr lang="en-US" altLang="ja-JP" sz="1200" b="0" dirty="0">
              <a:ea typeface="ＭＳ Ｐゴシック" panose="020B0600070205080204" pitchFamily="50" charset="-128"/>
            </a:endParaRPr>
          </a:p>
          <a:p>
            <a:r>
              <a:rPr lang="en-US" altLang="ja-JP" sz="1200" b="0" dirty="0">
                <a:ea typeface="ＭＳ Ｐゴシック" panose="020B0600070205080204" pitchFamily="50" charset="-128"/>
                <a:hlinkClick r:id="rId3"/>
              </a:rPr>
              <a:t>http://www.ibm.com/smarterplanet/us/en/business_analytics/article/cognitive_computing.html</a:t>
            </a:r>
            <a:r>
              <a:rPr lang="en-US" altLang="ja-JP" b="0" dirty="0">
                <a:ea typeface="ＭＳ Ｐゴシック" panose="020B0600070205080204" pitchFamily="50" charset="-128"/>
              </a:rPr>
              <a:t> </a:t>
            </a:r>
            <a:r>
              <a:rPr lang="de-DE" altLang="ja-JP" sz="1200" b="0" dirty="0">
                <a:cs typeface="Arial" panose="020B0604020202020204" pitchFamily="34" charset="0"/>
                <a:hlinkClick r:id="rId4"/>
              </a:rPr>
              <a:t>http://www.kurzweilai.net</a:t>
            </a:r>
            <a:endParaRPr lang="de-DE" altLang="ja-JP" sz="1200" b="0" dirty="0">
              <a:cs typeface="Arial" panose="020B0604020202020204" pitchFamily="34" charset="0"/>
            </a:endParaRPr>
          </a:p>
          <a:p>
            <a:r>
              <a:rPr lang="de-DE" altLang="ja-JP" sz="1200" b="0" dirty="0">
                <a:cs typeface="Arial" panose="020B0604020202020204" pitchFamily="34" charset="0"/>
                <a:hlinkClick r:id="rId5"/>
              </a:rPr>
              <a:t>http://venturebeat.com/2011/08/17/ibm-cognitive-computing-chips</a:t>
            </a:r>
            <a:r>
              <a:rPr lang="en-US" altLang="ja-JP" sz="1200" b="0" dirty="0">
                <a:ea typeface="ＭＳ Ｐゴシック" panose="020B0600070205080204" pitchFamily="50" charset="-128"/>
                <a:cs typeface="Arial" panose="020B0604020202020204" pitchFamily="34" charset="0"/>
              </a:rPr>
              <a:t>/</a:t>
            </a:r>
          </a:p>
        </p:txBody>
      </p:sp>
      <p:sp>
        <p:nvSpPr>
          <p:cNvPr id="8" name="TextBox 4"/>
          <p:cNvSpPr txBox="1">
            <a:spLocks noChangeArrowheads="1"/>
          </p:cNvSpPr>
          <p:nvPr/>
        </p:nvSpPr>
        <p:spPr bwMode="auto">
          <a:xfrm>
            <a:off x="977896" y="5842374"/>
            <a:ext cx="8620125" cy="1015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5" tIns="45702" rIns="91405" bIns="45702">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buFont typeface="Arial" panose="020B0604020202020204" pitchFamily="34" charset="0"/>
              <a:buChar char="•"/>
            </a:pPr>
            <a:r>
              <a:rPr lang="de-DE" altLang="ja-JP" sz="1800" b="0" dirty="0">
                <a:latin typeface="Times New Roman" panose="02020603050405020304" pitchFamily="18" charset="0"/>
                <a:cs typeface="Times New Roman" panose="02020603050405020304" pitchFamily="18" charset="0"/>
              </a:rPr>
              <a:t> S</a:t>
            </a:r>
            <a:r>
              <a:rPr lang="en-US" altLang="ja-JP" sz="1800" b="0" dirty="0" err="1">
                <a:latin typeface="Times New Roman" panose="02020603050405020304" pitchFamily="18" charset="0"/>
                <a:ea typeface="ＭＳ Ｐゴシック" panose="020B0600070205080204" pitchFamily="50" charset="-128"/>
                <a:cs typeface="Times New Roman" panose="02020603050405020304" pitchFamily="18" charset="0"/>
              </a:rPr>
              <a:t>imulation</a:t>
            </a:r>
            <a:r>
              <a:rPr lang="en-US" altLang="ja-JP" sz="1800" b="0" dirty="0">
                <a:latin typeface="Times New Roman" panose="02020603050405020304" pitchFamily="18" charset="0"/>
                <a:ea typeface="ＭＳ Ｐゴシック" panose="020B0600070205080204" pitchFamily="50" charset="-128"/>
                <a:cs typeface="Times New Roman" panose="02020603050405020304" pitchFamily="18" charset="0"/>
              </a:rPr>
              <a:t> of neurons with </a:t>
            </a:r>
            <a:r>
              <a:rPr lang="en-US" altLang="ja-JP" sz="1800" b="0" dirty="0" err="1">
                <a:latin typeface="Times New Roman" panose="02020603050405020304" pitchFamily="18" charset="0"/>
                <a:ea typeface="ＭＳ Ｐゴシック" panose="020B0600070205080204" pitchFamily="50" charset="-128"/>
                <a:cs typeface="Times New Roman" panose="02020603050405020304" pitchFamily="18" charset="0"/>
              </a:rPr>
              <a:t>Optogenetics</a:t>
            </a:r>
            <a:endParaRPr lang="en-US" altLang="ja-JP" sz="1800" b="0" dirty="0">
              <a:latin typeface="Times New Roman" panose="02020603050405020304" pitchFamily="18" charset="0"/>
              <a:ea typeface="ＭＳ Ｐゴシック" panose="020B0600070205080204" pitchFamily="50" charset="-128"/>
              <a:cs typeface="Times New Roman" panose="02020603050405020304" pitchFamily="18" charset="0"/>
            </a:endParaRPr>
          </a:p>
          <a:p>
            <a:pPr lvl="1">
              <a:buFont typeface="Arial" panose="020B0604020202020204" pitchFamily="34" charset="0"/>
              <a:buChar char="•"/>
            </a:pPr>
            <a:r>
              <a:rPr lang="de-DE" altLang="ja-JP" sz="1400" b="0" dirty="0">
                <a:latin typeface="Times New Roman" panose="02020603050405020304" pitchFamily="18" charset="0"/>
                <a:cs typeface="Times New Roman" panose="02020603050405020304" pitchFamily="18" charset="0"/>
              </a:rPr>
              <a:t>Designer viruses and optical signals may take over functions in wound/stroke patients</a:t>
            </a:r>
          </a:p>
          <a:p>
            <a:pPr lvl="1">
              <a:buFont typeface="Arial" panose="020B0604020202020204" pitchFamily="34" charset="0"/>
              <a:buChar char="•"/>
            </a:pPr>
            <a:r>
              <a:rPr lang="de-DE" altLang="ja-JP" sz="1400" b="0" dirty="0">
                <a:latin typeface="Times New Roman" panose="02020603050405020304" pitchFamily="18" charset="0"/>
                <a:cs typeface="Times New Roman" panose="02020603050405020304" pitchFamily="18" charset="0"/>
              </a:rPr>
              <a:t>Mind-controlled prosthetic limbs </a:t>
            </a:r>
          </a:p>
          <a:p>
            <a:pPr>
              <a:buFont typeface="Arial" panose="020B0604020202020204" pitchFamily="34" charset="0"/>
              <a:buChar char="•"/>
            </a:pPr>
            <a:endParaRPr lang="en-US" altLang="ja-JP" sz="1400" b="0" dirty="0">
              <a:latin typeface="Times New Roman" panose="02020603050405020304" pitchFamily="18" charset="0"/>
              <a:ea typeface="ＭＳ Ｐゴシック" panose="020B0600070205080204" pitchFamily="50" charset="-128"/>
              <a:cs typeface="Times New Roman" panose="02020603050405020304" pitchFamily="18" charset="0"/>
            </a:endParaRPr>
          </a:p>
        </p:txBody>
      </p:sp>
      <p:pic>
        <p:nvPicPr>
          <p:cNvPr id="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2239" y="1197863"/>
            <a:ext cx="5584484" cy="2747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42220" y="870356"/>
            <a:ext cx="3381375" cy="3347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61594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err="1">
                <a:latin typeface="GungsuhChe" panose="02030609000101010101" pitchFamily="49" charset="-127"/>
                <a:ea typeface="GungsuhChe" panose="02030609000101010101" pitchFamily="49" charset="-127"/>
              </a:rPr>
              <a:t>Manan</a:t>
            </a:r>
            <a:r>
              <a:rPr lang="en-US" altLang="ja-JP" sz="6000" b="1" dirty="0">
                <a:latin typeface="GungsuhChe" panose="02030609000101010101" pitchFamily="49" charset="-127"/>
                <a:ea typeface="GungsuhChe" panose="02030609000101010101" pitchFamily="49" charset="-127"/>
              </a:rPr>
              <a:t> </a:t>
            </a:r>
            <a:r>
              <a:rPr lang="en-US" altLang="ja-JP" sz="6000" b="1" dirty="0" err="1">
                <a:latin typeface="GungsuhChe" panose="02030609000101010101" pitchFamily="49" charset="-127"/>
                <a:ea typeface="GungsuhChe" panose="02030609000101010101" pitchFamily="49" charset="-127"/>
              </a:rPr>
              <a:t>Suri</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3524" y="2185175"/>
            <a:ext cx="6190476" cy="3476190"/>
          </a:xfrm>
          <a:prstGeom prst="rect">
            <a:avLst/>
          </a:prstGeom>
        </p:spPr>
      </p:pic>
      <p:sp>
        <p:nvSpPr>
          <p:cNvPr id="5" name="正方形/長方形 4"/>
          <p:cNvSpPr/>
          <p:nvPr/>
        </p:nvSpPr>
        <p:spPr>
          <a:xfrm>
            <a:off x="2229362" y="1815843"/>
            <a:ext cx="7735329" cy="369332"/>
          </a:xfrm>
          <a:prstGeom prst="rect">
            <a:avLst/>
          </a:prstGeom>
        </p:spPr>
        <p:txBody>
          <a:bodyPr wrap="square">
            <a:spAutoFit/>
          </a:bodyPr>
          <a:lstStyle/>
          <a:p>
            <a:pPr algn="ctr"/>
            <a:r>
              <a:rPr lang="ja-JP" altLang="en-US" dirty="0"/>
              <a:t>人間の脳の仕組みを模倣したコンピューター・チップを開発。</a:t>
            </a:r>
          </a:p>
        </p:txBody>
      </p:sp>
      <p:sp>
        <p:nvSpPr>
          <p:cNvPr id="7" name="正方形/長方形 6"/>
          <p:cNvSpPr/>
          <p:nvPr/>
        </p:nvSpPr>
        <p:spPr>
          <a:xfrm>
            <a:off x="7925828" y="646331"/>
            <a:ext cx="2182000" cy="369332"/>
          </a:xfrm>
          <a:prstGeom prst="rect">
            <a:avLst/>
          </a:prstGeom>
        </p:spPr>
        <p:txBody>
          <a:bodyPr wrap="square">
            <a:spAutoFit/>
          </a:bodyPr>
          <a:lstStyle/>
          <a:p>
            <a:pPr algn="ctr"/>
            <a:r>
              <a:rPr lang="ja-JP" altLang="en-US" dirty="0"/>
              <a:t>インド工科大学</a:t>
            </a:r>
          </a:p>
        </p:txBody>
      </p:sp>
    </p:spTree>
    <p:extLst>
      <p:ext uri="{BB962C8B-B14F-4D97-AF65-F5344CB8AC3E}">
        <p14:creationId xmlns:p14="http://schemas.microsoft.com/office/powerpoint/2010/main" val="321506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a:latin typeface="GungsuhChe" panose="02030609000101010101" pitchFamily="49" charset="-127"/>
                <a:ea typeface="GungsuhChe" panose="02030609000101010101" pitchFamily="49" charset="-127"/>
              </a:rPr>
              <a:t>NIH</a:t>
            </a:r>
            <a:r>
              <a:rPr lang="ja-JP" altLang="en-US" sz="6000" b="1" dirty="0">
                <a:latin typeface="GungsuhChe" panose="02030609000101010101" pitchFamily="49" charset="-127"/>
                <a:ea typeface="GungsuhChe" panose="02030609000101010101" pitchFamily="49" charset="-127"/>
              </a:rPr>
              <a:t>優先研究テーマ</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6" name="object 5"/>
          <p:cNvSpPr/>
          <p:nvPr/>
        </p:nvSpPr>
        <p:spPr>
          <a:xfrm>
            <a:off x="4669346" y="2267033"/>
            <a:ext cx="1628139" cy="379730"/>
          </a:xfrm>
          <a:custGeom>
            <a:avLst/>
            <a:gdLst/>
            <a:ahLst/>
            <a:cxnLst/>
            <a:rect l="l" t="t" r="r" b="b"/>
            <a:pathLst>
              <a:path w="1628139" h="379729">
                <a:moveTo>
                  <a:pt x="1627632" y="189737"/>
                </a:moveTo>
                <a:lnTo>
                  <a:pt x="0" y="189737"/>
                </a:lnTo>
                <a:lnTo>
                  <a:pt x="813815" y="379475"/>
                </a:lnTo>
                <a:lnTo>
                  <a:pt x="1627632" y="189737"/>
                </a:lnTo>
                <a:close/>
              </a:path>
              <a:path w="1628139" h="379729">
                <a:moveTo>
                  <a:pt x="1220724" y="0"/>
                </a:moveTo>
                <a:lnTo>
                  <a:pt x="406908" y="0"/>
                </a:lnTo>
                <a:lnTo>
                  <a:pt x="406908" y="189737"/>
                </a:lnTo>
                <a:lnTo>
                  <a:pt x="1220724" y="189737"/>
                </a:lnTo>
                <a:lnTo>
                  <a:pt x="1220724" y="0"/>
                </a:lnTo>
                <a:close/>
              </a:path>
            </a:pathLst>
          </a:custGeom>
          <a:solidFill>
            <a:srgbClr val="FF8000"/>
          </a:solidFill>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7" name="object 6"/>
          <p:cNvSpPr/>
          <p:nvPr/>
        </p:nvSpPr>
        <p:spPr>
          <a:xfrm>
            <a:off x="4598226" y="3043787"/>
            <a:ext cx="1642872" cy="1641348"/>
          </a:xfrm>
          <a:prstGeom prst="rect">
            <a:avLst/>
          </a:prstGeom>
          <a:blipFill>
            <a:blip r:embed="rId3" cstate="print"/>
            <a:stretch>
              <a:fillRect/>
            </a:stretch>
          </a:blipFill>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8" name="object 7"/>
          <p:cNvSpPr/>
          <p:nvPr/>
        </p:nvSpPr>
        <p:spPr>
          <a:xfrm>
            <a:off x="4669346" y="4653618"/>
            <a:ext cx="1628139" cy="457200"/>
          </a:xfrm>
          <a:custGeom>
            <a:avLst/>
            <a:gdLst/>
            <a:ahLst/>
            <a:cxnLst/>
            <a:rect l="l" t="t" r="r" b="b"/>
            <a:pathLst>
              <a:path w="1628139" h="457200">
                <a:moveTo>
                  <a:pt x="1627632" y="228600"/>
                </a:moveTo>
                <a:lnTo>
                  <a:pt x="0" y="228600"/>
                </a:lnTo>
                <a:lnTo>
                  <a:pt x="813815" y="457200"/>
                </a:lnTo>
                <a:lnTo>
                  <a:pt x="1627632" y="228600"/>
                </a:lnTo>
                <a:close/>
              </a:path>
              <a:path w="1628139" h="457200">
                <a:moveTo>
                  <a:pt x="1220724" y="0"/>
                </a:moveTo>
                <a:lnTo>
                  <a:pt x="406908" y="0"/>
                </a:lnTo>
                <a:lnTo>
                  <a:pt x="406908" y="228600"/>
                </a:lnTo>
                <a:lnTo>
                  <a:pt x="1220724" y="228600"/>
                </a:lnTo>
                <a:lnTo>
                  <a:pt x="1220724" y="0"/>
                </a:lnTo>
                <a:close/>
              </a:path>
            </a:pathLst>
          </a:custGeom>
          <a:solidFill>
            <a:srgbClr val="FF8000"/>
          </a:solidFill>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9" name="object 8"/>
          <p:cNvSpPr/>
          <p:nvPr/>
        </p:nvSpPr>
        <p:spPr>
          <a:xfrm>
            <a:off x="6743510" y="2440769"/>
            <a:ext cx="1976755" cy="1027430"/>
          </a:xfrm>
          <a:custGeom>
            <a:avLst/>
            <a:gdLst/>
            <a:ahLst/>
            <a:cxnLst/>
            <a:rect l="l" t="t" r="r" b="b"/>
            <a:pathLst>
              <a:path w="1976754" h="1027429">
                <a:moveTo>
                  <a:pt x="0" y="51308"/>
                </a:moveTo>
                <a:lnTo>
                  <a:pt x="4034" y="31343"/>
                </a:lnTo>
                <a:lnTo>
                  <a:pt x="15033" y="15033"/>
                </a:lnTo>
                <a:lnTo>
                  <a:pt x="31343" y="4034"/>
                </a:lnTo>
                <a:lnTo>
                  <a:pt x="51307" y="0"/>
                </a:lnTo>
                <a:lnTo>
                  <a:pt x="1925319" y="0"/>
                </a:lnTo>
                <a:lnTo>
                  <a:pt x="1945284" y="4034"/>
                </a:lnTo>
                <a:lnTo>
                  <a:pt x="1961594" y="15033"/>
                </a:lnTo>
                <a:lnTo>
                  <a:pt x="1972593" y="31343"/>
                </a:lnTo>
                <a:lnTo>
                  <a:pt x="1976627" y="51308"/>
                </a:lnTo>
                <a:lnTo>
                  <a:pt x="1976627" y="975868"/>
                </a:lnTo>
                <a:lnTo>
                  <a:pt x="1972593" y="995832"/>
                </a:lnTo>
                <a:lnTo>
                  <a:pt x="1961594" y="1012142"/>
                </a:lnTo>
                <a:lnTo>
                  <a:pt x="1945284" y="1023141"/>
                </a:lnTo>
                <a:lnTo>
                  <a:pt x="1925319" y="1027176"/>
                </a:lnTo>
                <a:lnTo>
                  <a:pt x="51307" y="1027176"/>
                </a:lnTo>
                <a:lnTo>
                  <a:pt x="31343" y="1023141"/>
                </a:lnTo>
                <a:lnTo>
                  <a:pt x="15033" y="1012142"/>
                </a:lnTo>
                <a:lnTo>
                  <a:pt x="4034" y="995832"/>
                </a:lnTo>
                <a:lnTo>
                  <a:pt x="0" y="975868"/>
                </a:lnTo>
                <a:lnTo>
                  <a:pt x="0" y="51308"/>
                </a:lnTo>
                <a:close/>
              </a:path>
            </a:pathLst>
          </a:custGeom>
          <a:ln w="9143">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10" name="object 9"/>
          <p:cNvSpPr/>
          <p:nvPr/>
        </p:nvSpPr>
        <p:spPr>
          <a:xfrm>
            <a:off x="5620322" y="4030301"/>
            <a:ext cx="1696720" cy="1071880"/>
          </a:xfrm>
          <a:custGeom>
            <a:avLst/>
            <a:gdLst/>
            <a:ahLst/>
            <a:cxnLst/>
            <a:rect l="l" t="t" r="r" b="b"/>
            <a:pathLst>
              <a:path w="1696720" h="1071879">
                <a:moveTo>
                  <a:pt x="0" y="0"/>
                </a:moveTo>
                <a:lnTo>
                  <a:pt x="15911" y="38246"/>
                </a:lnTo>
                <a:lnTo>
                  <a:pt x="33083" y="75775"/>
                </a:lnTo>
                <a:lnTo>
                  <a:pt x="51516" y="112587"/>
                </a:lnTo>
                <a:lnTo>
                  <a:pt x="71210" y="148681"/>
                </a:lnTo>
                <a:lnTo>
                  <a:pt x="92164" y="184059"/>
                </a:lnTo>
                <a:lnTo>
                  <a:pt x="114380" y="218720"/>
                </a:lnTo>
                <a:lnTo>
                  <a:pt x="137856" y="252664"/>
                </a:lnTo>
                <a:lnTo>
                  <a:pt x="162592" y="285890"/>
                </a:lnTo>
                <a:lnTo>
                  <a:pt x="188589" y="318399"/>
                </a:lnTo>
                <a:lnTo>
                  <a:pt x="215848" y="350192"/>
                </a:lnTo>
                <a:lnTo>
                  <a:pt x="244366" y="381267"/>
                </a:lnTo>
                <a:lnTo>
                  <a:pt x="274146" y="411625"/>
                </a:lnTo>
                <a:lnTo>
                  <a:pt x="305186" y="441265"/>
                </a:lnTo>
                <a:lnTo>
                  <a:pt x="337487" y="470189"/>
                </a:lnTo>
                <a:lnTo>
                  <a:pt x="371049" y="498395"/>
                </a:lnTo>
                <a:lnTo>
                  <a:pt x="405871" y="525884"/>
                </a:lnTo>
                <a:lnTo>
                  <a:pt x="441954" y="552656"/>
                </a:lnTo>
                <a:lnTo>
                  <a:pt x="479298" y="578710"/>
                </a:lnTo>
                <a:lnTo>
                  <a:pt x="517903" y="604048"/>
                </a:lnTo>
                <a:lnTo>
                  <a:pt x="557768" y="628668"/>
                </a:lnTo>
                <a:lnTo>
                  <a:pt x="598894" y="652570"/>
                </a:lnTo>
                <a:lnTo>
                  <a:pt x="641281" y="675756"/>
                </a:lnTo>
                <a:lnTo>
                  <a:pt x="684928" y="698224"/>
                </a:lnTo>
                <a:lnTo>
                  <a:pt x="729836" y="719974"/>
                </a:lnTo>
                <a:lnTo>
                  <a:pt x="776005" y="741008"/>
                </a:lnTo>
                <a:lnTo>
                  <a:pt x="823435" y="761324"/>
                </a:lnTo>
                <a:lnTo>
                  <a:pt x="872125" y="780922"/>
                </a:lnTo>
                <a:lnTo>
                  <a:pt x="922076" y="799804"/>
                </a:lnTo>
                <a:lnTo>
                  <a:pt x="973288" y="817968"/>
                </a:lnTo>
                <a:lnTo>
                  <a:pt x="1025761" y="835414"/>
                </a:lnTo>
                <a:lnTo>
                  <a:pt x="1079494" y="852143"/>
                </a:lnTo>
                <a:lnTo>
                  <a:pt x="1134488" y="868154"/>
                </a:lnTo>
                <a:lnTo>
                  <a:pt x="1190743" y="883449"/>
                </a:lnTo>
                <a:lnTo>
                  <a:pt x="1248258" y="898025"/>
                </a:lnTo>
                <a:lnTo>
                  <a:pt x="1307034" y="911884"/>
                </a:lnTo>
                <a:lnTo>
                  <a:pt x="1367071" y="925026"/>
                </a:lnTo>
                <a:lnTo>
                  <a:pt x="1428369" y="937450"/>
                </a:lnTo>
                <a:lnTo>
                  <a:pt x="1413255" y="1071371"/>
                </a:lnTo>
                <a:lnTo>
                  <a:pt x="1696212" y="857097"/>
                </a:lnTo>
                <a:lnTo>
                  <a:pt x="1566299" y="669543"/>
                </a:lnTo>
                <a:lnTo>
                  <a:pt x="1458595" y="669543"/>
                </a:lnTo>
                <a:lnTo>
                  <a:pt x="1398264" y="663874"/>
                </a:lnTo>
                <a:lnTo>
                  <a:pt x="1338989" y="657354"/>
                </a:lnTo>
                <a:lnTo>
                  <a:pt x="1280772" y="649984"/>
                </a:lnTo>
                <a:lnTo>
                  <a:pt x="1223611" y="641764"/>
                </a:lnTo>
                <a:lnTo>
                  <a:pt x="1167506" y="632693"/>
                </a:lnTo>
                <a:lnTo>
                  <a:pt x="1112459" y="622773"/>
                </a:lnTo>
                <a:lnTo>
                  <a:pt x="1058467" y="612002"/>
                </a:lnTo>
                <a:lnTo>
                  <a:pt x="1005532" y="600381"/>
                </a:lnTo>
                <a:lnTo>
                  <a:pt x="953654" y="587911"/>
                </a:lnTo>
                <a:lnTo>
                  <a:pt x="902832" y="574590"/>
                </a:lnTo>
                <a:lnTo>
                  <a:pt x="853067" y="560419"/>
                </a:lnTo>
                <a:lnTo>
                  <a:pt x="804358" y="545399"/>
                </a:lnTo>
                <a:lnTo>
                  <a:pt x="756705" y="529528"/>
                </a:lnTo>
                <a:lnTo>
                  <a:pt x="710109" y="512808"/>
                </a:lnTo>
                <a:lnTo>
                  <a:pt x="664569" y="495238"/>
                </a:lnTo>
                <a:lnTo>
                  <a:pt x="620086" y="476818"/>
                </a:lnTo>
                <a:lnTo>
                  <a:pt x="576659" y="457549"/>
                </a:lnTo>
                <a:lnTo>
                  <a:pt x="534288" y="437430"/>
                </a:lnTo>
                <a:lnTo>
                  <a:pt x="492974" y="416461"/>
                </a:lnTo>
                <a:lnTo>
                  <a:pt x="452715" y="394642"/>
                </a:lnTo>
                <a:lnTo>
                  <a:pt x="413514" y="371974"/>
                </a:lnTo>
                <a:lnTo>
                  <a:pt x="375368" y="348457"/>
                </a:lnTo>
                <a:lnTo>
                  <a:pt x="338278" y="324090"/>
                </a:lnTo>
                <a:lnTo>
                  <a:pt x="302245" y="298874"/>
                </a:lnTo>
                <a:lnTo>
                  <a:pt x="267268" y="272808"/>
                </a:lnTo>
                <a:lnTo>
                  <a:pt x="233347" y="245893"/>
                </a:lnTo>
                <a:lnTo>
                  <a:pt x="200482" y="218128"/>
                </a:lnTo>
                <a:lnTo>
                  <a:pt x="168674" y="189515"/>
                </a:lnTo>
                <a:lnTo>
                  <a:pt x="137921" y="160052"/>
                </a:lnTo>
                <a:lnTo>
                  <a:pt x="108225" y="129739"/>
                </a:lnTo>
                <a:lnTo>
                  <a:pt x="79584" y="98578"/>
                </a:lnTo>
                <a:lnTo>
                  <a:pt x="52000" y="66568"/>
                </a:lnTo>
                <a:lnTo>
                  <a:pt x="25472" y="33708"/>
                </a:lnTo>
                <a:lnTo>
                  <a:pt x="0" y="0"/>
                </a:lnTo>
                <a:close/>
              </a:path>
              <a:path w="1696720" h="1071879">
                <a:moveTo>
                  <a:pt x="1473580" y="535685"/>
                </a:moveTo>
                <a:lnTo>
                  <a:pt x="1458595" y="669543"/>
                </a:lnTo>
                <a:lnTo>
                  <a:pt x="1566299" y="669543"/>
                </a:lnTo>
                <a:lnTo>
                  <a:pt x="1473580" y="535685"/>
                </a:lnTo>
                <a:close/>
              </a:path>
            </a:pathLst>
          </a:custGeom>
          <a:solidFill>
            <a:srgbClr val="929292"/>
          </a:solidFill>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11" name="object 10"/>
          <p:cNvSpPr/>
          <p:nvPr/>
        </p:nvSpPr>
        <p:spPr>
          <a:xfrm>
            <a:off x="4098988" y="2630126"/>
            <a:ext cx="1047115" cy="770890"/>
          </a:xfrm>
          <a:custGeom>
            <a:avLst/>
            <a:gdLst/>
            <a:ahLst/>
            <a:cxnLst/>
            <a:rect l="l" t="t" r="r" b="b"/>
            <a:pathLst>
              <a:path w="1047114" h="770889">
                <a:moveTo>
                  <a:pt x="0" y="0"/>
                </a:moveTo>
                <a:lnTo>
                  <a:pt x="49226" y="11761"/>
                </a:lnTo>
                <a:lnTo>
                  <a:pt x="97048" y="25312"/>
                </a:lnTo>
                <a:lnTo>
                  <a:pt x="143464" y="40651"/>
                </a:lnTo>
                <a:lnTo>
                  <a:pt x="188475" y="57779"/>
                </a:lnTo>
                <a:lnTo>
                  <a:pt x="232080" y="76697"/>
                </a:lnTo>
                <a:lnTo>
                  <a:pt x="274280" y="97404"/>
                </a:lnTo>
                <a:lnTo>
                  <a:pt x="315072" y="119902"/>
                </a:lnTo>
                <a:lnTo>
                  <a:pt x="354459" y="144189"/>
                </a:lnTo>
                <a:lnTo>
                  <a:pt x="392438" y="170267"/>
                </a:lnTo>
                <a:lnTo>
                  <a:pt x="429011" y="198135"/>
                </a:lnTo>
                <a:lnTo>
                  <a:pt x="464176" y="227794"/>
                </a:lnTo>
                <a:lnTo>
                  <a:pt x="497934" y="259244"/>
                </a:lnTo>
                <a:lnTo>
                  <a:pt x="530284" y="292485"/>
                </a:lnTo>
                <a:lnTo>
                  <a:pt x="561227" y="327518"/>
                </a:lnTo>
                <a:lnTo>
                  <a:pt x="590761" y="364343"/>
                </a:lnTo>
                <a:lnTo>
                  <a:pt x="618886" y="402960"/>
                </a:lnTo>
                <a:lnTo>
                  <a:pt x="645603" y="443369"/>
                </a:lnTo>
                <a:lnTo>
                  <a:pt x="670911" y="485571"/>
                </a:lnTo>
                <a:lnTo>
                  <a:pt x="694809" y="529566"/>
                </a:lnTo>
                <a:lnTo>
                  <a:pt x="717298" y="575354"/>
                </a:lnTo>
                <a:lnTo>
                  <a:pt x="738378" y="622934"/>
                </a:lnTo>
                <a:lnTo>
                  <a:pt x="635635" y="663701"/>
                </a:lnTo>
                <a:lnTo>
                  <a:pt x="938022" y="770763"/>
                </a:lnTo>
                <a:lnTo>
                  <a:pt x="1030435" y="541401"/>
                </a:lnTo>
                <a:lnTo>
                  <a:pt x="943991" y="541401"/>
                </a:lnTo>
                <a:lnTo>
                  <a:pt x="914334" y="495821"/>
                </a:lnTo>
                <a:lnTo>
                  <a:pt x="883643" y="452245"/>
                </a:lnTo>
                <a:lnTo>
                  <a:pt x="851916" y="410673"/>
                </a:lnTo>
                <a:lnTo>
                  <a:pt x="819153" y="371104"/>
                </a:lnTo>
                <a:lnTo>
                  <a:pt x="785355" y="333539"/>
                </a:lnTo>
                <a:lnTo>
                  <a:pt x="750521" y="297978"/>
                </a:lnTo>
                <a:lnTo>
                  <a:pt x="714652" y="264421"/>
                </a:lnTo>
                <a:lnTo>
                  <a:pt x="677748" y="232867"/>
                </a:lnTo>
                <a:lnTo>
                  <a:pt x="639809" y="203317"/>
                </a:lnTo>
                <a:lnTo>
                  <a:pt x="600834" y="175770"/>
                </a:lnTo>
                <a:lnTo>
                  <a:pt x="560825" y="150227"/>
                </a:lnTo>
                <a:lnTo>
                  <a:pt x="519781" y="126688"/>
                </a:lnTo>
                <a:lnTo>
                  <a:pt x="477701" y="105153"/>
                </a:lnTo>
                <a:lnTo>
                  <a:pt x="434587" y="85621"/>
                </a:lnTo>
                <a:lnTo>
                  <a:pt x="390438" y="68093"/>
                </a:lnTo>
                <a:lnTo>
                  <a:pt x="345254" y="52568"/>
                </a:lnTo>
                <a:lnTo>
                  <a:pt x="299035" y="39047"/>
                </a:lnTo>
                <a:lnTo>
                  <a:pt x="251782" y="27530"/>
                </a:lnTo>
                <a:lnTo>
                  <a:pt x="203495" y="18017"/>
                </a:lnTo>
                <a:lnTo>
                  <a:pt x="154172" y="10507"/>
                </a:lnTo>
                <a:lnTo>
                  <a:pt x="103816" y="5001"/>
                </a:lnTo>
                <a:lnTo>
                  <a:pt x="52425" y="1498"/>
                </a:lnTo>
                <a:lnTo>
                  <a:pt x="0" y="0"/>
                </a:lnTo>
                <a:close/>
              </a:path>
              <a:path w="1047114" h="770889">
                <a:moveTo>
                  <a:pt x="1046861" y="500633"/>
                </a:moveTo>
                <a:lnTo>
                  <a:pt x="943991" y="541401"/>
                </a:lnTo>
                <a:lnTo>
                  <a:pt x="1030435" y="541401"/>
                </a:lnTo>
                <a:lnTo>
                  <a:pt x="1046861" y="500633"/>
                </a:lnTo>
                <a:close/>
              </a:path>
            </a:pathLst>
          </a:custGeom>
          <a:solidFill>
            <a:srgbClr val="929292"/>
          </a:solidFill>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12" name="object 11"/>
          <p:cNvSpPr txBox="1"/>
          <p:nvPr/>
        </p:nvSpPr>
        <p:spPr>
          <a:xfrm>
            <a:off x="5289613" y="4037921"/>
            <a:ext cx="1633855" cy="380873"/>
          </a:xfrm>
          <a:prstGeom prst="rect">
            <a:avLst/>
          </a:prstGeom>
          <a:solidFill>
            <a:srgbClr val="60D5FF"/>
          </a:solidFill>
          <a:ln w="9144">
            <a:solidFill>
              <a:srgbClr val="4A4A4A"/>
            </a:solidFill>
          </a:ln>
        </p:spPr>
        <p:txBody>
          <a:bodyPr vert="horz" wrap="square" lIns="0" tIns="11430" rIns="0" bIns="0" rtlCol="0">
            <a:spAutoFit/>
          </a:bodyPr>
          <a:lstStyle/>
          <a:p>
            <a:pPr marL="75565">
              <a:lnSpc>
                <a:spcPct val="100000"/>
              </a:lnSpc>
              <a:spcBef>
                <a:spcPts val="90"/>
              </a:spcBef>
            </a:pPr>
            <a:r>
              <a:rPr sz="1200" spc="-5" dirty="0">
                <a:solidFill>
                  <a:srgbClr val="4A4A4A"/>
                </a:solidFill>
                <a:latin typeface="Meiryo UI" panose="020B0604030504040204" pitchFamily="50" charset="-128"/>
                <a:ea typeface="Meiryo UI" panose="020B0604030504040204" pitchFamily="50" charset="-128"/>
                <a:cs typeface="Noto Sans CJK JP Regular"/>
              </a:rPr>
              <a:t>神経出力（運動）のサポート</a:t>
            </a:r>
            <a:endParaRPr sz="1200">
              <a:latin typeface="Meiryo UI" panose="020B0604030504040204" pitchFamily="50" charset="-128"/>
              <a:ea typeface="Meiryo UI" panose="020B0604030504040204" pitchFamily="50" charset="-128"/>
              <a:cs typeface="Noto Sans CJK JP Regular"/>
            </a:endParaRPr>
          </a:p>
        </p:txBody>
      </p:sp>
      <p:sp>
        <p:nvSpPr>
          <p:cNvPr id="13" name="object 12"/>
          <p:cNvSpPr txBox="1"/>
          <p:nvPr/>
        </p:nvSpPr>
        <p:spPr>
          <a:xfrm>
            <a:off x="4073461" y="3406986"/>
            <a:ext cx="1633855" cy="386003"/>
          </a:xfrm>
          <a:prstGeom prst="rect">
            <a:avLst/>
          </a:prstGeom>
          <a:solidFill>
            <a:srgbClr val="60D5FF"/>
          </a:solidFill>
          <a:ln w="9144">
            <a:solidFill>
              <a:srgbClr val="4A4A4A"/>
            </a:solidFill>
          </a:ln>
        </p:spPr>
        <p:txBody>
          <a:bodyPr vert="horz" wrap="square" lIns="0" tIns="16510" rIns="0" bIns="0" rtlCol="0">
            <a:spAutoFit/>
          </a:bodyPr>
          <a:lstStyle/>
          <a:p>
            <a:pPr marL="73660">
              <a:lnSpc>
                <a:spcPct val="100000"/>
              </a:lnSpc>
              <a:spcBef>
                <a:spcPts val="130"/>
              </a:spcBef>
            </a:pPr>
            <a:r>
              <a:rPr sz="1200" dirty="0">
                <a:solidFill>
                  <a:srgbClr val="4A4A4A"/>
                </a:solidFill>
                <a:latin typeface="Meiryo UI" panose="020B0604030504040204" pitchFamily="50" charset="-128"/>
                <a:ea typeface="Meiryo UI" panose="020B0604030504040204" pitchFamily="50" charset="-128"/>
                <a:cs typeface="Noto Sans CJK JP Regular"/>
              </a:rPr>
              <a:t>神経入力（感覚）のサポート</a:t>
            </a:r>
            <a:endParaRPr sz="1200">
              <a:latin typeface="Meiryo UI" panose="020B0604030504040204" pitchFamily="50" charset="-128"/>
              <a:ea typeface="Meiryo UI" panose="020B0604030504040204" pitchFamily="50" charset="-128"/>
              <a:cs typeface="Noto Sans CJK JP Regular"/>
            </a:endParaRPr>
          </a:p>
        </p:txBody>
      </p:sp>
      <p:sp>
        <p:nvSpPr>
          <p:cNvPr id="14" name="object 13"/>
          <p:cNvSpPr txBox="1"/>
          <p:nvPr/>
        </p:nvSpPr>
        <p:spPr>
          <a:xfrm>
            <a:off x="4707446" y="3714833"/>
            <a:ext cx="1632585" cy="386644"/>
          </a:xfrm>
          <a:prstGeom prst="rect">
            <a:avLst/>
          </a:prstGeom>
          <a:solidFill>
            <a:srgbClr val="60D5FF"/>
          </a:solidFill>
          <a:ln w="9144">
            <a:solidFill>
              <a:srgbClr val="4A4A4A"/>
            </a:solidFill>
          </a:ln>
        </p:spPr>
        <p:txBody>
          <a:bodyPr vert="horz" wrap="square" lIns="0" tIns="17145" rIns="0" bIns="0" rtlCol="0">
            <a:spAutoFit/>
          </a:bodyPr>
          <a:lstStyle/>
          <a:p>
            <a:pPr marL="73660">
              <a:lnSpc>
                <a:spcPct val="100000"/>
              </a:lnSpc>
              <a:spcBef>
                <a:spcPts val="135"/>
              </a:spcBef>
            </a:pPr>
            <a:r>
              <a:rPr sz="1200" dirty="0">
                <a:solidFill>
                  <a:srgbClr val="4A4A4A"/>
                </a:solidFill>
                <a:latin typeface="Meiryo UI" panose="020B0604030504040204" pitchFamily="50" charset="-128"/>
                <a:ea typeface="Meiryo UI" panose="020B0604030504040204" pitchFamily="50" charset="-128"/>
                <a:cs typeface="Noto Sans CJK JP Regular"/>
              </a:rPr>
              <a:t>情報処理（精神）のサポート</a:t>
            </a:r>
            <a:endParaRPr sz="1200" dirty="0">
              <a:latin typeface="Meiryo UI" panose="020B0604030504040204" pitchFamily="50" charset="-128"/>
              <a:ea typeface="Meiryo UI" panose="020B0604030504040204" pitchFamily="50" charset="-128"/>
              <a:cs typeface="Noto Sans CJK JP Regular"/>
            </a:endParaRPr>
          </a:p>
        </p:txBody>
      </p:sp>
      <p:sp>
        <p:nvSpPr>
          <p:cNvPr id="15" name="object 14"/>
          <p:cNvSpPr txBox="1"/>
          <p:nvPr/>
        </p:nvSpPr>
        <p:spPr>
          <a:xfrm>
            <a:off x="4795075" y="2846915"/>
            <a:ext cx="1411605" cy="244938"/>
          </a:xfrm>
          <a:prstGeom prst="rect">
            <a:avLst/>
          </a:prstGeom>
          <a:solidFill>
            <a:srgbClr val="60D5FF"/>
          </a:solidFill>
          <a:ln w="19811">
            <a:solidFill>
              <a:srgbClr val="4A4A4A"/>
            </a:solidFill>
          </a:ln>
        </p:spPr>
        <p:txBody>
          <a:bodyPr vert="horz" wrap="square" lIns="0" tIns="29209" rIns="0" bIns="0" rtlCol="0">
            <a:spAutoFit/>
          </a:bodyPr>
          <a:lstStyle/>
          <a:p>
            <a:pPr marL="325120">
              <a:lnSpc>
                <a:spcPct val="100000"/>
              </a:lnSpc>
              <a:spcBef>
                <a:spcPts val="229"/>
              </a:spcBef>
            </a:pPr>
            <a:r>
              <a:rPr sz="1400" spc="-5" dirty="0">
                <a:solidFill>
                  <a:srgbClr val="4A4A4A"/>
                </a:solidFill>
                <a:latin typeface="Meiryo UI" panose="020B0604030504040204" pitchFamily="50" charset="-128"/>
                <a:ea typeface="Meiryo UI" panose="020B0604030504040204" pitchFamily="50" charset="-128"/>
                <a:cs typeface="Noto Sans CJK JP Regular"/>
              </a:rPr>
              <a:t>サポート技術</a:t>
            </a:r>
            <a:endParaRPr sz="1400">
              <a:latin typeface="Meiryo UI" panose="020B0604030504040204" pitchFamily="50" charset="-128"/>
              <a:ea typeface="Meiryo UI" panose="020B0604030504040204" pitchFamily="50" charset="-128"/>
              <a:cs typeface="Noto Sans CJK JP Regular"/>
            </a:endParaRPr>
          </a:p>
        </p:txBody>
      </p:sp>
      <p:sp>
        <p:nvSpPr>
          <p:cNvPr id="16" name="object 15"/>
          <p:cNvSpPr txBox="1"/>
          <p:nvPr/>
        </p:nvSpPr>
        <p:spPr>
          <a:xfrm>
            <a:off x="2762060" y="2534495"/>
            <a:ext cx="1437640" cy="384721"/>
          </a:xfrm>
          <a:prstGeom prst="rect">
            <a:avLst/>
          </a:prstGeom>
          <a:solidFill>
            <a:srgbClr val="B1D573"/>
          </a:solidFill>
          <a:ln w="19811">
            <a:solidFill>
              <a:srgbClr val="4A4A4A"/>
            </a:solidFill>
          </a:ln>
        </p:spPr>
        <p:txBody>
          <a:bodyPr vert="horz" wrap="square" lIns="0" tIns="60960" rIns="0" bIns="0" rtlCol="0">
            <a:spAutoFit/>
          </a:bodyPr>
          <a:lstStyle/>
          <a:p>
            <a:pPr marL="169545">
              <a:lnSpc>
                <a:spcPct val="100000"/>
              </a:lnSpc>
              <a:spcBef>
                <a:spcPts val="480"/>
              </a:spcBef>
            </a:pPr>
            <a:r>
              <a:rPr sz="1050" spc="-5" dirty="0">
                <a:solidFill>
                  <a:srgbClr val="4A4A4A"/>
                </a:solidFill>
                <a:latin typeface="Meiryo UI" panose="020B0604030504040204" pitchFamily="50" charset="-128"/>
                <a:ea typeface="Meiryo UI" panose="020B0604030504040204" pitchFamily="50" charset="-128"/>
                <a:cs typeface="Noto Sans CJK JP Regular"/>
              </a:rPr>
              <a:t>脳・神経への信号印加手段</a:t>
            </a:r>
            <a:endParaRPr sz="1050" dirty="0">
              <a:latin typeface="Meiryo UI" panose="020B0604030504040204" pitchFamily="50" charset="-128"/>
              <a:ea typeface="Meiryo UI" panose="020B0604030504040204" pitchFamily="50" charset="-128"/>
              <a:cs typeface="Noto Sans CJK JP Regular"/>
            </a:endParaRPr>
          </a:p>
        </p:txBody>
      </p:sp>
      <p:sp>
        <p:nvSpPr>
          <p:cNvPr id="17" name="object 16"/>
          <p:cNvSpPr/>
          <p:nvPr/>
        </p:nvSpPr>
        <p:spPr>
          <a:xfrm>
            <a:off x="2544890" y="2843106"/>
            <a:ext cx="861060" cy="173990"/>
          </a:xfrm>
          <a:custGeom>
            <a:avLst/>
            <a:gdLst/>
            <a:ahLst/>
            <a:cxnLst/>
            <a:rect l="l" t="t" r="r" b="b"/>
            <a:pathLst>
              <a:path w="861060" h="173989">
                <a:moveTo>
                  <a:pt x="0" y="173736"/>
                </a:moveTo>
                <a:lnTo>
                  <a:pt x="861059" y="173736"/>
                </a:lnTo>
                <a:lnTo>
                  <a:pt x="861059" y="0"/>
                </a:lnTo>
                <a:lnTo>
                  <a:pt x="0" y="0"/>
                </a:lnTo>
                <a:lnTo>
                  <a:pt x="0" y="173736"/>
                </a:lnTo>
                <a:close/>
              </a:path>
            </a:pathLst>
          </a:custGeom>
          <a:solidFill>
            <a:srgbClr val="B1D573"/>
          </a:solidFill>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18" name="object 17"/>
          <p:cNvSpPr/>
          <p:nvPr/>
        </p:nvSpPr>
        <p:spPr>
          <a:xfrm>
            <a:off x="2544890" y="2843106"/>
            <a:ext cx="861060" cy="173990"/>
          </a:xfrm>
          <a:custGeom>
            <a:avLst/>
            <a:gdLst/>
            <a:ahLst/>
            <a:cxnLst/>
            <a:rect l="l" t="t" r="r" b="b"/>
            <a:pathLst>
              <a:path w="861060" h="173989">
                <a:moveTo>
                  <a:pt x="0" y="173736"/>
                </a:moveTo>
                <a:lnTo>
                  <a:pt x="861059" y="173736"/>
                </a:lnTo>
                <a:lnTo>
                  <a:pt x="861059" y="0"/>
                </a:lnTo>
                <a:lnTo>
                  <a:pt x="0" y="0"/>
                </a:lnTo>
                <a:lnTo>
                  <a:pt x="0" y="173736"/>
                </a:lnTo>
                <a:close/>
              </a:path>
            </a:pathLst>
          </a:custGeom>
          <a:ln w="9144">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19" name="object 18"/>
          <p:cNvSpPr/>
          <p:nvPr/>
        </p:nvSpPr>
        <p:spPr>
          <a:xfrm>
            <a:off x="3497390" y="2847677"/>
            <a:ext cx="861060" cy="172720"/>
          </a:xfrm>
          <a:custGeom>
            <a:avLst/>
            <a:gdLst/>
            <a:ahLst/>
            <a:cxnLst/>
            <a:rect l="l" t="t" r="r" b="b"/>
            <a:pathLst>
              <a:path w="861060" h="172720">
                <a:moveTo>
                  <a:pt x="0" y="172212"/>
                </a:moveTo>
                <a:lnTo>
                  <a:pt x="861060" y="172212"/>
                </a:lnTo>
                <a:lnTo>
                  <a:pt x="861060" y="0"/>
                </a:lnTo>
                <a:lnTo>
                  <a:pt x="0" y="0"/>
                </a:lnTo>
                <a:lnTo>
                  <a:pt x="0" y="172212"/>
                </a:lnTo>
                <a:close/>
              </a:path>
            </a:pathLst>
          </a:custGeom>
          <a:solidFill>
            <a:srgbClr val="B1D573"/>
          </a:solidFill>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20" name="object 19"/>
          <p:cNvSpPr/>
          <p:nvPr/>
        </p:nvSpPr>
        <p:spPr>
          <a:xfrm>
            <a:off x="3497390" y="2847677"/>
            <a:ext cx="861060" cy="172720"/>
          </a:xfrm>
          <a:custGeom>
            <a:avLst/>
            <a:gdLst/>
            <a:ahLst/>
            <a:cxnLst/>
            <a:rect l="l" t="t" r="r" b="b"/>
            <a:pathLst>
              <a:path w="861060" h="172720">
                <a:moveTo>
                  <a:pt x="0" y="172212"/>
                </a:moveTo>
                <a:lnTo>
                  <a:pt x="861060" y="172212"/>
                </a:lnTo>
                <a:lnTo>
                  <a:pt x="861060" y="0"/>
                </a:lnTo>
                <a:lnTo>
                  <a:pt x="0" y="0"/>
                </a:lnTo>
                <a:lnTo>
                  <a:pt x="0" y="172212"/>
                </a:lnTo>
                <a:close/>
              </a:path>
            </a:pathLst>
          </a:custGeom>
          <a:ln w="9144">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21" name="object 20"/>
          <p:cNvSpPr/>
          <p:nvPr/>
        </p:nvSpPr>
        <p:spPr>
          <a:xfrm>
            <a:off x="2544890" y="3065609"/>
            <a:ext cx="861060" cy="172720"/>
          </a:xfrm>
          <a:custGeom>
            <a:avLst/>
            <a:gdLst/>
            <a:ahLst/>
            <a:cxnLst/>
            <a:rect l="l" t="t" r="r" b="b"/>
            <a:pathLst>
              <a:path w="861060" h="172720">
                <a:moveTo>
                  <a:pt x="0" y="172212"/>
                </a:moveTo>
                <a:lnTo>
                  <a:pt x="861059" y="172212"/>
                </a:lnTo>
                <a:lnTo>
                  <a:pt x="861059" y="0"/>
                </a:lnTo>
                <a:lnTo>
                  <a:pt x="0" y="0"/>
                </a:lnTo>
                <a:lnTo>
                  <a:pt x="0" y="172212"/>
                </a:lnTo>
                <a:close/>
              </a:path>
            </a:pathLst>
          </a:custGeom>
          <a:solidFill>
            <a:srgbClr val="B1D573"/>
          </a:solidFill>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22" name="object 21"/>
          <p:cNvSpPr/>
          <p:nvPr/>
        </p:nvSpPr>
        <p:spPr>
          <a:xfrm>
            <a:off x="2544890" y="3065609"/>
            <a:ext cx="861060" cy="172720"/>
          </a:xfrm>
          <a:custGeom>
            <a:avLst/>
            <a:gdLst/>
            <a:ahLst/>
            <a:cxnLst/>
            <a:rect l="l" t="t" r="r" b="b"/>
            <a:pathLst>
              <a:path w="861060" h="172720">
                <a:moveTo>
                  <a:pt x="0" y="172212"/>
                </a:moveTo>
                <a:lnTo>
                  <a:pt x="861059" y="172212"/>
                </a:lnTo>
                <a:lnTo>
                  <a:pt x="861059" y="0"/>
                </a:lnTo>
                <a:lnTo>
                  <a:pt x="0" y="0"/>
                </a:lnTo>
                <a:lnTo>
                  <a:pt x="0" y="172212"/>
                </a:lnTo>
                <a:close/>
              </a:path>
            </a:pathLst>
          </a:custGeom>
          <a:ln w="9144">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23" name="object 22"/>
          <p:cNvSpPr/>
          <p:nvPr/>
        </p:nvSpPr>
        <p:spPr>
          <a:xfrm>
            <a:off x="3503486" y="3074754"/>
            <a:ext cx="862965" cy="172720"/>
          </a:xfrm>
          <a:custGeom>
            <a:avLst/>
            <a:gdLst/>
            <a:ahLst/>
            <a:cxnLst/>
            <a:rect l="l" t="t" r="r" b="b"/>
            <a:pathLst>
              <a:path w="862964" h="172720">
                <a:moveTo>
                  <a:pt x="0" y="172212"/>
                </a:moveTo>
                <a:lnTo>
                  <a:pt x="862584" y="172212"/>
                </a:lnTo>
                <a:lnTo>
                  <a:pt x="862584" y="0"/>
                </a:lnTo>
                <a:lnTo>
                  <a:pt x="0" y="0"/>
                </a:lnTo>
                <a:lnTo>
                  <a:pt x="0" y="172212"/>
                </a:lnTo>
                <a:close/>
              </a:path>
            </a:pathLst>
          </a:custGeom>
          <a:solidFill>
            <a:srgbClr val="B1D573"/>
          </a:solidFill>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24" name="object 23"/>
          <p:cNvSpPr/>
          <p:nvPr/>
        </p:nvSpPr>
        <p:spPr>
          <a:xfrm>
            <a:off x="3503486" y="3074754"/>
            <a:ext cx="862965" cy="172720"/>
          </a:xfrm>
          <a:custGeom>
            <a:avLst/>
            <a:gdLst/>
            <a:ahLst/>
            <a:cxnLst/>
            <a:rect l="l" t="t" r="r" b="b"/>
            <a:pathLst>
              <a:path w="862964" h="172720">
                <a:moveTo>
                  <a:pt x="0" y="172212"/>
                </a:moveTo>
                <a:lnTo>
                  <a:pt x="862584" y="172212"/>
                </a:lnTo>
                <a:lnTo>
                  <a:pt x="862584" y="0"/>
                </a:lnTo>
                <a:lnTo>
                  <a:pt x="0" y="0"/>
                </a:lnTo>
                <a:lnTo>
                  <a:pt x="0" y="172212"/>
                </a:lnTo>
                <a:close/>
              </a:path>
            </a:pathLst>
          </a:custGeom>
          <a:ln w="9144">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25" name="object 24"/>
          <p:cNvSpPr txBox="1"/>
          <p:nvPr/>
        </p:nvSpPr>
        <p:spPr>
          <a:xfrm>
            <a:off x="2671509" y="2868251"/>
            <a:ext cx="1588135" cy="659155"/>
          </a:xfrm>
          <a:prstGeom prst="rect">
            <a:avLst/>
          </a:prstGeom>
        </p:spPr>
        <p:txBody>
          <a:bodyPr vert="horz" wrap="square" lIns="0" tIns="12700" rIns="0" bIns="0" rtlCol="0">
            <a:spAutoFit/>
          </a:bodyPr>
          <a:lstStyle/>
          <a:p>
            <a:pPr algn="ctr">
              <a:lnSpc>
                <a:spcPct val="100000"/>
              </a:lnSpc>
              <a:spcBef>
                <a:spcPts val="100"/>
              </a:spcBef>
              <a:tabLst>
                <a:tab pos="952500" algn="l"/>
              </a:tabLst>
            </a:pPr>
            <a:r>
              <a:rPr sz="1200" baseline="4629" dirty="0">
                <a:solidFill>
                  <a:srgbClr val="4A4A4A"/>
                </a:solidFill>
                <a:latin typeface="Meiryo UI" panose="020B0604030504040204" pitchFamily="50" charset="-128"/>
                <a:ea typeface="Meiryo UI" panose="020B0604030504040204" pitchFamily="50" charset="-128"/>
                <a:cs typeface="Noto Sans CJK JP Regular"/>
              </a:rPr>
              <a:t>電気刺激（体内）	</a:t>
            </a:r>
            <a:r>
              <a:rPr sz="1000" dirty="0">
                <a:solidFill>
                  <a:srgbClr val="4A4A4A"/>
                </a:solidFill>
                <a:latin typeface="Meiryo UI" panose="020B0604030504040204" pitchFamily="50" charset="-128"/>
                <a:ea typeface="Meiryo UI" panose="020B0604030504040204" pitchFamily="50" charset="-128"/>
                <a:cs typeface="Noto Sans CJK JP Regular"/>
              </a:rPr>
              <a:t>電気刺激（体外）</a:t>
            </a:r>
            <a:endParaRPr sz="1000">
              <a:latin typeface="Meiryo UI" panose="020B0604030504040204" pitchFamily="50" charset="-128"/>
              <a:ea typeface="Meiryo UI" panose="020B0604030504040204" pitchFamily="50" charset="-128"/>
              <a:cs typeface="Noto Sans CJK JP Regular"/>
            </a:endParaRPr>
          </a:p>
          <a:p>
            <a:pPr>
              <a:lnSpc>
                <a:spcPct val="100000"/>
              </a:lnSpc>
              <a:spcBef>
                <a:spcPts val="30"/>
              </a:spcBef>
            </a:pPr>
            <a:endParaRPr sz="1200">
              <a:latin typeface="Meiryo UI" panose="020B0604030504040204" pitchFamily="50" charset="-128"/>
              <a:ea typeface="Meiryo UI" panose="020B0604030504040204" pitchFamily="50" charset="-128"/>
              <a:cs typeface="Times New Roman"/>
            </a:endParaRPr>
          </a:p>
          <a:p>
            <a:pPr marL="31115" algn="ctr">
              <a:lnSpc>
                <a:spcPct val="100000"/>
              </a:lnSpc>
              <a:tabLst>
                <a:tab pos="966469" algn="l"/>
              </a:tabLst>
            </a:pPr>
            <a:r>
              <a:rPr sz="1200" baseline="4629" dirty="0">
                <a:solidFill>
                  <a:srgbClr val="4A4A4A"/>
                </a:solidFill>
                <a:latin typeface="Meiryo UI" panose="020B0604030504040204" pitchFamily="50" charset="-128"/>
                <a:ea typeface="Meiryo UI" panose="020B0604030504040204" pitchFamily="50" charset="-128"/>
                <a:cs typeface="Noto Sans CJK JP Regular"/>
              </a:rPr>
              <a:t>磁気	</a:t>
            </a:r>
            <a:r>
              <a:rPr sz="1000" dirty="0">
                <a:solidFill>
                  <a:srgbClr val="4A4A4A"/>
                </a:solidFill>
                <a:latin typeface="Meiryo UI" panose="020B0604030504040204" pitchFamily="50" charset="-128"/>
                <a:ea typeface="Meiryo UI" panose="020B0604030504040204" pitchFamily="50" charset="-128"/>
                <a:cs typeface="Noto Sans CJK JP Regular"/>
              </a:rPr>
              <a:t>電磁波</a:t>
            </a:r>
            <a:endParaRPr sz="1000">
              <a:latin typeface="Meiryo UI" panose="020B0604030504040204" pitchFamily="50" charset="-128"/>
              <a:ea typeface="Meiryo UI" panose="020B0604030504040204" pitchFamily="50" charset="-128"/>
              <a:cs typeface="Noto Sans CJK JP Regular"/>
            </a:endParaRPr>
          </a:p>
        </p:txBody>
      </p:sp>
      <p:sp>
        <p:nvSpPr>
          <p:cNvPr id="26" name="object 25"/>
          <p:cNvSpPr txBox="1"/>
          <p:nvPr/>
        </p:nvSpPr>
        <p:spPr>
          <a:xfrm>
            <a:off x="4674680" y="5212794"/>
            <a:ext cx="2248787" cy="224419"/>
          </a:xfrm>
          <a:prstGeom prst="rect">
            <a:avLst/>
          </a:prstGeom>
          <a:solidFill>
            <a:srgbClr val="FFCC99"/>
          </a:solidFill>
          <a:ln w="19811">
            <a:solidFill>
              <a:srgbClr val="4A4A4A"/>
            </a:solidFill>
          </a:ln>
        </p:spPr>
        <p:txBody>
          <a:bodyPr vert="horz" wrap="square" lIns="0" tIns="62229" rIns="0" bIns="0" rtlCol="0">
            <a:spAutoFit/>
          </a:bodyPr>
          <a:lstStyle/>
          <a:p>
            <a:pPr marL="125730">
              <a:lnSpc>
                <a:spcPct val="100000"/>
              </a:lnSpc>
              <a:spcBef>
                <a:spcPts val="489"/>
              </a:spcBef>
            </a:pPr>
            <a:r>
              <a:rPr sz="1050" spc="-5" dirty="0">
                <a:solidFill>
                  <a:srgbClr val="4A4A4A"/>
                </a:solidFill>
                <a:latin typeface="Meiryo UI" panose="020B0604030504040204" pitchFamily="50" charset="-128"/>
                <a:ea typeface="Meiryo UI" panose="020B0604030504040204" pitchFamily="50" charset="-128"/>
                <a:cs typeface="Noto Sans CJK JP Regular"/>
              </a:rPr>
              <a:t>脳・神経からの信号検出手段</a:t>
            </a:r>
            <a:endParaRPr sz="1050">
              <a:latin typeface="Meiryo UI" panose="020B0604030504040204" pitchFamily="50" charset="-128"/>
              <a:ea typeface="Meiryo UI" panose="020B0604030504040204" pitchFamily="50" charset="-128"/>
              <a:cs typeface="Noto Sans CJK JP Regular"/>
            </a:endParaRPr>
          </a:p>
        </p:txBody>
      </p:sp>
      <p:sp>
        <p:nvSpPr>
          <p:cNvPr id="27" name="object 26"/>
          <p:cNvSpPr/>
          <p:nvPr/>
        </p:nvSpPr>
        <p:spPr>
          <a:xfrm>
            <a:off x="7107746" y="3922098"/>
            <a:ext cx="273050" cy="172720"/>
          </a:xfrm>
          <a:custGeom>
            <a:avLst/>
            <a:gdLst/>
            <a:ahLst/>
            <a:cxnLst/>
            <a:rect l="l" t="t" r="r" b="b"/>
            <a:pathLst>
              <a:path w="273050" h="172720">
                <a:moveTo>
                  <a:pt x="0" y="172211"/>
                </a:moveTo>
                <a:lnTo>
                  <a:pt x="272796" y="172211"/>
                </a:lnTo>
                <a:lnTo>
                  <a:pt x="272796" y="0"/>
                </a:lnTo>
                <a:lnTo>
                  <a:pt x="0" y="0"/>
                </a:lnTo>
                <a:lnTo>
                  <a:pt x="0" y="172211"/>
                </a:lnTo>
                <a:close/>
              </a:path>
            </a:pathLst>
          </a:custGeom>
          <a:solidFill>
            <a:srgbClr val="9999FF"/>
          </a:solidFill>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28" name="object 27"/>
          <p:cNvSpPr/>
          <p:nvPr/>
        </p:nvSpPr>
        <p:spPr>
          <a:xfrm>
            <a:off x="7107746" y="3922098"/>
            <a:ext cx="273050" cy="172720"/>
          </a:xfrm>
          <a:custGeom>
            <a:avLst/>
            <a:gdLst/>
            <a:ahLst/>
            <a:cxnLst/>
            <a:rect l="l" t="t" r="r" b="b"/>
            <a:pathLst>
              <a:path w="273050" h="172720">
                <a:moveTo>
                  <a:pt x="0" y="172211"/>
                </a:moveTo>
                <a:lnTo>
                  <a:pt x="272796" y="172211"/>
                </a:lnTo>
                <a:lnTo>
                  <a:pt x="272796" y="0"/>
                </a:lnTo>
                <a:lnTo>
                  <a:pt x="0" y="0"/>
                </a:lnTo>
                <a:lnTo>
                  <a:pt x="0" y="172211"/>
                </a:lnTo>
                <a:close/>
              </a:path>
            </a:pathLst>
          </a:custGeom>
          <a:ln w="9144">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29" name="object 28"/>
          <p:cNvSpPr txBox="1"/>
          <p:nvPr/>
        </p:nvSpPr>
        <p:spPr>
          <a:xfrm>
            <a:off x="7112317" y="3943180"/>
            <a:ext cx="264160" cy="166712"/>
          </a:xfrm>
          <a:prstGeom prst="rect">
            <a:avLst/>
          </a:prstGeom>
        </p:spPr>
        <p:txBody>
          <a:bodyPr vert="horz" wrap="square" lIns="0" tIns="12700" rIns="0" bIns="0" rtlCol="0">
            <a:spAutoFit/>
          </a:bodyPr>
          <a:lstStyle/>
          <a:p>
            <a:pPr algn="ctr">
              <a:lnSpc>
                <a:spcPct val="100000"/>
              </a:lnSpc>
              <a:spcBef>
                <a:spcPts val="100"/>
              </a:spcBef>
            </a:pPr>
            <a:r>
              <a:rPr sz="1000" dirty="0">
                <a:solidFill>
                  <a:srgbClr val="4A4A4A"/>
                </a:solidFill>
                <a:latin typeface="Meiryo UI" panose="020B0604030504040204" pitchFamily="50" charset="-128"/>
                <a:ea typeface="Meiryo UI" panose="020B0604030504040204" pitchFamily="50" charset="-128"/>
                <a:cs typeface="Noto Sans CJK JP Regular"/>
              </a:rPr>
              <a:t>腕</a:t>
            </a:r>
            <a:endParaRPr sz="1000">
              <a:latin typeface="Meiryo UI" panose="020B0604030504040204" pitchFamily="50" charset="-128"/>
              <a:ea typeface="Meiryo UI" panose="020B0604030504040204" pitchFamily="50" charset="-128"/>
              <a:cs typeface="Noto Sans CJK JP Regular"/>
            </a:endParaRPr>
          </a:p>
        </p:txBody>
      </p:sp>
      <p:graphicFrame>
        <p:nvGraphicFramePr>
          <p:cNvPr id="30" name="object 29"/>
          <p:cNvGraphicFramePr>
            <a:graphicFrameLocks noGrp="1"/>
          </p:cNvGraphicFramePr>
          <p:nvPr>
            <p:extLst>
              <p:ext uri="{D42A27DB-BD31-4B8C-83A1-F6EECF244321}">
                <p14:modId xmlns:p14="http://schemas.microsoft.com/office/powerpoint/2010/main" val="1529155493"/>
              </p:ext>
            </p:extLst>
          </p:nvPr>
        </p:nvGraphicFramePr>
        <p:xfrm>
          <a:off x="4669346" y="5516832"/>
          <a:ext cx="661670" cy="594995"/>
        </p:xfrm>
        <a:graphic>
          <a:graphicData uri="http://schemas.openxmlformats.org/drawingml/2006/table">
            <a:tbl>
              <a:tblPr firstRow="1" bandRow="1">
                <a:tableStyleId>{2D5ABB26-0587-4C30-8999-92F81FD0307C}</a:tableStyleId>
              </a:tblPr>
              <a:tblGrid>
                <a:gridCol w="661670">
                  <a:extLst>
                    <a:ext uri="{9D8B030D-6E8A-4147-A177-3AD203B41FA5}">
                      <a16:colId xmlns:a16="http://schemas.microsoft.com/office/drawing/2014/main" val="20000"/>
                    </a:ext>
                  </a:extLst>
                </a:gridCol>
              </a:tblGrid>
              <a:tr h="193040">
                <a:tc>
                  <a:txBody>
                    <a:bodyPr/>
                    <a:lstStyle/>
                    <a:p>
                      <a:pPr marL="10160" algn="ctr">
                        <a:lnSpc>
                          <a:spcPct val="100000"/>
                        </a:lnSpc>
                        <a:spcBef>
                          <a:spcPts val="275"/>
                        </a:spcBef>
                      </a:pPr>
                      <a:r>
                        <a:rPr sz="600" dirty="0">
                          <a:solidFill>
                            <a:srgbClr val="4A4A4A"/>
                          </a:solidFill>
                          <a:latin typeface="Noto Sans CJK JP Regular"/>
                          <a:cs typeface="Noto Sans CJK JP Regular"/>
                        </a:rPr>
                        <a:t>脳波</a:t>
                      </a:r>
                      <a:endParaRPr sz="600">
                        <a:latin typeface="Noto Sans CJK JP Regular"/>
                        <a:cs typeface="Noto Sans CJK JP Regular"/>
                      </a:endParaRPr>
                    </a:p>
                  </a:txBody>
                  <a:tcPr marL="0" marR="0" marT="34925"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FFCC99"/>
                    </a:solidFill>
                  </a:tcPr>
                </a:tc>
                <a:extLst>
                  <a:ext uri="{0D108BD9-81ED-4DB2-BD59-A6C34878D82A}">
                    <a16:rowId xmlns:a16="http://schemas.microsoft.com/office/drawing/2014/main" val="10000"/>
                  </a:ext>
                </a:extLst>
              </a:tr>
              <a:tr h="210820">
                <a:tc>
                  <a:txBody>
                    <a:bodyPr/>
                    <a:lstStyle/>
                    <a:p>
                      <a:pPr marL="8890" algn="ctr">
                        <a:lnSpc>
                          <a:spcPct val="100000"/>
                        </a:lnSpc>
                        <a:spcBef>
                          <a:spcPts val="420"/>
                        </a:spcBef>
                      </a:pPr>
                      <a:r>
                        <a:rPr sz="600" spc="60" dirty="0">
                          <a:solidFill>
                            <a:srgbClr val="4A4A4A"/>
                          </a:solidFill>
                          <a:latin typeface="Noto Sans CJK JP Regular"/>
                          <a:cs typeface="Noto Sans CJK JP Regular"/>
                        </a:rPr>
                        <a:t>NIRS</a:t>
                      </a:r>
                      <a:endParaRPr sz="600">
                        <a:latin typeface="Noto Sans CJK JP Regular"/>
                        <a:cs typeface="Noto Sans CJK JP Regular"/>
                      </a:endParaRPr>
                    </a:p>
                  </a:txBody>
                  <a:tcPr marL="0" marR="0" marT="53340"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FFCC99"/>
                    </a:solidFill>
                  </a:tcPr>
                </a:tc>
                <a:extLst>
                  <a:ext uri="{0D108BD9-81ED-4DB2-BD59-A6C34878D82A}">
                    <a16:rowId xmlns:a16="http://schemas.microsoft.com/office/drawing/2014/main" val="10001"/>
                  </a:ext>
                </a:extLst>
              </a:tr>
              <a:tr h="191135">
                <a:tc>
                  <a:txBody>
                    <a:bodyPr/>
                    <a:lstStyle/>
                    <a:p>
                      <a:pPr marL="10160" algn="ctr">
                        <a:lnSpc>
                          <a:spcPct val="100000"/>
                        </a:lnSpc>
                        <a:spcBef>
                          <a:spcPts val="420"/>
                        </a:spcBef>
                      </a:pPr>
                      <a:r>
                        <a:rPr sz="600" dirty="0">
                          <a:solidFill>
                            <a:srgbClr val="4A4A4A"/>
                          </a:solidFill>
                          <a:latin typeface="Noto Sans CJK JP Regular"/>
                          <a:cs typeface="Noto Sans CJK JP Regular"/>
                        </a:rPr>
                        <a:t>埋込電極</a:t>
                      </a:r>
                      <a:endParaRPr sz="600">
                        <a:latin typeface="Noto Sans CJK JP Regular"/>
                        <a:cs typeface="Noto Sans CJK JP Regular"/>
                      </a:endParaRPr>
                    </a:p>
                  </a:txBody>
                  <a:tcPr marL="0" marR="0" marT="53340"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FFCC99"/>
                    </a:solidFill>
                  </a:tcPr>
                </a:tc>
                <a:extLst>
                  <a:ext uri="{0D108BD9-81ED-4DB2-BD59-A6C34878D82A}">
                    <a16:rowId xmlns:a16="http://schemas.microsoft.com/office/drawing/2014/main" val="10002"/>
                  </a:ext>
                </a:extLst>
              </a:tr>
            </a:tbl>
          </a:graphicData>
        </a:graphic>
      </p:graphicFrame>
      <p:sp>
        <p:nvSpPr>
          <p:cNvPr id="31" name="object 30"/>
          <p:cNvSpPr/>
          <p:nvPr/>
        </p:nvSpPr>
        <p:spPr>
          <a:xfrm>
            <a:off x="2019110" y="3489282"/>
            <a:ext cx="1976755" cy="1059180"/>
          </a:xfrm>
          <a:custGeom>
            <a:avLst/>
            <a:gdLst/>
            <a:ahLst/>
            <a:cxnLst/>
            <a:rect l="l" t="t" r="r" b="b"/>
            <a:pathLst>
              <a:path w="1976754" h="1059179">
                <a:moveTo>
                  <a:pt x="0" y="52959"/>
                </a:moveTo>
                <a:lnTo>
                  <a:pt x="4167" y="32361"/>
                </a:lnTo>
                <a:lnTo>
                  <a:pt x="15525" y="15525"/>
                </a:lnTo>
                <a:lnTo>
                  <a:pt x="32361" y="4167"/>
                </a:lnTo>
                <a:lnTo>
                  <a:pt x="52959" y="0"/>
                </a:lnTo>
                <a:lnTo>
                  <a:pt x="1923669" y="0"/>
                </a:lnTo>
                <a:lnTo>
                  <a:pt x="1944266" y="4167"/>
                </a:lnTo>
                <a:lnTo>
                  <a:pt x="1961102" y="15525"/>
                </a:lnTo>
                <a:lnTo>
                  <a:pt x="1972460" y="32361"/>
                </a:lnTo>
                <a:lnTo>
                  <a:pt x="1976627" y="52959"/>
                </a:lnTo>
                <a:lnTo>
                  <a:pt x="1976627" y="1006221"/>
                </a:lnTo>
                <a:lnTo>
                  <a:pt x="1972460" y="1026818"/>
                </a:lnTo>
                <a:lnTo>
                  <a:pt x="1961102" y="1043654"/>
                </a:lnTo>
                <a:lnTo>
                  <a:pt x="1944266" y="1055012"/>
                </a:lnTo>
                <a:lnTo>
                  <a:pt x="1923669" y="1059180"/>
                </a:lnTo>
                <a:lnTo>
                  <a:pt x="52959" y="1059180"/>
                </a:lnTo>
                <a:lnTo>
                  <a:pt x="32361" y="1055012"/>
                </a:lnTo>
                <a:lnTo>
                  <a:pt x="15525" y="1043654"/>
                </a:lnTo>
                <a:lnTo>
                  <a:pt x="4167" y="1026818"/>
                </a:lnTo>
                <a:lnTo>
                  <a:pt x="0" y="1006221"/>
                </a:lnTo>
                <a:lnTo>
                  <a:pt x="0" y="52959"/>
                </a:lnTo>
                <a:close/>
              </a:path>
            </a:pathLst>
          </a:custGeom>
          <a:ln w="9144">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32" name="object 31"/>
          <p:cNvSpPr txBox="1"/>
          <p:nvPr/>
        </p:nvSpPr>
        <p:spPr>
          <a:xfrm>
            <a:off x="2282000" y="3369648"/>
            <a:ext cx="1435735" cy="223138"/>
          </a:xfrm>
          <a:prstGeom prst="rect">
            <a:avLst/>
          </a:prstGeom>
          <a:solidFill>
            <a:srgbClr val="FFD266"/>
          </a:solidFill>
          <a:ln w="19811">
            <a:solidFill>
              <a:srgbClr val="4A4A4A"/>
            </a:solidFill>
          </a:ln>
        </p:spPr>
        <p:txBody>
          <a:bodyPr vert="horz" wrap="square" lIns="0" tIns="60960" rIns="0" bIns="0" rtlCol="0">
            <a:spAutoFit/>
          </a:bodyPr>
          <a:lstStyle/>
          <a:p>
            <a:pPr marR="25400" algn="ctr">
              <a:lnSpc>
                <a:spcPct val="100000"/>
              </a:lnSpc>
              <a:spcBef>
                <a:spcPts val="480"/>
              </a:spcBef>
            </a:pPr>
            <a:r>
              <a:rPr sz="1050" spc="-5" dirty="0">
                <a:solidFill>
                  <a:srgbClr val="4A4A4A"/>
                </a:solidFill>
                <a:latin typeface="Meiryo UI" panose="020B0604030504040204" pitchFamily="50" charset="-128"/>
                <a:ea typeface="Meiryo UI" panose="020B0604030504040204" pitchFamily="50" charset="-128"/>
                <a:cs typeface="Noto Sans CJK JP Regular"/>
              </a:rPr>
              <a:t>要素技術</a:t>
            </a:r>
            <a:endParaRPr sz="1050">
              <a:latin typeface="Meiryo UI" panose="020B0604030504040204" pitchFamily="50" charset="-128"/>
              <a:ea typeface="Meiryo UI" panose="020B0604030504040204" pitchFamily="50" charset="-128"/>
              <a:cs typeface="Noto Sans CJK JP Regular"/>
            </a:endParaRPr>
          </a:p>
        </p:txBody>
      </p:sp>
      <p:graphicFrame>
        <p:nvGraphicFramePr>
          <p:cNvPr id="33" name="object 32"/>
          <p:cNvGraphicFramePr>
            <a:graphicFrameLocks noGrp="1"/>
          </p:cNvGraphicFramePr>
          <p:nvPr>
            <p:extLst>
              <p:ext uri="{D42A27DB-BD31-4B8C-83A1-F6EECF244321}">
                <p14:modId xmlns:p14="http://schemas.microsoft.com/office/powerpoint/2010/main" val="3390801445"/>
              </p:ext>
            </p:extLst>
          </p:nvPr>
        </p:nvGraphicFramePr>
        <p:xfrm>
          <a:off x="3031046" y="3667589"/>
          <a:ext cx="861060" cy="591820"/>
        </p:xfrm>
        <a:graphic>
          <a:graphicData uri="http://schemas.openxmlformats.org/drawingml/2006/table">
            <a:tbl>
              <a:tblPr firstRow="1" bandRow="1">
                <a:tableStyleId>{2D5ABB26-0587-4C30-8999-92F81FD0307C}</a:tableStyleId>
              </a:tblPr>
              <a:tblGrid>
                <a:gridCol w="861060">
                  <a:extLst>
                    <a:ext uri="{9D8B030D-6E8A-4147-A177-3AD203B41FA5}">
                      <a16:colId xmlns:a16="http://schemas.microsoft.com/office/drawing/2014/main" val="20000"/>
                    </a:ext>
                  </a:extLst>
                </a:gridCol>
              </a:tblGrid>
              <a:tr h="189230">
                <a:tc>
                  <a:txBody>
                    <a:bodyPr/>
                    <a:lstStyle/>
                    <a:p>
                      <a:pPr marL="8890" algn="ctr">
                        <a:lnSpc>
                          <a:spcPct val="100000"/>
                        </a:lnSpc>
                        <a:spcBef>
                          <a:spcPts val="265"/>
                        </a:spcBef>
                      </a:pPr>
                      <a:r>
                        <a:rPr sz="600" dirty="0">
                          <a:solidFill>
                            <a:srgbClr val="4A4A4A"/>
                          </a:solidFill>
                          <a:latin typeface="Noto Sans CJK JP Regular"/>
                          <a:cs typeface="Noto Sans CJK JP Regular"/>
                        </a:rPr>
                        <a:t>センシング</a:t>
                      </a:r>
                      <a:endParaRPr sz="600">
                        <a:latin typeface="Noto Sans CJK JP Regular"/>
                        <a:cs typeface="Noto Sans CJK JP Regular"/>
                      </a:endParaRPr>
                    </a:p>
                  </a:txBody>
                  <a:tcPr marL="0" marR="0" marT="33655"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FFD266"/>
                    </a:solidFill>
                  </a:tcPr>
                </a:tc>
                <a:extLst>
                  <a:ext uri="{0D108BD9-81ED-4DB2-BD59-A6C34878D82A}">
                    <a16:rowId xmlns:a16="http://schemas.microsoft.com/office/drawing/2014/main" val="10000"/>
                  </a:ext>
                </a:extLst>
              </a:tr>
              <a:tr h="209550">
                <a:tc>
                  <a:txBody>
                    <a:bodyPr/>
                    <a:lstStyle/>
                    <a:p>
                      <a:pPr marL="8890" algn="ctr">
                        <a:lnSpc>
                          <a:spcPct val="100000"/>
                        </a:lnSpc>
                        <a:spcBef>
                          <a:spcPts val="405"/>
                        </a:spcBef>
                      </a:pPr>
                      <a:r>
                        <a:rPr sz="600" dirty="0">
                          <a:solidFill>
                            <a:srgbClr val="4A4A4A"/>
                          </a:solidFill>
                          <a:latin typeface="Noto Sans CJK JP Regular"/>
                          <a:cs typeface="Noto Sans CJK JP Regular"/>
                        </a:rPr>
                        <a:t>通信</a:t>
                      </a:r>
                      <a:r>
                        <a:rPr sz="600" spc="120" dirty="0">
                          <a:solidFill>
                            <a:srgbClr val="4A4A4A"/>
                          </a:solidFill>
                          <a:latin typeface="Noto Sans CJK JP Regular"/>
                          <a:cs typeface="Noto Sans CJK JP Regular"/>
                        </a:rPr>
                        <a:t>/</a:t>
                      </a:r>
                      <a:r>
                        <a:rPr sz="600" dirty="0">
                          <a:solidFill>
                            <a:srgbClr val="4A4A4A"/>
                          </a:solidFill>
                          <a:latin typeface="Noto Sans CJK JP Regular"/>
                          <a:cs typeface="Noto Sans CJK JP Regular"/>
                        </a:rPr>
                        <a:t>制御</a:t>
                      </a:r>
                      <a:endParaRPr sz="600">
                        <a:latin typeface="Noto Sans CJK JP Regular"/>
                        <a:cs typeface="Noto Sans CJK JP Regular"/>
                      </a:endParaRPr>
                    </a:p>
                  </a:txBody>
                  <a:tcPr marL="0" marR="0" marT="51435"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FFD266"/>
                    </a:solidFill>
                  </a:tcPr>
                </a:tc>
                <a:extLst>
                  <a:ext uri="{0D108BD9-81ED-4DB2-BD59-A6C34878D82A}">
                    <a16:rowId xmlns:a16="http://schemas.microsoft.com/office/drawing/2014/main" val="10001"/>
                  </a:ext>
                </a:extLst>
              </a:tr>
              <a:tr h="193040">
                <a:tc>
                  <a:txBody>
                    <a:bodyPr/>
                    <a:lstStyle/>
                    <a:p>
                      <a:pPr marL="8890" algn="ctr">
                        <a:lnSpc>
                          <a:spcPct val="100000"/>
                        </a:lnSpc>
                        <a:spcBef>
                          <a:spcPts val="430"/>
                        </a:spcBef>
                      </a:pPr>
                      <a:r>
                        <a:rPr sz="600" dirty="0">
                          <a:solidFill>
                            <a:srgbClr val="4A4A4A"/>
                          </a:solidFill>
                          <a:latin typeface="Noto Sans CJK JP Regular"/>
                          <a:cs typeface="Noto Sans CJK JP Regular"/>
                        </a:rPr>
                        <a:t>動力発生供給方法</a:t>
                      </a:r>
                      <a:endParaRPr sz="600">
                        <a:latin typeface="Noto Sans CJK JP Regular"/>
                        <a:cs typeface="Noto Sans CJK JP Regular"/>
                      </a:endParaRPr>
                    </a:p>
                  </a:txBody>
                  <a:tcPr marL="0" marR="0" marT="54610"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FFD266"/>
                    </a:solidFill>
                  </a:tcPr>
                </a:tc>
                <a:extLst>
                  <a:ext uri="{0D108BD9-81ED-4DB2-BD59-A6C34878D82A}">
                    <a16:rowId xmlns:a16="http://schemas.microsoft.com/office/drawing/2014/main" val="10002"/>
                  </a:ext>
                </a:extLst>
              </a:tr>
            </a:tbl>
          </a:graphicData>
        </a:graphic>
      </p:graphicFrame>
      <p:graphicFrame>
        <p:nvGraphicFramePr>
          <p:cNvPr id="34" name="object 33"/>
          <p:cNvGraphicFramePr>
            <a:graphicFrameLocks noGrp="1"/>
          </p:cNvGraphicFramePr>
          <p:nvPr>
            <p:extLst>
              <p:ext uri="{D42A27DB-BD31-4B8C-83A1-F6EECF244321}">
                <p14:modId xmlns:p14="http://schemas.microsoft.com/office/powerpoint/2010/main" val="4125465977"/>
              </p:ext>
            </p:extLst>
          </p:nvPr>
        </p:nvGraphicFramePr>
        <p:xfrm>
          <a:off x="2105978" y="3667589"/>
          <a:ext cx="862330" cy="803910"/>
        </p:xfrm>
        <a:graphic>
          <a:graphicData uri="http://schemas.openxmlformats.org/drawingml/2006/table">
            <a:tbl>
              <a:tblPr firstRow="1" bandRow="1">
                <a:tableStyleId>{2D5ABB26-0587-4C30-8999-92F81FD0307C}</a:tableStyleId>
              </a:tblPr>
              <a:tblGrid>
                <a:gridCol w="862330">
                  <a:extLst>
                    <a:ext uri="{9D8B030D-6E8A-4147-A177-3AD203B41FA5}">
                      <a16:colId xmlns:a16="http://schemas.microsoft.com/office/drawing/2014/main" val="20000"/>
                    </a:ext>
                  </a:extLst>
                </a:gridCol>
              </a:tblGrid>
              <a:tr h="189230">
                <a:tc>
                  <a:txBody>
                    <a:bodyPr/>
                    <a:lstStyle/>
                    <a:p>
                      <a:pPr marL="8890" algn="ctr">
                        <a:lnSpc>
                          <a:spcPct val="100000"/>
                        </a:lnSpc>
                        <a:spcBef>
                          <a:spcPts val="265"/>
                        </a:spcBef>
                      </a:pPr>
                      <a:r>
                        <a:rPr sz="600" dirty="0">
                          <a:solidFill>
                            <a:srgbClr val="4A4A4A"/>
                          </a:solidFill>
                          <a:latin typeface="Noto Sans CJK JP Regular"/>
                          <a:cs typeface="Noto Sans CJK JP Regular"/>
                        </a:rPr>
                        <a:t>電極</a:t>
                      </a:r>
                      <a:endParaRPr sz="600">
                        <a:latin typeface="Noto Sans CJK JP Regular"/>
                        <a:cs typeface="Noto Sans CJK JP Regular"/>
                      </a:endParaRPr>
                    </a:p>
                  </a:txBody>
                  <a:tcPr marL="0" marR="0" marT="33655"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FFD266"/>
                    </a:solidFill>
                  </a:tcPr>
                </a:tc>
                <a:extLst>
                  <a:ext uri="{0D108BD9-81ED-4DB2-BD59-A6C34878D82A}">
                    <a16:rowId xmlns:a16="http://schemas.microsoft.com/office/drawing/2014/main" val="10000"/>
                  </a:ext>
                </a:extLst>
              </a:tr>
              <a:tr h="209550">
                <a:tc>
                  <a:txBody>
                    <a:bodyPr/>
                    <a:lstStyle/>
                    <a:p>
                      <a:pPr marL="8890" algn="ctr">
                        <a:lnSpc>
                          <a:spcPct val="100000"/>
                        </a:lnSpc>
                        <a:spcBef>
                          <a:spcPts val="405"/>
                        </a:spcBef>
                      </a:pPr>
                      <a:r>
                        <a:rPr sz="600" dirty="0">
                          <a:solidFill>
                            <a:srgbClr val="4A4A4A"/>
                          </a:solidFill>
                          <a:latin typeface="Noto Sans CJK JP Regular"/>
                          <a:cs typeface="Noto Sans CJK JP Regular"/>
                        </a:rPr>
                        <a:t>情報処理</a:t>
                      </a:r>
                      <a:endParaRPr sz="600">
                        <a:latin typeface="Noto Sans CJK JP Regular"/>
                        <a:cs typeface="Noto Sans CJK JP Regular"/>
                      </a:endParaRPr>
                    </a:p>
                  </a:txBody>
                  <a:tcPr marL="0" marR="0" marT="51435"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FFD266"/>
                    </a:solidFill>
                  </a:tcPr>
                </a:tc>
                <a:extLst>
                  <a:ext uri="{0D108BD9-81ED-4DB2-BD59-A6C34878D82A}">
                    <a16:rowId xmlns:a16="http://schemas.microsoft.com/office/drawing/2014/main" val="10001"/>
                  </a:ext>
                </a:extLst>
              </a:tr>
              <a:tr h="213360">
                <a:tc>
                  <a:txBody>
                    <a:bodyPr/>
                    <a:lstStyle/>
                    <a:p>
                      <a:pPr marL="8890" algn="ctr">
                        <a:lnSpc>
                          <a:spcPct val="100000"/>
                        </a:lnSpc>
                        <a:spcBef>
                          <a:spcPts val="430"/>
                        </a:spcBef>
                      </a:pPr>
                      <a:r>
                        <a:rPr sz="600" dirty="0">
                          <a:solidFill>
                            <a:srgbClr val="4A4A4A"/>
                          </a:solidFill>
                          <a:latin typeface="Noto Sans CJK JP Regular"/>
                          <a:cs typeface="Noto Sans CJK JP Regular"/>
                        </a:rPr>
                        <a:t>表示方法</a:t>
                      </a:r>
                      <a:endParaRPr sz="600">
                        <a:latin typeface="Noto Sans CJK JP Regular"/>
                        <a:cs typeface="Noto Sans CJK JP Regular"/>
                      </a:endParaRPr>
                    </a:p>
                  </a:txBody>
                  <a:tcPr marL="0" marR="0" marT="54610"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FFD266"/>
                    </a:solidFill>
                  </a:tcPr>
                </a:tc>
                <a:extLst>
                  <a:ext uri="{0D108BD9-81ED-4DB2-BD59-A6C34878D82A}">
                    <a16:rowId xmlns:a16="http://schemas.microsoft.com/office/drawing/2014/main" val="10002"/>
                  </a:ext>
                </a:extLst>
              </a:tr>
              <a:tr h="191770">
                <a:tc>
                  <a:txBody>
                    <a:bodyPr/>
                    <a:lstStyle/>
                    <a:p>
                      <a:pPr marL="8890" algn="ctr">
                        <a:lnSpc>
                          <a:spcPct val="100000"/>
                        </a:lnSpc>
                        <a:spcBef>
                          <a:spcPts val="425"/>
                        </a:spcBef>
                      </a:pPr>
                      <a:r>
                        <a:rPr sz="600" dirty="0">
                          <a:solidFill>
                            <a:srgbClr val="4A4A4A"/>
                          </a:solidFill>
                          <a:latin typeface="Noto Sans CJK JP Regular"/>
                          <a:cs typeface="Noto Sans CJK JP Regular"/>
                        </a:rPr>
                        <a:t>義肢</a:t>
                      </a:r>
                      <a:endParaRPr sz="600" dirty="0">
                        <a:latin typeface="Noto Sans CJK JP Regular"/>
                        <a:cs typeface="Noto Sans CJK JP Regular"/>
                      </a:endParaRPr>
                    </a:p>
                  </a:txBody>
                  <a:tcPr marL="0" marR="0" marT="53975"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FFD266"/>
                    </a:solidFill>
                  </a:tcPr>
                </a:tc>
                <a:extLst>
                  <a:ext uri="{0D108BD9-81ED-4DB2-BD59-A6C34878D82A}">
                    <a16:rowId xmlns:a16="http://schemas.microsoft.com/office/drawing/2014/main" val="10003"/>
                  </a:ext>
                </a:extLst>
              </a:tr>
            </a:tbl>
          </a:graphicData>
        </a:graphic>
      </p:graphicFrame>
      <p:sp>
        <p:nvSpPr>
          <p:cNvPr id="35" name="object 34"/>
          <p:cNvSpPr/>
          <p:nvPr/>
        </p:nvSpPr>
        <p:spPr>
          <a:xfrm>
            <a:off x="7435405" y="3922098"/>
            <a:ext cx="273050" cy="172720"/>
          </a:xfrm>
          <a:custGeom>
            <a:avLst/>
            <a:gdLst/>
            <a:ahLst/>
            <a:cxnLst/>
            <a:rect l="l" t="t" r="r" b="b"/>
            <a:pathLst>
              <a:path w="273050" h="172720">
                <a:moveTo>
                  <a:pt x="0" y="172211"/>
                </a:moveTo>
                <a:lnTo>
                  <a:pt x="272796" y="172211"/>
                </a:lnTo>
                <a:lnTo>
                  <a:pt x="272796" y="0"/>
                </a:lnTo>
                <a:lnTo>
                  <a:pt x="0" y="0"/>
                </a:lnTo>
                <a:lnTo>
                  <a:pt x="0" y="172211"/>
                </a:lnTo>
                <a:close/>
              </a:path>
            </a:pathLst>
          </a:custGeom>
          <a:ln w="9144">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36" name="object 35"/>
          <p:cNvSpPr txBox="1"/>
          <p:nvPr/>
        </p:nvSpPr>
        <p:spPr>
          <a:xfrm>
            <a:off x="7439977" y="3902286"/>
            <a:ext cx="264160" cy="207749"/>
          </a:xfrm>
          <a:prstGeom prst="rect">
            <a:avLst/>
          </a:prstGeom>
          <a:solidFill>
            <a:srgbClr val="9999FF"/>
          </a:solidFill>
        </p:spPr>
        <p:txBody>
          <a:bodyPr vert="horz" wrap="square" lIns="0" tIns="53340" rIns="0" bIns="0" rtlCol="0">
            <a:spAutoFit/>
          </a:bodyPr>
          <a:lstStyle/>
          <a:p>
            <a:pPr marL="635" algn="ctr">
              <a:lnSpc>
                <a:spcPct val="100000"/>
              </a:lnSpc>
              <a:spcBef>
                <a:spcPts val="420"/>
              </a:spcBef>
            </a:pPr>
            <a:r>
              <a:rPr sz="1000" dirty="0">
                <a:solidFill>
                  <a:srgbClr val="4A4A4A"/>
                </a:solidFill>
                <a:latin typeface="Meiryo UI" panose="020B0604030504040204" pitchFamily="50" charset="-128"/>
                <a:ea typeface="Meiryo UI" panose="020B0604030504040204" pitchFamily="50" charset="-128"/>
                <a:cs typeface="Noto Sans CJK JP Regular"/>
              </a:rPr>
              <a:t>脚</a:t>
            </a:r>
            <a:endParaRPr sz="1000">
              <a:latin typeface="Meiryo UI" panose="020B0604030504040204" pitchFamily="50" charset="-128"/>
              <a:ea typeface="Meiryo UI" panose="020B0604030504040204" pitchFamily="50" charset="-128"/>
              <a:cs typeface="Noto Sans CJK JP Regular"/>
            </a:endParaRPr>
          </a:p>
        </p:txBody>
      </p:sp>
      <p:sp>
        <p:nvSpPr>
          <p:cNvPr id="37" name="object 36"/>
          <p:cNvSpPr/>
          <p:nvPr/>
        </p:nvSpPr>
        <p:spPr>
          <a:xfrm>
            <a:off x="7107746" y="4136982"/>
            <a:ext cx="273050" cy="173990"/>
          </a:xfrm>
          <a:custGeom>
            <a:avLst/>
            <a:gdLst/>
            <a:ahLst/>
            <a:cxnLst/>
            <a:rect l="l" t="t" r="r" b="b"/>
            <a:pathLst>
              <a:path w="273050" h="173989">
                <a:moveTo>
                  <a:pt x="0" y="173736"/>
                </a:moveTo>
                <a:lnTo>
                  <a:pt x="272796" y="173736"/>
                </a:lnTo>
                <a:lnTo>
                  <a:pt x="272796" y="0"/>
                </a:lnTo>
                <a:lnTo>
                  <a:pt x="0" y="0"/>
                </a:lnTo>
                <a:lnTo>
                  <a:pt x="0" y="173736"/>
                </a:lnTo>
                <a:close/>
              </a:path>
            </a:pathLst>
          </a:custGeom>
          <a:solidFill>
            <a:srgbClr val="9999FF"/>
          </a:solidFill>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38" name="object 37"/>
          <p:cNvSpPr/>
          <p:nvPr/>
        </p:nvSpPr>
        <p:spPr>
          <a:xfrm>
            <a:off x="7107746" y="4136982"/>
            <a:ext cx="273050" cy="173990"/>
          </a:xfrm>
          <a:custGeom>
            <a:avLst/>
            <a:gdLst/>
            <a:ahLst/>
            <a:cxnLst/>
            <a:rect l="l" t="t" r="r" b="b"/>
            <a:pathLst>
              <a:path w="273050" h="173989">
                <a:moveTo>
                  <a:pt x="0" y="173736"/>
                </a:moveTo>
                <a:lnTo>
                  <a:pt x="272796" y="173736"/>
                </a:lnTo>
                <a:lnTo>
                  <a:pt x="272796" y="0"/>
                </a:lnTo>
                <a:lnTo>
                  <a:pt x="0" y="0"/>
                </a:lnTo>
                <a:lnTo>
                  <a:pt x="0" y="173736"/>
                </a:lnTo>
                <a:close/>
              </a:path>
            </a:pathLst>
          </a:custGeom>
          <a:ln w="9144">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39" name="object 38"/>
          <p:cNvSpPr txBox="1"/>
          <p:nvPr/>
        </p:nvSpPr>
        <p:spPr>
          <a:xfrm>
            <a:off x="7112317" y="4159080"/>
            <a:ext cx="264160" cy="166712"/>
          </a:xfrm>
          <a:prstGeom prst="rect">
            <a:avLst/>
          </a:prstGeom>
        </p:spPr>
        <p:txBody>
          <a:bodyPr vert="horz" wrap="square" lIns="0" tIns="12700" rIns="0" bIns="0" rtlCol="0">
            <a:spAutoFit/>
          </a:bodyPr>
          <a:lstStyle/>
          <a:p>
            <a:pPr algn="ctr">
              <a:lnSpc>
                <a:spcPct val="100000"/>
              </a:lnSpc>
              <a:spcBef>
                <a:spcPts val="100"/>
              </a:spcBef>
            </a:pPr>
            <a:r>
              <a:rPr sz="1000" dirty="0">
                <a:solidFill>
                  <a:srgbClr val="4A4A4A"/>
                </a:solidFill>
                <a:latin typeface="Meiryo UI" panose="020B0604030504040204" pitchFamily="50" charset="-128"/>
                <a:ea typeface="Meiryo UI" panose="020B0604030504040204" pitchFamily="50" charset="-128"/>
                <a:cs typeface="Noto Sans CJK JP Regular"/>
              </a:rPr>
              <a:t>眼</a:t>
            </a:r>
            <a:endParaRPr sz="1000">
              <a:latin typeface="Meiryo UI" panose="020B0604030504040204" pitchFamily="50" charset="-128"/>
              <a:ea typeface="Meiryo UI" panose="020B0604030504040204" pitchFamily="50" charset="-128"/>
              <a:cs typeface="Noto Sans CJK JP Regular"/>
            </a:endParaRPr>
          </a:p>
        </p:txBody>
      </p:sp>
      <p:sp>
        <p:nvSpPr>
          <p:cNvPr id="40" name="object 39"/>
          <p:cNvSpPr/>
          <p:nvPr/>
        </p:nvSpPr>
        <p:spPr>
          <a:xfrm>
            <a:off x="7435405" y="4136982"/>
            <a:ext cx="273050" cy="173990"/>
          </a:xfrm>
          <a:custGeom>
            <a:avLst/>
            <a:gdLst/>
            <a:ahLst/>
            <a:cxnLst/>
            <a:rect l="l" t="t" r="r" b="b"/>
            <a:pathLst>
              <a:path w="273050" h="173989">
                <a:moveTo>
                  <a:pt x="0" y="173736"/>
                </a:moveTo>
                <a:lnTo>
                  <a:pt x="272796" y="173736"/>
                </a:lnTo>
                <a:lnTo>
                  <a:pt x="272796" y="0"/>
                </a:lnTo>
                <a:lnTo>
                  <a:pt x="0" y="0"/>
                </a:lnTo>
                <a:lnTo>
                  <a:pt x="0" y="173736"/>
                </a:lnTo>
                <a:close/>
              </a:path>
            </a:pathLst>
          </a:custGeom>
          <a:ln w="9144">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41" name="object 40"/>
          <p:cNvSpPr txBox="1"/>
          <p:nvPr/>
        </p:nvSpPr>
        <p:spPr>
          <a:xfrm>
            <a:off x="7439977" y="4120218"/>
            <a:ext cx="264160" cy="205826"/>
          </a:xfrm>
          <a:prstGeom prst="rect">
            <a:avLst/>
          </a:prstGeom>
          <a:solidFill>
            <a:srgbClr val="9999FF"/>
          </a:solidFill>
        </p:spPr>
        <p:txBody>
          <a:bodyPr vert="horz" wrap="square" lIns="0" tIns="51435" rIns="0" bIns="0" rtlCol="0">
            <a:spAutoFit/>
          </a:bodyPr>
          <a:lstStyle/>
          <a:p>
            <a:pPr marL="635" algn="ctr">
              <a:lnSpc>
                <a:spcPct val="100000"/>
              </a:lnSpc>
              <a:spcBef>
                <a:spcPts val="405"/>
              </a:spcBef>
            </a:pPr>
            <a:r>
              <a:rPr sz="1000" dirty="0">
                <a:solidFill>
                  <a:srgbClr val="4A4A4A"/>
                </a:solidFill>
                <a:latin typeface="Meiryo UI" panose="020B0604030504040204" pitchFamily="50" charset="-128"/>
                <a:ea typeface="Meiryo UI" panose="020B0604030504040204" pitchFamily="50" charset="-128"/>
                <a:cs typeface="Noto Sans CJK JP Regular"/>
              </a:rPr>
              <a:t>耳</a:t>
            </a:r>
            <a:endParaRPr sz="1000">
              <a:latin typeface="Meiryo UI" panose="020B0604030504040204" pitchFamily="50" charset="-128"/>
              <a:ea typeface="Meiryo UI" panose="020B0604030504040204" pitchFamily="50" charset="-128"/>
              <a:cs typeface="Noto Sans CJK JP Regular"/>
            </a:endParaRPr>
          </a:p>
        </p:txBody>
      </p:sp>
      <p:sp>
        <p:nvSpPr>
          <p:cNvPr id="42" name="object 41"/>
          <p:cNvSpPr/>
          <p:nvPr/>
        </p:nvSpPr>
        <p:spPr>
          <a:xfrm>
            <a:off x="7770686" y="3922098"/>
            <a:ext cx="271780" cy="172720"/>
          </a:xfrm>
          <a:custGeom>
            <a:avLst/>
            <a:gdLst/>
            <a:ahLst/>
            <a:cxnLst/>
            <a:rect l="l" t="t" r="r" b="b"/>
            <a:pathLst>
              <a:path w="271779" h="172720">
                <a:moveTo>
                  <a:pt x="0" y="172211"/>
                </a:moveTo>
                <a:lnTo>
                  <a:pt x="271272" y="172211"/>
                </a:lnTo>
                <a:lnTo>
                  <a:pt x="271272" y="0"/>
                </a:lnTo>
                <a:lnTo>
                  <a:pt x="0" y="0"/>
                </a:lnTo>
                <a:lnTo>
                  <a:pt x="0" y="172211"/>
                </a:lnTo>
                <a:close/>
              </a:path>
            </a:pathLst>
          </a:custGeom>
          <a:ln w="9144">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43" name="object 42"/>
          <p:cNvSpPr txBox="1"/>
          <p:nvPr/>
        </p:nvSpPr>
        <p:spPr>
          <a:xfrm>
            <a:off x="7775257" y="3902286"/>
            <a:ext cx="262255" cy="361637"/>
          </a:xfrm>
          <a:prstGeom prst="rect">
            <a:avLst/>
          </a:prstGeom>
          <a:solidFill>
            <a:srgbClr val="9999FF"/>
          </a:solidFill>
        </p:spPr>
        <p:txBody>
          <a:bodyPr vert="horz" wrap="square" lIns="0" tIns="53340" rIns="0" bIns="0" rtlCol="0">
            <a:spAutoFit/>
          </a:bodyPr>
          <a:lstStyle/>
          <a:p>
            <a:pPr marL="55244">
              <a:lnSpc>
                <a:spcPct val="100000"/>
              </a:lnSpc>
              <a:spcBef>
                <a:spcPts val="420"/>
              </a:spcBef>
            </a:pPr>
            <a:r>
              <a:rPr sz="1000" dirty="0">
                <a:solidFill>
                  <a:srgbClr val="4A4A4A"/>
                </a:solidFill>
                <a:latin typeface="Meiryo UI" panose="020B0604030504040204" pitchFamily="50" charset="-128"/>
                <a:ea typeface="Meiryo UI" panose="020B0604030504040204" pitchFamily="50" charset="-128"/>
                <a:cs typeface="Noto Sans CJK JP Regular"/>
              </a:rPr>
              <a:t>内臓</a:t>
            </a:r>
            <a:endParaRPr sz="1000">
              <a:latin typeface="Meiryo UI" panose="020B0604030504040204" pitchFamily="50" charset="-128"/>
              <a:ea typeface="Meiryo UI" panose="020B0604030504040204" pitchFamily="50" charset="-128"/>
              <a:cs typeface="Noto Sans CJK JP Regular"/>
            </a:endParaRPr>
          </a:p>
        </p:txBody>
      </p:sp>
      <p:sp>
        <p:nvSpPr>
          <p:cNvPr id="44" name="object 43"/>
          <p:cNvSpPr/>
          <p:nvPr/>
        </p:nvSpPr>
        <p:spPr>
          <a:xfrm>
            <a:off x="8093774" y="3922098"/>
            <a:ext cx="273050" cy="172720"/>
          </a:xfrm>
          <a:custGeom>
            <a:avLst/>
            <a:gdLst/>
            <a:ahLst/>
            <a:cxnLst/>
            <a:rect l="l" t="t" r="r" b="b"/>
            <a:pathLst>
              <a:path w="273050" h="172720">
                <a:moveTo>
                  <a:pt x="0" y="172211"/>
                </a:moveTo>
                <a:lnTo>
                  <a:pt x="272796" y="172211"/>
                </a:lnTo>
                <a:lnTo>
                  <a:pt x="272796" y="0"/>
                </a:lnTo>
                <a:lnTo>
                  <a:pt x="0" y="0"/>
                </a:lnTo>
                <a:lnTo>
                  <a:pt x="0" y="172211"/>
                </a:lnTo>
                <a:close/>
              </a:path>
            </a:pathLst>
          </a:custGeom>
          <a:ln w="9144">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45" name="object 44"/>
          <p:cNvSpPr txBox="1"/>
          <p:nvPr/>
        </p:nvSpPr>
        <p:spPr>
          <a:xfrm>
            <a:off x="8101393" y="3902286"/>
            <a:ext cx="260985" cy="207749"/>
          </a:xfrm>
          <a:prstGeom prst="rect">
            <a:avLst/>
          </a:prstGeom>
          <a:solidFill>
            <a:srgbClr val="9999FF"/>
          </a:solidFill>
        </p:spPr>
        <p:txBody>
          <a:bodyPr vert="horz" wrap="square" lIns="0" tIns="53340" rIns="0" bIns="0" rtlCol="0">
            <a:spAutoFit/>
          </a:bodyPr>
          <a:lstStyle/>
          <a:p>
            <a:pPr algn="ctr">
              <a:lnSpc>
                <a:spcPct val="100000"/>
              </a:lnSpc>
              <a:spcBef>
                <a:spcPts val="420"/>
              </a:spcBef>
            </a:pPr>
            <a:r>
              <a:rPr sz="1000" dirty="0">
                <a:solidFill>
                  <a:srgbClr val="4A4A4A"/>
                </a:solidFill>
                <a:latin typeface="Meiryo UI" panose="020B0604030504040204" pitchFamily="50" charset="-128"/>
                <a:ea typeface="Meiryo UI" panose="020B0604030504040204" pitchFamily="50" charset="-128"/>
                <a:cs typeface="Noto Sans CJK JP Regular"/>
              </a:rPr>
              <a:t>顔</a:t>
            </a:r>
            <a:endParaRPr sz="1000">
              <a:latin typeface="Meiryo UI" panose="020B0604030504040204" pitchFamily="50" charset="-128"/>
              <a:ea typeface="Meiryo UI" panose="020B0604030504040204" pitchFamily="50" charset="-128"/>
              <a:cs typeface="Noto Sans CJK JP Regular"/>
            </a:endParaRPr>
          </a:p>
        </p:txBody>
      </p:sp>
      <p:sp>
        <p:nvSpPr>
          <p:cNvPr id="46" name="object 45"/>
          <p:cNvSpPr/>
          <p:nvPr/>
        </p:nvSpPr>
        <p:spPr>
          <a:xfrm>
            <a:off x="7770686" y="4136982"/>
            <a:ext cx="271780" cy="173990"/>
          </a:xfrm>
          <a:custGeom>
            <a:avLst/>
            <a:gdLst/>
            <a:ahLst/>
            <a:cxnLst/>
            <a:rect l="l" t="t" r="r" b="b"/>
            <a:pathLst>
              <a:path w="271779" h="173989">
                <a:moveTo>
                  <a:pt x="0" y="173736"/>
                </a:moveTo>
                <a:lnTo>
                  <a:pt x="271272" y="173736"/>
                </a:lnTo>
                <a:lnTo>
                  <a:pt x="271272" y="0"/>
                </a:lnTo>
                <a:lnTo>
                  <a:pt x="0" y="0"/>
                </a:lnTo>
                <a:lnTo>
                  <a:pt x="0" y="173736"/>
                </a:lnTo>
                <a:close/>
              </a:path>
            </a:pathLst>
          </a:custGeom>
          <a:ln w="9144">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47" name="object 46"/>
          <p:cNvSpPr txBox="1"/>
          <p:nvPr/>
        </p:nvSpPr>
        <p:spPr>
          <a:xfrm>
            <a:off x="7775257" y="4120218"/>
            <a:ext cx="262255" cy="205826"/>
          </a:xfrm>
          <a:prstGeom prst="rect">
            <a:avLst/>
          </a:prstGeom>
          <a:solidFill>
            <a:srgbClr val="9999FF"/>
          </a:solidFill>
        </p:spPr>
        <p:txBody>
          <a:bodyPr vert="horz" wrap="square" lIns="0" tIns="51435" rIns="0" bIns="0" rtlCol="0">
            <a:spAutoFit/>
          </a:bodyPr>
          <a:lstStyle/>
          <a:p>
            <a:pPr marL="1270" algn="ctr">
              <a:lnSpc>
                <a:spcPct val="100000"/>
              </a:lnSpc>
              <a:spcBef>
                <a:spcPts val="405"/>
              </a:spcBef>
            </a:pPr>
            <a:r>
              <a:rPr sz="1000" dirty="0">
                <a:solidFill>
                  <a:srgbClr val="4A4A4A"/>
                </a:solidFill>
                <a:latin typeface="Meiryo UI" panose="020B0604030504040204" pitchFamily="50" charset="-128"/>
                <a:ea typeface="Meiryo UI" panose="020B0604030504040204" pitchFamily="50" charset="-128"/>
                <a:cs typeface="Noto Sans CJK JP Regular"/>
              </a:rPr>
              <a:t>口</a:t>
            </a:r>
            <a:endParaRPr sz="1000">
              <a:latin typeface="Meiryo UI" panose="020B0604030504040204" pitchFamily="50" charset="-128"/>
              <a:ea typeface="Meiryo UI" panose="020B0604030504040204" pitchFamily="50" charset="-128"/>
              <a:cs typeface="Noto Sans CJK JP Regular"/>
            </a:endParaRPr>
          </a:p>
        </p:txBody>
      </p:sp>
      <p:sp>
        <p:nvSpPr>
          <p:cNvPr id="48" name="object 47"/>
          <p:cNvSpPr/>
          <p:nvPr/>
        </p:nvSpPr>
        <p:spPr>
          <a:xfrm>
            <a:off x="8424481" y="3922098"/>
            <a:ext cx="273050" cy="172720"/>
          </a:xfrm>
          <a:custGeom>
            <a:avLst/>
            <a:gdLst/>
            <a:ahLst/>
            <a:cxnLst/>
            <a:rect l="l" t="t" r="r" b="b"/>
            <a:pathLst>
              <a:path w="273050" h="172720">
                <a:moveTo>
                  <a:pt x="0" y="172211"/>
                </a:moveTo>
                <a:lnTo>
                  <a:pt x="272796" y="172211"/>
                </a:lnTo>
                <a:lnTo>
                  <a:pt x="272796" y="0"/>
                </a:lnTo>
                <a:lnTo>
                  <a:pt x="0" y="0"/>
                </a:lnTo>
                <a:lnTo>
                  <a:pt x="0" y="172211"/>
                </a:lnTo>
                <a:close/>
              </a:path>
            </a:pathLst>
          </a:custGeom>
          <a:ln w="9144">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49" name="object 48"/>
          <p:cNvSpPr txBox="1"/>
          <p:nvPr/>
        </p:nvSpPr>
        <p:spPr>
          <a:xfrm>
            <a:off x="8429053" y="3902286"/>
            <a:ext cx="267970" cy="207749"/>
          </a:xfrm>
          <a:prstGeom prst="rect">
            <a:avLst/>
          </a:prstGeom>
          <a:solidFill>
            <a:srgbClr val="9999FF"/>
          </a:solidFill>
        </p:spPr>
        <p:txBody>
          <a:bodyPr vert="horz" wrap="square" lIns="0" tIns="53340" rIns="0" bIns="0" rtlCol="0">
            <a:spAutoFit/>
          </a:bodyPr>
          <a:lstStyle/>
          <a:p>
            <a:pPr algn="ctr">
              <a:lnSpc>
                <a:spcPct val="100000"/>
              </a:lnSpc>
              <a:spcBef>
                <a:spcPts val="420"/>
              </a:spcBef>
            </a:pPr>
            <a:r>
              <a:rPr sz="1000" dirty="0">
                <a:solidFill>
                  <a:srgbClr val="4A4A4A"/>
                </a:solidFill>
                <a:latin typeface="Meiryo UI" panose="020B0604030504040204" pitchFamily="50" charset="-128"/>
                <a:ea typeface="Meiryo UI" panose="020B0604030504040204" pitchFamily="50" charset="-128"/>
                <a:cs typeface="Noto Sans CJK JP Regular"/>
              </a:rPr>
              <a:t>鼻</a:t>
            </a:r>
            <a:endParaRPr sz="1000">
              <a:latin typeface="Meiryo UI" panose="020B0604030504040204" pitchFamily="50" charset="-128"/>
              <a:ea typeface="Meiryo UI" panose="020B0604030504040204" pitchFamily="50" charset="-128"/>
              <a:cs typeface="Noto Sans CJK JP Regular"/>
            </a:endParaRPr>
          </a:p>
        </p:txBody>
      </p:sp>
      <p:sp>
        <p:nvSpPr>
          <p:cNvPr id="50" name="object 49"/>
          <p:cNvSpPr/>
          <p:nvPr/>
        </p:nvSpPr>
        <p:spPr>
          <a:xfrm>
            <a:off x="8099869" y="4136982"/>
            <a:ext cx="605155" cy="181610"/>
          </a:xfrm>
          <a:custGeom>
            <a:avLst/>
            <a:gdLst/>
            <a:ahLst/>
            <a:cxnLst/>
            <a:rect l="l" t="t" r="r" b="b"/>
            <a:pathLst>
              <a:path w="605154" h="181610">
                <a:moveTo>
                  <a:pt x="0" y="181356"/>
                </a:moveTo>
                <a:lnTo>
                  <a:pt x="605027" y="181356"/>
                </a:lnTo>
                <a:lnTo>
                  <a:pt x="605027" y="0"/>
                </a:lnTo>
                <a:lnTo>
                  <a:pt x="0" y="0"/>
                </a:lnTo>
                <a:lnTo>
                  <a:pt x="0" y="181356"/>
                </a:lnTo>
                <a:close/>
              </a:path>
            </a:pathLst>
          </a:custGeom>
          <a:ln w="9144">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51" name="object 50"/>
          <p:cNvSpPr txBox="1"/>
          <p:nvPr/>
        </p:nvSpPr>
        <p:spPr>
          <a:xfrm>
            <a:off x="8101393" y="4120218"/>
            <a:ext cx="595630" cy="363560"/>
          </a:xfrm>
          <a:prstGeom prst="rect">
            <a:avLst/>
          </a:prstGeom>
          <a:solidFill>
            <a:srgbClr val="9999FF"/>
          </a:solidFill>
        </p:spPr>
        <p:txBody>
          <a:bodyPr vert="horz" wrap="square" lIns="0" tIns="55244" rIns="0" bIns="0" rtlCol="0">
            <a:spAutoFit/>
          </a:bodyPr>
          <a:lstStyle/>
          <a:p>
            <a:pPr marL="123825">
              <a:lnSpc>
                <a:spcPct val="100000"/>
              </a:lnSpc>
              <a:spcBef>
                <a:spcPts val="434"/>
              </a:spcBef>
            </a:pPr>
            <a:r>
              <a:rPr sz="1000" dirty="0">
                <a:solidFill>
                  <a:srgbClr val="4A4A4A"/>
                </a:solidFill>
                <a:latin typeface="Meiryo UI" panose="020B0604030504040204" pitchFamily="50" charset="-128"/>
                <a:ea typeface="Meiryo UI" panose="020B0604030504040204" pitchFamily="50" charset="-128"/>
                <a:cs typeface="Noto Sans CJK JP Regular"/>
              </a:rPr>
              <a:t>全身・半身</a:t>
            </a:r>
            <a:endParaRPr sz="1000">
              <a:latin typeface="Meiryo UI" panose="020B0604030504040204" pitchFamily="50" charset="-128"/>
              <a:ea typeface="Meiryo UI" panose="020B0604030504040204" pitchFamily="50" charset="-128"/>
              <a:cs typeface="Noto Sans CJK JP Regular"/>
            </a:endParaRPr>
          </a:p>
        </p:txBody>
      </p:sp>
      <p:sp>
        <p:nvSpPr>
          <p:cNvPr id="52" name="object 51"/>
          <p:cNvSpPr txBox="1"/>
          <p:nvPr/>
        </p:nvSpPr>
        <p:spPr>
          <a:xfrm>
            <a:off x="7061264" y="2293704"/>
            <a:ext cx="1411605" cy="223138"/>
          </a:xfrm>
          <a:prstGeom prst="rect">
            <a:avLst/>
          </a:prstGeom>
          <a:solidFill>
            <a:srgbClr val="FF99FF"/>
          </a:solidFill>
          <a:ln w="19811">
            <a:solidFill>
              <a:srgbClr val="4A4A4A"/>
            </a:solidFill>
          </a:ln>
        </p:spPr>
        <p:txBody>
          <a:bodyPr vert="horz" wrap="square" lIns="0" tIns="60960" rIns="0" bIns="0" rtlCol="0">
            <a:spAutoFit/>
          </a:bodyPr>
          <a:lstStyle/>
          <a:p>
            <a:pPr algn="ctr">
              <a:lnSpc>
                <a:spcPct val="100000"/>
              </a:lnSpc>
              <a:spcBef>
                <a:spcPts val="480"/>
              </a:spcBef>
            </a:pPr>
            <a:r>
              <a:rPr sz="1050" spc="-5" dirty="0">
                <a:solidFill>
                  <a:srgbClr val="4A4A4A"/>
                </a:solidFill>
                <a:latin typeface="Meiryo UI" panose="020B0604030504040204" pitchFamily="50" charset="-128"/>
                <a:ea typeface="Meiryo UI" panose="020B0604030504040204" pitchFamily="50" charset="-128"/>
                <a:cs typeface="Noto Sans CJK JP Regular"/>
              </a:rPr>
              <a:t>課題</a:t>
            </a:r>
            <a:endParaRPr sz="1050">
              <a:latin typeface="Meiryo UI" panose="020B0604030504040204" pitchFamily="50" charset="-128"/>
              <a:ea typeface="Meiryo UI" panose="020B0604030504040204" pitchFamily="50" charset="-128"/>
              <a:cs typeface="Noto Sans CJK JP Regular"/>
            </a:endParaRPr>
          </a:p>
        </p:txBody>
      </p:sp>
      <p:graphicFrame>
        <p:nvGraphicFramePr>
          <p:cNvPr id="53" name="object 52"/>
          <p:cNvGraphicFramePr>
            <a:graphicFrameLocks noGrp="1"/>
          </p:cNvGraphicFramePr>
          <p:nvPr>
            <p:extLst>
              <p:ext uri="{D42A27DB-BD31-4B8C-83A1-F6EECF244321}">
                <p14:modId xmlns:p14="http://schemas.microsoft.com/office/powerpoint/2010/main" val="2776300798"/>
              </p:ext>
            </p:extLst>
          </p:nvPr>
        </p:nvGraphicFramePr>
        <p:xfrm>
          <a:off x="5444301" y="5516832"/>
          <a:ext cx="660400" cy="594995"/>
        </p:xfrm>
        <a:graphic>
          <a:graphicData uri="http://schemas.openxmlformats.org/drawingml/2006/table">
            <a:tbl>
              <a:tblPr firstRow="1" bandRow="1">
                <a:tableStyleId>{2D5ABB26-0587-4C30-8999-92F81FD0307C}</a:tableStyleId>
              </a:tblPr>
              <a:tblGrid>
                <a:gridCol w="660400">
                  <a:extLst>
                    <a:ext uri="{9D8B030D-6E8A-4147-A177-3AD203B41FA5}">
                      <a16:colId xmlns:a16="http://schemas.microsoft.com/office/drawing/2014/main" val="20000"/>
                    </a:ext>
                  </a:extLst>
                </a:gridCol>
              </a:tblGrid>
              <a:tr h="193040">
                <a:tc>
                  <a:txBody>
                    <a:bodyPr/>
                    <a:lstStyle/>
                    <a:p>
                      <a:pPr marR="215900" algn="r">
                        <a:lnSpc>
                          <a:spcPct val="100000"/>
                        </a:lnSpc>
                        <a:spcBef>
                          <a:spcPts val="275"/>
                        </a:spcBef>
                      </a:pPr>
                      <a:r>
                        <a:rPr sz="600" spc="5" dirty="0">
                          <a:solidFill>
                            <a:srgbClr val="4A4A4A"/>
                          </a:solidFill>
                          <a:latin typeface="Noto Sans CJK JP Regular"/>
                          <a:cs typeface="Noto Sans CJK JP Regular"/>
                        </a:rPr>
                        <a:t>f</a:t>
                      </a:r>
                      <a:r>
                        <a:rPr sz="600" spc="-5" dirty="0">
                          <a:solidFill>
                            <a:srgbClr val="4A4A4A"/>
                          </a:solidFill>
                          <a:latin typeface="Noto Sans CJK JP Regular"/>
                          <a:cs typeface="Noto Sans CJK JP Regular"/>
                        </a:rPr>
                        <a:t>M</a:t>
                      </a:r>
                      <a:r>
                        <a:rPr sz="600" spc="-10" dirty="0">
                          <a:solidFill>
                            <a:srgbClr val="4A4A4A"/>
                          </a:solidFill>
                          <a:latin typeface="Noto Sans CJK JP Regular"/>
                          <a:cs typeface="Noto Sans CJK JP Regular"/>
                        </a:rPr>
                        <a:t>R</a:t>
                      </a:r>
                      <a:r>
                        <a:rPr sz="600" dirty="0">
                          <a:solidFill>
                            <a:srgbClr val="4A4A4A"/>
                          </a:solidFill>
                          <a:latin typeface="Noto Sans CJK JP Regular"/>
                          <a:cs typeface="Noto Sans CJK JP Regular"/>
                        </a:rPr>
                        <a:t>I</a:t>
                      </a:r>
                      <a:endParaRPr sz="600">
                        <a:latin typeface="Noto Sans CJK JP Regular"/>
                        <a:cs typeface="Noto Sans CJK JP Regular"/>
                      </a:endParaRPr>
                    </a:p>
                  </a:txBody>
                  <a:tcPr marL="0" marR="0" marT="34925"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FFCC99"/>
                    </a:solidFill>
                  </a:tcPr>
                </a:tc>
                <a:extLst>
                  <a:ext uri="{0D108BD9-81ED-4DB2-BD59-A6C34878D82A}">
                    <a16:rowId xmlns:a16="http://schemas.microsoft.com/office/drawing/2014/main" val="10000"/>
                  </a:ext>
                </a:extLst>
              </a:tr>
              <a:tr h="210820">
                <a:tc>
                  <a:txBody>
                    <a:bodyPr/>
                    <a:lstStyle/>
                    <a:p>
                      <a:pPr marR="204470" algn="r">
                        <a:lnSpc>
                          <a:spcPct val="100000"/>
                        </a:lnSpc>
                        <a:spcBef>
                          <a:spcPts val="420"/>
                        </a:spcBef>
                      </a:pPr>
                      <a:r>
                        <a:rPr sz="600" dirty="0">
                          <a:solidFill>
                            <a:srgbClr val="4A4A4A"/>
                          </a:solidFill>
                          <a:latin typeface="Noto Sans CJK JP Regular"/>
                          <a:cs typeface="Noto Sans CJK JP Regular"/>
                        </a:rPr>
                        <a:t>脳磁計</a:t>
                      </a:r>
                      <a:endParaRPr sz="600">
                        <a:latin typeface="Noto Sans CJK JP Regular"/>
                        <a:cs typeface="Noto Sans CJK JP Regular"/>
                      </a:endParaRPr>
                    </a:p>
                  </a:txBody>
                  <a:tcPr marL="0" marR="0" marT="53340"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FFCC99"/>
                    </a:solidFill>
                  </a:tcPr>
                </a:tc>
                <a:extLst>
                  <a:ext uri="{0D108BD9-81ED-4DB2-BD59-A6C34878D82A}">
                    <a16:rowId xmlns:a16="http://schemas.microsoft.com/office/drawing/2014/main" val="10001"/>
                  </a:ext>
                </a:extLst>
              </a:tr>
              <a:tr h="191135">
                <a:tc>
                  <a:txBody>
                    <a:bodyPr/>
                    <a:lstStyle/>
                    <a:p>
                      <a:pPr marR="242570" algn="r">
                        <a:lnSpc>
                          <a:spcPct val="100000"/>
                        </a:lnSpc>
                        <a:spcBef>
                          <a:spcPts val="420"/>
                        </a:spcBef>
                      </a:pPr>
                      <a:r>
                        <a:rPr sz="600" dirty="0">
                          <a:solidFill>
                            <a:srgbClr val="4A4A4A"/>
                          </a:solidFill>
                          <a:latin typeface="Noto Sans CJK JP Regular"/>
                          <a:cs typeface="Noto Sans CJK JP Regular"/>
                        </a:rPr>
                        <a:t>筋電</a:t>
                      </a:r>
                      <a:endParaRPr sz="600">
                        <a:latin typeface="Noto Sans CJK JP Regular"/>
                        <a:cs typeface="Noto Sans CJK JP Regular"/>
                      </a:endParaRPr>
                    </a:p>
                  </a:txBody>
                  <a:tcPr marL="0" marR="0" marT="53340"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FFCC99"/>
                    </a:solidFill>
                  </a:tcPr>
                </a:tc>
                <a:extLst>
                  <a:ext uri="{0D108BD9-81ED-4DB2-BD59-A6C34878D82A}">
                    <a16:rowId xmlns:a16="http://schemas.microsoft.com/office/drawing/2014/main" val="10002"/>
                  </a:ext>
                </a:extLst>
              </a:tr>
            </a:tbl>
          </a:graphicData>
        </a:graphic>
      </p:graphicFrame>
      <p:sp>
        <p:nvSpPr>
          <p:cNvPr id="54" name="object 53"/>
          <p:cNvSpPr txBox="1"/>
          <p:nvPr/>
        </p:nvSpPr>
        <p:spPr>
          <a:xfrm>
            <a:off x="3276410" y="1569042"/>
            <a:ext cx="861060" cy="441146"/>
          </a:xfrm>
          <a:prstGeom prst="rect">
            <a:avLst/>
          </a:prstGeom>
          <a:solidFill>
            <a:srgbClr val="CCFFFF"/>
          </a:solidFill>
          <a:ln w="9144">
            <a:solidFill>
              <a:srgbClr val="4A4A4A"/>
            </a:solidFill>
          </a:ln>
        </p:spPr>
        <p:txBody>
          <a:bodyPr vert="horz" wrap="square" lIns="0" tIns="0" rIns="0" bIns="0" rtlCol="0">
            <a:spAutoFit/>
          </a:bodyPr>
          <a:lstStyle/>
          <a:p>
            <a:pPr>
              <a:lnSpc>
                <a:spcPct val="100000"/>
              </a:lnSpc>
            </a:pPr>
            <a:endParaRPr sz="1200">
              <a:latin typeface="Meiryo UI" panose="020B0604030504040204" pitchFamily="50" charset="-128"/>
              <a:ea typeface="Meiryo UI" panose="020B0604030504040204" pitchFamily="50" charset="-128"/>
              <a:cs typeface="Times New Roman"/>
            </a:endParaRPr>
          </a:p>
          <a:p>
            <a:pPr algn="ctr">
              <a:lnSpc>
                <a:spcPct val="100000"/>
              </a:lnSpc>
              <a:spcBef>
                <a:spcPts val="805"/>
              </a:spcBef>
            </a:pPr>
            <a:r>
              <a:rPr sz="1000" dirty="0">
                <a:solidFill>
                  <a:srgbClr val="4A4A4A"/>
                </a:solidFill>
                <a:latin typeface="Meiryo UI" panose="020B0604030504040204" pitchFamily="50" charset="-128"/>
                <a:ea typeface="Meiryo UI" panose="020B0604030504040204" pitchFamily="50" charset="-128"/>
                <a:cs typeface="Noto Sans CJK JP Regular"/>
              </a:rPr>
              <a:t>健常者</a:t>
            </a:r>
            <a:endParaRPr sz="1000">
              <a:latin typeface="Meiryo UI" panose="020B0604030504040204" pitchFamily="50" charset="-128"/>
              <a:ea typeface="Meiryo UI" panose="020B0604030504040204" pitchFamily="50" charset="-128"/>
              <a:cs typeface="Noto Sans CJK JP Regular"/>
            </a:endParaRPr>
          </a:p>
        </p:txBody>
      </p:sp>
      <p:graphicFrame>
        <p:nvGraphicFramePr>
          <p:cNvPr id="55" name="object 54"/>
          <p:cNvGraphicFramePr>
            <a:graphicFrameLocks noGrp="1"/>
          </p:cNvGraphicFramePr>
          <p:nvPr>
            <p:extLst>
              <p:ext uri="{D42A27DB-BD31-4B8C-83A1-F6EECF244321}">
                <p14:modId xmlns:p14="http://schemas.microsoft.com/office/powerpoint/2010/main" val="3349054216"/>
              </p:ext>
            </p:extLst>
          </p:nvPr>
        </p:nvGraphicFramePr>
        <p:xfrm>
          <a:off x="7755446" y="2596218"/>
          <a:ext cx="861060" cy="590550"/>
        </p:xfrm>
        <a:graphic>
          <a:graphicData uri="http://schemas.openxmlformats.org/drawingml/2006/table">
            <a:tbl>
              <a:tblPr firstRow="1" bandRow="1">
                <a:tableStyleId>{2D5ABB26-0587-4C30-8999-92F81FD0307C}</a:tableStyleId>
              </a:tblPr>
              <a:tblGrid>
                <a:gridCol w="861060">
                  <a:extLst>
                    <a:ext uri="{9D8B030D-6E8A-4147-A177-3AD203B41FA5}">
                      <a16:colId xmlns:a16="http://schemas.microsoft.com/office/drawing/2014/main" val="20000"/>
                    </a:ext>
                  </a:extLst>
                </a:gridCol>
              </a:tblGrid>
              <a:tr h="188595">
                <a:tc>
                  <a:txBody>
                    <a:bodyPr/>
                    <a:lstStyle/>
                    <a:p>
                      <a:pPr marL="207010">
                        <a:lnSpc>
                          <a:spcPct val="100000"/>
                        </a:lnSpc>
                        <a:spcBef>
                          <a:spcPts val="254"/>
                        </a:spcBef>
                      </a:pPr>
                      <a:r>
                        <a:rPr sz="600" dirty="0">
                          <a:solidFill>
                            <a:srgbClr val="4A4A4A"/>
                          </a:solidFill>
                          <a:latin typeface="Noto Sans CJK JP Regular"/>
                          <a:cs typeface="Noto Sans CJK JP Regular"/>
                        </a:rPr>
                        <a:t>刺激精度向上</a:t>
                      </a:r>
                      <a:endParaRPr sz="600">
                        <a:latin typeface="Noto Sans CJK JP Regular"/>
                        <a:cs typeface="Noto Sans CJK JP Regular"/>
                      </a:endParaRPr>
                    </a:p>
                  </a:txBody>
                  <a:tcPr marL="0" marR="0" marT="32384"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FF99FF"/>
                    </a:solidFill>
                  </a:tcPr>
                </a:tc>
                <a:extLst>
                  <a:ext uri="{0D108BD9-81ED-4DB2-BD59-A6C34878D82A}">
                    <a16:rowId xmlns:a16="http://schemas.microsoft.com/office/drawing/2014/main" val="10000"/>
                  </a:ext>
                </a:extLst>
              </a:tr>
              <a:tr h="209550">
                <a:tc>
                  <a:txBody>
                    <a:bodyPr/>
                    <a:lstStyle/>
                    <a:p>
                      <a:pPr marL="245110">
                        <a:lnSpc>
                          <a:spcPct val="100000"/>
                        </a:lnSpc>
                        <a:spcBef>
                          <a:spcPts val="400"/>
                        </a:spcBef>
                      </a:pPr>
                      <a:r>
                        <a:rPr sz="600" dirty="0">
                          <a:solidFill>
                            <a:srgbClr val="4A4A4A"/>
                          </a:solidFill>
                          <a:latin typeface="Noto Sans CJK JP Regular"/>
                          <a:cs typeface="Noto Sans CJK JP Regular"/>
                        </a:rPr>
                        <a:t>装着性向上</a:t>
                      </a:r>
                      <a:endParaRPr sz="600">
                        <a:latin typeface="Noto Sans CJK JP Regular"/>
                        <a:cs typeface="Noto Sans CJK JP Regular"/>
                      </a:endParaRPr>
                    </a:p>
                  </a:txBody>
                  <a:tcPr marL="0" marR="0" marT="50800"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FF99FF"/>
                    </a:solidFill>
                  </a:tcPr>
                </a:tc>
                <a:extLst>
                  <a:ext uri="{0D108BD9-81ED-4DB2-BD59-A6C34878D82A}">
                    <a16:rowId xmlns:a16="http://schemas.microsoft.com/office/drawing/2014/main" val="10001"/>
                  </a:ext>
                </a:extLst>
              </a:tr>
              <a:tr h="192405">
                <a:tc>
                  <a:txBody>
                    <a:bodyPr/>
                    <a:lstStyle/>
                    <a:p>
                      <a:pPr marL="168910">
                        <a:lnSpc>
                          <a:spcPct val="100000"/>
                        </a:lnSpc>
                        <a:spcBef>
                          <a:spcPts val="425"/>
                        </a:spcBef>
                      </a:pPr>
                      <a:r>
                        <a:rPr sz="600" dirty="0">
                          <a:solidFill>
                            <a:srgbClr val="4A4A4A"/>
                          </a:solidFill>
                          <a:latin typeface="Noto Sans CJK JP Regular"/>
                          <a:cs typeface="Noto Sans CJK JP Regular"/>
                        </a:rPr>
                        <a:t>生体安全性向上</a:t>
                      </a:r>
                      <a:endParaRPr sz="600">
                        <a:latin typeface="Noto Sans CJK JP Regular"/>
                        <a:cs typeface="Noto Sans CJK JP Regular"/>
                      </a:endParaRPr>
                    </a:p>
                  </a:txBody>
                  <a:tcPr marL="0" marR="0" marT="53975"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FF99FF"/>
                    </a:solidFill>
                  </a:tcPr>
                </a:tc>
                <a:extLst>
                  <a:ext uri="{0D108BD9-81ED-4DB2-BD59-A6C34878D82A}">
                    <a16:rowId xmlns:a16="http://schemas.microsoft.com/office/drawing/2014/main" val="10002"/>
                  </a:ext>
                </a:extLst>
              </a:tr>
            </a:tbl>
          </a:graphicData>
        </a:graphic>
      </p:graphicFrame>
      <p:graphicFrame>
        <p:nvGraphicFramePr>
          <p:cNvPr id="56" name="object 55"/>
          <p:cNvGraphicFramePr>
            <a:graphicFrameLocks noGrp="1"/>
          </p:cNvGraphicFramePr>
          <p:nvPr>
            <p:extLst>
              <p:ext uri="{D42A27DB-BD31-4B8C-83A1-F6EECF244321}">
                <p14:modId xmlns:p14="http://schemas.microsoft.com/office/powerpoint/2010/main" val="2525444803"/>
              </p:ext>
            </p:extLst>
          </p:nvPr>
        </p:nvGraphicFramePr>
        <p:xfrm>
          <a:off x="6830377" y="2596218"/>
          <a:ext cx="862330" cy="803910"/>
        </p:xfrm>
        <a:graphic>
          <a:graphicData uri="http://schemas.openxmlformats.org/drawingml/2006/table">
            <a:tbl>
              <a:tblPr firstRow="1" bandRow="1">
                <a:tableStyleId>{2D5ABB26-0587-4C30-8999-92F81FD0307C}</a:tableStyleId>
              </a:tblPr>
              <a:tblGrid>
                <a:gridCol w="862330">
                  <a:extLst>
                    <a:ext uri="{9D8B030D-6E8A-4147-A177-3AD203B41FA5}">
                      <a16:colId xmlns:a16="http://schemas.microsoft.com/office/drawing/2014/main" val="20000"/>
                    </a:ext>
                  </a:extLst>
                </a:gridCol>
              </a:tblGrid>
              <a:tr h="188595">
                <a:tc>
                  <a:txBody>
                    <a:bodyPr/>
                    <a:lstStyle/>
                    <a:p>
                      <a:pPr marL="9525" algn="ctr">
                        <a:lnSpc>
                          <a:spcPct val="100000"/>
                        </a:lnSpc>
                        <a:spcBef>
                          <a:spcPts val="254"/>
                        </a:spcBef>
                      </a:pPr>
                      <a:r>
                        <a:rPr sz="600" dirty="0">
                          <a:solidFill>
                            <a:srgbClr val="4A4A4A"/>
                          </a:solidFill>
                          <a:latin typeface="Noto Sans CJK JP Regular"/>
                          <a:cs typeface="Noto Sans CJK JP Regular"/>
                        </a:rPr>
                        <a:t>測定精度向上</a:t>
                      </a:r>
                      <a:endParaRPr sz="600">
                        <a:latin typeface="Noto Sans CJK JP Regular"/>
                        <a:cs typeface="Noto Sans CJK JP Regular"/>
                      </a:endParaRPr>
                    </a:p>
                  </a:txBody>
                  <a:tcPr marL="0" marR="0" marT="32384"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FF99FF"/>
                    </a:solidFill>
                  </a:tcPr>
                </a:tc>
                <a:extLst>
                  <a:ext uri="{0D108BD9-81ED-4DB2-BD59-A6C34878D82A}">
                    <a16:rowId xmlns:a16="http://schemas.microsoft.com/office/drawing/2014/main" val="10000"/>
                  </a:ext>
                </a:extLst>
              </a:tr>
              <a:tr h="209550">
                <a:tc>
                  <a:txBody>
                    <a:bodyPr/>
                    <a:lstStyle/>
                    <a:p>
                      <a:pPr marL="9525" algn="ctr">
                        <a:lnSpc>
                          <a:spcPct val="100000"/>
                        </a:lnSpc>
                        <a:spcBef>
                          <a:spcPts val="400"/>
                        </a:spcBef>
                      </a:pPr>
                      <a:r>
                        <a:rPr sz="600" dirty="0">
                          <a:solidFill>
                            <a:srgbClr val="4A4A4A"/>
                          </a:solidFill>
                          <a:latin typeface="Noto Sans CJK JP Regular"/>
                          <a:cs typeface="Noto Sans CJK JP Regular"/>
                        </a:rPr>
                        <a:t>動作精度向上</a:t>
                      </a:r>
                      <a:endParaRPr sz="600">
                        <a:latin typeface="Noto Sans CJK JP Regular"/>
                        <a:cs typeface="Noto Sans CJK JP Regular"/>
                      </a:endParaRPr>
                    </a:p>
                  </a:txBody>
                  <a:tcPr marL="0" marR="0" marT="50800"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FF99FF"/>
                    </a:solidFill>
                  </a:tcPr>
                </a:tc>
                <a:extLst>
                  <a:ext uri="{0D108BD9-81ED-4DB2-BD59-A6C34878D82A}">
                    <a16:rowId xmlns:a16="http://schemas.microsoft.com/office/drawing/2014/main" val="10001"/>
                  </a:ext>
                </a:extLst>
              </a:tr>
              <a:tr h="213360">
                <a:tc>
                  <a:txBody>
                    <a:bodyPr/>
                    <a:lstStyle/>
                    <a:p>
                      <a:pPr marL="9525" algn="ctr">
                        <a:lnSpc>
                          <a:spcPct val="100000"/>
                        </a:lnSpc>
                        <a:spcBef>
                          <a:spcPts val="425"/>
                        </a:spcBef>
                      </a:pPr>
                      <a:r>
                        <a:rPr sz="600" dirty="0">
                          <a:solidFill>
                            <a:srgbClr val="4A4A4A"/>
                          </a:solidFill>
                          <a:latin typeface="Noto Sans CJK JP Regular"/>
                          <a:cs typeface="Noto Sans CJK JP Regular"/>
                        </a:rPr>
                        <a:t>耐久性向上</a:t>
                      </a:r>
                      <a:endParaRPr sz="600">
                        <a:latin typeface="Noto Sans CJK JP Regular"/>
                        <a:cs typeface="Noto Sans CJK JP Regular"/>
                      </a:endParaRPr>
                    </a:p>
                  </a:txBody>
                  <a:tcPr marL="0" marR="0" marT="53975"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FF99FF"/>
                    </a:solidFill>
                  </a:tcPr>
                </a:tc>
                <a:extLst>
                  <a:ext uri="{0D108BD9-81ED-4DB2-BD59-A6C34878D82A}">
                    <a16:rowId xmlns:a16="http://schemas.microsoft.com/office/drawing/2014/main" val="10002"/>
                  </a:ext>
                </a:extLst>
              </a:tr>
              <a:tr h="192405">
                <a:tc>
                  <a:txBody>
                    <a:bodyPr/>
                    <a:lstStyle/>
                    <a:p>
                      <a:pPr marL="9525" algn="ctr">
                        <a:lnSpc>
                          <a:spcPct val="100000"/>
                        </a:lnSpc>
                        <a:spcBef>
                          <a:spcPts val="425"/>
                        </a:spcBef>
                      </a:pPr>
                      <a:r>
                        <a:rPr sz="600" dirty="0">
                          <a:solidFill>
                            <a:srgbClr val="4A4A4A"/>
                          </a:solidFill>
                          <a:latin typeface="Noto Sans CJK JP Regular"/>
                          <a:cs typeface="Noto Sans CJK JP Regular"/>
                        </a:rPr>
                        <a:t>訓練</a:t>
                      </a:r>
                      <a:endParaRPr sz="600">
                        <a:latin typeface="Noto Sans CJK JP Regular"/>
                        <a:cs typeface="Noto Sans CJK JP Regular"/>
                      </a:endParaRPr>
                    </a:p>
                  </a:txBody>
                  <a:tcPr marL="0" marR="0" marT="53975"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FF99FF"/>
                    </a:solidFill>
                  </a:tcPr>
                </a:tc>
                <a:extLst>
                  <a:ext uri="{0D108BD9-81ED-4DB2-BD59-A6C34878D82A}">
                    <a16:rowId xmlns:a16="http://schemas.microsoft.com/office/drawing/2014/main" val="10003"/>
                  </a:ext>
                </a:extLst>
              </a:tr>
            </a:tbl>
          </a:graphicData>
        </a:graphic>
      </p:graphicFrame>
      <p:sp>
        <p:nvSpPr>
          <p:cNvPr id="57" name="object 56"/>
          <p:cNvSpPr/>
          <p:nvPr/>
        </p:nvSpPr>
        <p:spPr>
          <a:xfrm>
            <a:off x="3877564" y="6246194"/>
            <a:ext cx="862965" cy="172720"/>
          </a:xfrm>
          <a:custGeom>
            <a:avLst/>
            <a:gdLst/>
            <a:ahLst/>
            <a:cxnLst/>
            <a:rect l="l" t="t" r="r" b="b"/>
            <a:pathLst>
              <a:path w="862964" h="172720">
                <a:moveTo>
                  <a:pt x="0" y="172211"/>
                </a:moveTo>
                <a:lnTo>
                  <a:pt x="862584" y="172211"/>
                </a:lnTo>
                <a:lnTo>
                  <a:pt x="862584" y="0"/>
                </a:lnTo>
                <a:lnTo>
                  <a:pt x="0" y="0"/>
                </a:lnTo>
                <a:lnTo>
                  <a:pt x="0" y="172211"/>
                </a:lnTo>
                <a:close/>
              </a:path>
            </a:pathLst>
          </a:custGeom>
          <a:solidFill>
            <a:srgbClr val="FFEFCC"/>
          </a:solidFill>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58" name="object 57"/>
          <p:cNvSpPr/>
          <p:nvPr/>
        </p:nvSpPr>
        <p:spPr>
          <a:xfrm>
            <a:off x="3877564" y="6246194"/>
            <a:ext cx="862965" cy="172720"/>
          </a:xfrm>
          <a:custGeom>
            <a:avLst/>
            <a:gdLst/>
            <a:ahLst/>
            <a:cxnLst/>
            <a:rect l="l" t="t" r="r" b="b"/>
            <a:pathLst>
              <a:path w="862964" h="172720">
                <a:moveTo>
                  <a:pt x="0" y="172211"/>
                </a:moveTo>
                <a:lnTo>
                  <a:pt x="862584" y="172211"/>
                </a:lnTo>
                <a:lnTo>
                  <a:pt x="862584" y="0"/>
                </a:lnTo>
                <a:lnTo>
                  <a:pt x="0" y="0"/>
                </a:lnTo>
                <a:lnTo>
                  <a:pt x="0" y="172211"/>
                </a:lnTo>
                <a:close/>
              </a:path>
            </a:pathLst>
          </a:custGeom>
          <a:ln w="9144">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59" name="object 58"/>
          <p:cNvSpPr txBox="1"/>
          <p:nvPr/>
        </p:nvSpPr>
        <p:spPr>
          <a:xfrm>
            <a:off x="4144009" y="6268241"/>
            <a:ext cx="593089" cy="166712"/>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4A4A4A"/>
                </a:solidFill>
                <a:latin typeface="Meiryo UI" panose="020B0604030504040204" pitchFamily="50" charset="-128"/>
                <a:ea typeface="Meiryo UI" panose="020B0604030504040204" pitchFamily="50" charset="-128"/>
                <a:cs typeface="Noto Sans CJK JP Regular"/>
              </a:rPr>
              <a:t>リハビリ</a:t>
            </a:r>
            <a:endParaRPr sz="1000" dirty="0">
              <a:latin typeface="Meiryo UI" panose="020B0604030504040204" pitchFamily="50" charset="-128"/>
              <a:ea typeface="Meiryo UI" panose="020B0604030504040204" pitchFamily="50" charset="-128"/>
              <a:cs typeface="Noto Sans CJK JP Regular"/>
            </a:endParaRPr>
          </a:p>
        </p:txBody>
      </p:sp>
      <p:sp>
        <p:nvSpPr>
          <p:cNvPr id="60" name="object 59"/>
          <p:cNvSpPr/>
          <p:nvPr/>
        </p:nvSpPr>
        <p:spPr>
          <a:xfrm>
            <a:off x="3877564" y="6483938"/>
            <a:ext cx="862965" cy="172720"/>
          </a:xfrm>
          <a:custGeom>
            <a:avLst/>
            <a:gdLst/>
            <a:ahLst/>
            <a:cxnLst/>
            <a:rect l="l" t="t" r="r" b="b"/>
            <a:pathLst>
              <a:path w="862964" h="172720">
                <a:moveTo>
                  <a:pt x="0" y="172212"/>
                </a:moveTo>
                <a:lnTo>
                  <a:pt x="862584" y="172212"/>
                </a:lnTo>
                <a:lnTo>
                  <a:pt x="862584" y="0"/>
                </a:lnTo>
                <a:lnTo>
                  <a:pt x="0" y="0"/>
                </a:lnTo>
                <a:lnTo>
                  <a:pt x="0" y="172212"/>
                </a:lnTo>
                <a:close/>
              </a:path>
            </a:pathLst>
          </a:custGeom>
          <a:solidFill>
            <a:srgbClr val="FFEFCC"/>
          </a:solidFill>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61" name="object 60"/>
          <p:cNvSpPr/>
          <p:nvPr/>
        </p:nvSpPr>
        <p:spPr>
          <a:xfrm>
            <a:off x="3877564" y="6483938"/>
            <a:ext cx="862965" cy="172720"/>
          </a:xfrm>
          <a:custGeom>
            <a:avLst/>
            <a:gdLst/>
            <a:ahLst/>
            <a:cxnLst/>
            <a:rect l="l" t="t" r="r" b="b"/>
            <a:pathLst>
              <a:path w="862964" h="172720">
                <a:moveTo>
                  <a:pt x="0" y="172212"/>
                </a:moveTo>
                <a:lnTo>
                  <a:pt x="862584" y="172212"/>
                </a:lnTo>
                <a:lnTo>
                  <a:pt x="862584" y="0"/>
                </a:lnTo>
                <a:lnTo>
                  <a:pt x="0" y="0"/>
                </a:lnTo>
                <a:lnTo>
                  <a:pt x="0" y="172212"/>
                </a:lnTo>
                <a:close/>
              </a:path>
            </a:pathLst>
          </a:custGeom>
          <a:ln w="9144">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62" name="object 61"/>
          <p:cNvSpPr txBox="1"/>
          <p:nvPr/>
        </p:nvSpPr>
        <p:spPr>
          <a:xfrm>
            <a:off x="4029710" y="6505375"/>
            <a:ext cx="558800" cy="320601"/>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4A4A4A"/>
                </a:solidFill>
                <a:latin typeface="Meiryo UI" panose="020B0604030504040204" pitchFamily="50" charset="-128"/>
                <a:ea typeface="Meiryo UI" panose="020B0604030504040204" pitchFamily="50" charset="-128"/>
                <a:cs typeface="Noto Sans CJK JP Regular"/>
              </a:rPr>
              <a:t>介護・福祉全般</a:t>
            </a:r>
            <a:endParaRPr sz="1000">
              <a:latin typeface="Meiryo UI" panose="020B0604030504040204" pitchFamily="50" charset="-128"/>
              <a:ea typeface="Meiryo UI" panose="020B0604030504040204" pitchFamily="50" charset="-128"/>
              <a:cs typeface="Noto Sans CJK JP Regular"/>
            </a:endParaRPr>
          </a:p>
        </p:txBody>
      </p:sp>
      <p:sp>
        <p:nvSpPr>
          <p:cNvPr id="63" name="object 62"/>
          <p:cNvSpPr/>
          <p:nvPr/>
        </p:nvSpPr>
        <p:spPr>
          <a:xfrm>
            <a:off x="5762752" y="6246194"/>
            <a:ext cx="862965" cy="172720"/>
          </a:xfrm>
          <a:custGeom>
            <a:avLst/>
            <a:gdLst/>
            <a:ahLst/>
            <a:cxnLst/>
            <a:rect l="l" t="t" r="r" b="b"/>
            <a:pathLst>
              <a:path w="862964" h="172720">
                <a:moveTo>
                  <a:pt x="0" y="172211"/>
                </a:moveTo>
                <a:lnTo>
                  <a:pt x="862584" y="172211"/>
                </a:lnTo>
                <a:lnTo>
                  <a:pt x="862584" y="0"/>
                </a:lnTo>
                <a:lnTo>
                  <a:pt x="0" y="0"/>
                </a:lnTo>
                <a:lnTo>
                  <a:pt x="0" y="172211"/>
                </a:lnTo>
                <a:close/>
              </a:path>
            </a:pathLst>
          </a:custGeom>
          <a:solidFill>
            <a:srgbClr val="FFEFCC"/>
          </a:solidFill>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64" name="object 63"/>
          <p:cNvSpPr/>
          <p:nvPr/>
        </p:nvSpPr>
        <p:spPr>
          <a:xfrm>
            <a:off x="5762752" y="6246194"/>
            <a:ext cx="862965" cy="172720"/>
          </a:xfrm>
          <a:custGeom>
            <a:avLst/>
            <a:gdLst/>
            <a:ahLst/>
            <a:cxnLst/>
            <a:rect l="l" t="t" r="r" b="b"/>
            <a:pathLst>
              <a:path w="862964" h="172720">
                <a:moveTo>
                  <a:pt x="0" y="172211"/>
                </a:moveTo>
                <a:lnTo>
                  <a:pt x="862584" y="172211"/>
                </a:lnTo>
                <a:lnTo>
                  <a:pt x="862584" y="0"/>
                </a:lnTo>
                <a:lnTo>
                  <a:pt x="0" y="0"/>
                </a:lnTo>
                <a:lnTo>
                  <a:pt x="0" y="172211"/>
                </a:lnTo>
                <a:close/>
              </a:path>
            </a:pathLst>
          </a:custGeom>
          <a:ln w="9144">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65" name="object 64"/>
          <p:cNvSpPr txBox="1"/>
          <p:nvPr/>
        </p:nvSpPr>
        <p:spPr>
          <a:xfrm>
            <a:off x="6029833" y="6268241"/>
            <a:ext cx="330200" cy="320601"/>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4A4A4A"/>
                </a:solidFill>
                <a:latin typeface="Meiryo UI" panose="020B0604030504040204" pitchFamily="50" charset="-128"/>
                <a:ea typeface="Meiryo UI" panose="020B0604030504040204" pitchFamily="50" charset="-128"/>
                <a:cs typeface="Noto Sans CJK JP Regular"/>
              </a:rPr>
              <a:t>生活改善</a:t>
            </a:r>
            <a:endParaRPr sz="1000">
              <a:latin typeface="Meiryo UI" panose="020B0604030504040204" pitchFamily="50" charset="-128"/>
              <a:ea typeface="Meiryo UI" panose="020B0604030504040204" pitchFamily="50" charset="-128"/>
              <a:cs typeface="Noto Sans CJK JP Regular"/>
            </a:endParaRPr>
          </a:p>
        </p:txBody>
      </p:sp>
      <p:sp>
        <p:nvSpPr>
          <p:cNvPr id="66" name="object 65"/>
          <p:cNvSpPr/>
          <p:nvPr/>
        </p:nvSpPr>
        <p:spPr>
          <a:xfrm>
            <a:off x="5762752" y="6483938"/>
            <a:ext cx="862965" cy="172720"/>
          </a:xfrm>
          <a:custGeom>
            <a:avLst/>
            <a:gdLst/>
            <a:ahLst/>
            <a:cxnLst/>
            <a:rect l="l" t="t" r="r" b="b"/>
            <a:pathLst>
              <a:path w="862964" h="172720">
                <a:moveTo>
                  <a:pt x="0" y="172212"/>
                </a:moveTo>
                <a:lnTo>
                  <a:pt x="862584" y="172212"/>
                </a:lnTo>
                <a:lnTo>
                  <a:pt x="862584" y="0"/>
                </a:lnTo>
                <a:lnTo>
                  <a:pt x="0" y="0"/>
                </a:lnTo>
                <a:lnTo>
                  <a:pt x="0" y="172212"/>
                </a:lnTo>
                <a:close/>
              </a:path>
            </a:pathLst>
          </a:custGeom>
          <a:solidFill>
            <a:srgbClr val="FFEFCC"/>
          </a:solidFill>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67" name="object 66"/>
          <p:cNvSpPr/>
          <p:nvPr/>
        </p:nvSpPr>
        <p:spPr>
          <a:xfrm>
            <a:off x="5762752" y="6483938"/>
            <a:ext cx="862965" cy="172720"/>
          </a:xfrm>
          <a:custGeom>
            <a:avLst/>
            <a:gdLst/>
            <a:ahLst/>
            <a:cxnLst/>
            <a:rect l="l" t="t" r="r" b="b"/>
            <a:pathLst>
              <a:path w="862964" h="172720">
                <a:moveTo>
                  <a:pt x="0" y="172212"/>
                </a:moveTo>
                <a:lnTo>
                  <a:pt x="862584" y="172212"/>
                </a:lnTo>
                <a:lnTo>
                  <a:pt x="862584" y="0"/>
                </a:lnTo>
                <a:lnTo>
                  <a:pt x="0" y="0"/>
                </a:lnTo>
                <a:lnTo>
                  <a:pt x="0" y="172212"/>
                </a:lnTo>
                <a:close/>
              </a:path>
            </a:pathLst>
          </a:custGeom>
          <a:ln w="9144">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68" name="object 67"/>
          <p:cNvSpPr txBox="1"/>
          <p:nvPr/>
        </p:nvSpPr>
        <p:spPr>
          <a:xfrm>
            <a:off x="5839333" y="6505375"/>
            <a:ext cx="711200" cy="320601"/>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4A4A4A"/>
                </a:solidFill>
                <a:latin typeface="Meiryo UI" panose="020B0604030504040204" pitchFamily="50" charset="-128"/>
                <a:ea typeface="Meiryo UI" panose="020B0604030504040204" pitchFamily="50" charset="-128"/>
                <a:cs typeface="Noto Sans CJK JP Regular"/>
              </a:rPr>
              <a:t>ゲーム、家電、玩具</a:t>
            </a:r>
            <a:endParaRPr sz="1000">
              <a:latin typeface="Meiryo UI" panose="020B0604030504040204" pitchFamily="50" charset="-128"/>
              <a:ea typeface="Meiryo UI" panose="020B0604030504040204" pitchFamily="50" charset="-128"/>
              <a:cs typeface="Noto Sans CJK JP Regular"/>
            </a:endParaRPr>
          </a:p>
        </p:txBody>
      </p:sp>
      <p:sp>
        <p:nvSpPr>
          <p:cNvPr id="69" name="object 68"/>
          <p:cNvSpPr/>
          <p:nvPr/>
        </p:nvSpPr>
        <p:spPr>
          <a:xfrm>
            <a:off x="4820920" y="6246194"/>
            <a:ext cx="862965" cy="172720"/>
          </a:xfrm>
          <a:custGeom>
            <a:avLst/>
            <a:gdLst/>
            <a:ahLst/>
            <a:cxnLst/>
            <a:rect l="l" t="t" r="r" b="b"/>
            <a:pathLst>
              <a:path w="862964" h="172720">
                <a:moveTo>
                  <a:pt x="0" y="172211"/>
                </a:moveTo>
                <a:lnTo>
                  <a:pt x="862584" y="172211"/>
                </a:lnTo>
                <a:lnTo>
                  <a:pt x="862584" y="0"/>
                </a:lnTo>
                <a:lnTo>
                  <a:pt x="0" y="0"/>
                </a:lnTo>
                <a:lnTo>
                  <a:pt x="0" y="172211"/>
                </a:lnTo>
                <a:close/>
              </a:path>
            </a:pathLst>
          </a:custGeom>
          <a:solidFill>
            <a:srgbClr val="FFEFCC"/>
          </a:solidFill>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70" name="object 69"/>
          <p:cNvSpPr/>
          <p:nvPr/>
        </p:nvSpPr>
        <p:spPr>
          <a:xfrm>
            <a:off x="4820920" y="6246194"/>
            <a:ext cx="862965" cy="172720"/>
          </a:xfrm>
          <a:custGeom>
            <a:avLst/>
            <a:gdLst/>
            <a:ahLst/>
            <a:cxnLst/>
            <a:rect l="l" t="t" r="r" b="b"/>
            <a:pathLst>
              <a:path w="862964" h="172720">
                <a:moveTo>
                  <a:pt x="0" y="172211"/>
                </a:moveTo>
                <a:lnTo>
                  <a:pt x="862584" y="172211"/>
                </a:lnTo>
                <a:lnTo>
                  <a:pt x="862584" y="0"/>
                </a:lnTo>
                <a:lnTo>
                  <a:pt x="0" y="0"/>
                </a:lnTo>
                <a:lnTo>
                  <a:pt x="0" y="172211"/>
                </a:lnTo>
                <a:close/>
              </a:path>
            </a:pathLst>
          </a:custGeom>
          <a:ln w="9144">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71" name="object 70"/>
          <p:cNvSpPr txBox="1"/>
          <p:nvPr/>
        </p:nvSpPr>
        <p:spPr>
          <a:xfrm>
            <a:off x="5049011" y="6268241"/>
            <a:ext cx="406400" cy="320601"/>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4A4A4A"/>
                </a:solidFill>
                <a:latin typeface="Meiryo UI" panose="020B0604030504040204" pitchFamily="50" charset="-128"/>
                <a:ea typeface="Meiryo UI" panose="020B0604030504040204" pitchFamily="50" charset="-128"/>
                <a:cs typeface="Noto Sans CJK JP Regular"/>
              </a:rPr>
              <a:t>疾病の治療</a:t>
            </a:r>
            <a:endParaRPr sz="1000">
              <a:latin typeface="Meiryo UI" panose="020B0604030504040204" pitchFamily="50" charset="-128"/>
              <a:ea typeface="Meiryo UI" panose="020B0604030504040204" pitchFamily="50" charset="-128"/>
              <a:cs typeface="Noto Sans CJK JP Regular"/>
            </a:endParaRPr>
          </a:p>
        </p:txBody>
      </p:sp>
      <p:sp>
        <p:nvSpPr>
          <p:cNvPr id="72" name="object 71"/>
          <p:cNvSpPr/>
          <p:nvPr/>
        </p:nvSpPr>
        <p:spPr>
          <a:xfrm>
            <a:off x="4820920" y="6483938"/>
            <a:ext cx="862965" cy="172720"/>
          </a:xfrm>
          <a:custGeom>
            <a:avLst/>
            <a:gdLst/>
            <a:ahLst/>
            <a:cxnLst/>
            <a:rect l="l" t="t" r="r" b="b"/>
            <a:pathLst>
              <a:path w="862964" h="172720">
                <a:moveTo>
                  <a:pt x="0" y="172212"/>
                </a:moveTo>
                <a:lnTo>
                  <a:pt x="862584" y="172212"/>
                </a:lnTo>
                <a:lnTo>
                  <a:pt x="862584" y="0"/>
                </a:lnTo>
                <a:lnTo>
                  <a:pt x="0" y="0"/>
                </a:lnTo>
                <a:lnTo>
                  <a:pt x="0" y="172212"/>
                </a:lnTo>
                <a:close/>
              </a:path>
            </a:pathLst>
          </a:custGeom>
          <a:solidFill>
            <a:srgbClr val="FFEFCC"/>
          </a:solidFill>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73" name="object 72"/>
          <p:cNvSpPr/>
          <p:nvPr/>
        </p:nvSpPr>
        <p:spPr>
          <a:xfrm>
            <a:off x="4820920" y="6483938"/>
            <a:ext cx="862965" cy="172720"/>
          </a:xfrm>
          <a:custGeom>
            <a:avLst/>
            <a:gdLst/>
            <a:ahLst/>
            <a:cxnLst/>
            <a:rect l="l" t="t" r="r" b="b"/>
            <a:pathLst>
              <a:path w="862964" h="172720">
                <a:moveTo>
                  <a:pt x="0" y="172212"/>
                </a:moveTo>
                <a:lnTo>
                  <a:pt x="862584" y="172212"/>
                </a:lnTo>
                <a:lnTo>
                  <a:pt x="862584" y="0"/>
                </a:lnTo>
                <a:lnTo>
                  <a:pt x="0" y="0"/>
                </a:lnTo>
                <a:lnTo>
                  <a:pt x="0" y="172212"/>
                </a:lnTo>
                <a:close/>
              </a:path>
            </a:pathLst>
          </a:custGeom>
          <a:ln w="9144">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74" name="object 73"/>
          <p:cNvSpPr txBox="1"/>
          <p:nvPr/>
        </p:nvSpPr>
        <p:spPr>
          <a:xfrm>
            <a:off x="4972558" y="6505375"/>
            <a:ext cx="558800" cy="320601"/>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4A4A4A"/>
                </a:solidFill>
                <a:latin typeface="Meiryo UI" panose="020B0604030504040204" pitchFamily="50" charset="-128"/>
                <a:ea typeface="Meiryo UI" panose="020B0604030504040204" pitchFamily="50" charset="-128"/>
                <a:cs typeface="Noto Sans CJK JP Regular"/>
              </a:rPr>
              <a:t>医療・研究全般</a:t>
            </a:r>
            <a:endParaRPr sz="1000">
              <a:latin typeface="Meiryo UI" panose="020B0604030504040204" pitchFamily="50" charset="-128"/>
              <a:ea typeface="Meiryo UI" panose="020B0604030504040204" pitchFamily="50" charset="-128"/>
              <a:cs typeface="Noto Sans CJK JP Regular"/>
            </a:endParaRPr>
          </a:p>
        </p:txBody>
      </p:sp>
      <p:sp>
        <p:nvSpPr>
          <p:cNvPr id="75" name="object 74"/>
          <p:cNvSpPr/>
          <p:nvPr/>
        </p:nvSpPr>
        <p:spPr>
          <a:xfrm>
            <a:off x="6706108" y="6246194"/>
            <a:ext cx="862965" cy="172720"/>
          </a:xfrm>
          <a:custGeom>
            <a:avLst/>
            <a:gdLst/>
            <a:ahLst/>
            <a:cxnLst/>
            <a:rect l="l" t="t" r="r" b="b"/>
            <a:pathLst>
              <a:path w="862965" h="172720">
                <a:moveTo>
                  <a:pt x="0" y="172211"/>
                </a:moveTo>
                <a:lnTo>
                  <a:pt x="862583" y="172211"/>
                </a:lnTo>
                <a:lnTo>
                  <a:pt x="862583" y="0"/>
                </a:lnTo>
                <a:lnTo>
                  <a:pt x="0" y="0"/>
                </a:lnTo>
                <a:lnTo>
                  <a:pt x="0" y="172211"/>
                </a:lnTo>
                <a:close/>
              </a:path>
            </a:pathLst>
          </a:custGeom>
          <a:solidFill>
            <a:srgbClr val="FFEFCC"/>
          </a:solidFill>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76" name="object 75"/>
          <p:cNvSpPr/>
          <p:nvPr/>
        </p:nvSpPr>
        <p:spPr>
          <a:xfrm>
            <a:off x="6706108" y="6246194"/>
            <a:ext cx="862965" cy="172720"/>
          </a:xfrm>
          <a:custGeom>
            <a:avLst/>
            <a:gdLst/>
            <a:ahLst/>
            <a:cxnLst/>
            <a:rect l="l" t="t" r="r" b="b"/>
            <a:pathLst>
              <a:path w="862965" h="172720">
                <a:moveTo>
                  <a:pt x="0" y="172211"/>
                </a:moveTo>
                <a:lnTo>
                  <a:pt x="862583" y="172211"/>
                </a:lnTo>
                <a:lnTo>
                  <a:pt x="862583" y="0"/>
                </a:lnTo>
                <a:lnTo>
                  <a:pt x="0" y="0"/>
                </a:lnTo>
                <a:lnTo>
                  <a:pt x="0" y="172211"/>
                </a:lnTo>
                <a:close/>
              </a:path>
            </a:pathLst>
          </a:custGeom>
          <a:ln w="9144">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77" name="object 76"/>
          <p:cNvSpPr txBox="1"/>
          <p:nvPr/>
        </p:nvSpPr>
        <p:spPr>
          <a:xfrm>
            <a:off x="6972553" y="6268241"/>
            <a:ext cx="330200" cy="320601"/>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4A4A4A"/>
                </a:solidFill>
                <a:latin typeface="Meiryo UI" panose="020B0604030504040204" pitchFamily="50" charset="-128"/>
                <a:ea typeface="Meiryo UI" panose="020B0604030504040204" pitchFamily="50" charset="-128"/>
                <a:cs typeface="Noto Sans CJK JP Regular"/>
              </a:rPr>
              <a:t>スポーツ</a:t>
            </a:r>
            <a:endParaRPr sz="1000">
              <a:latin typeface="Meiryo UI" panose="020B0604030504040204" pitchFamily="50" charset="-128"/>
              <a:ea typeface="Meiryo UI" panose="020B0604030504040204" pitchFamily="50" charset="-128"/>
              <a:cs typeface="Noto Sans CJK JP Regular"/>
            </a:endParaRPr>
          </a:p>
        </p:txBody>
      </p:sp>
      <p:sp>
        <p:nvSpPr>
          <p:cNvPr id="78" name="object 77"/>
          <p:cNvSpPr/>
          <p:nvPr/>
        </p:nvSpPr>
        <p:spPr>
          <a:xfrm>
            <a:off x="6706108" y="6483938"/>
            <a:ext cx="862965" cy="172720"/>
          </a:xfrm>
          <a:custGeom>
            <a:avLst/>
            <a:gdLst/>
            <a:ahLst/>
            <a:cxnLst/>
            <a:rect l="l" t="t" r="r" b="b"/>
            <a:pathLst>
              <a:path w="862965" h="172720">
                <a:moveTo>
                  <a:pt x="0" y="172212"/>
                </a:moveTo>
                <a:lnTo>
                  <a:pt x="862583" y="172212"/>
                </a:lnTo>
                <a:lnTo>
                  <a:pt x="862583" y="0"/>
                </a:lnTo>
                <a:lnTo>
                  <a:pt x="0" y="0"/>
                </a:lnTo>
                <a:lnTo>
                  <a:pt x="0" y="172212"/>
                </a:lnTo>
                <a:close/>
              </a:path>
            </a:pathLst>
          </a:custGeom>
          <a:solidFill>
            <a:srgbClr val="FFEFCC"/>
          </a:solidFill>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79" name="object 78"/>
          <p:cNvSpPr/>
          <p:nvPr/>
        </p:nvSpPr>
        <p:spPr>
          <a:xfrm>
            <a:off x="6706108" y="6483938"/>
            <a:ext cx="862965" cy="172720"/>
          </a:xfrm>
          <a:custGeom>
            <a:avLst/>
            <a:gdLst/>
            <a:ahLst/>
            <a:cxnLst/>
            <a:rect l="l" t="t" r="r" b="b"/>
            <a:pathLst>
              <a:path w="862965" h="172720">
                <a:moveTo>
                  <a:pt x="0" y="172212"/>
                </a:moveTo>
                <a:lnTo>
                  <a:pt x="862583" y="172212"/>
                </a:lnTo>
                <a:lnTo>
                  <a:pt x="862583" y="0"/>
                </a:lnTo>
                <a:lnTo>
                  <a:pt x="0" y="0"/>
                </a:lnTo>
                <a:lnTo>
                  <a:pt x="0" y="172212"/>
                </a:lnTo>
                <a:close/>
              </a:path>
            </a:pathLst>
          </a:custGeom>
          <a:ln w="9144">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80" name="object 79"/>
          <p:cNvSpPr txBox="1"/>
          <p:nvPr/>
        </p:nvSpPr>
        <p:spPr>
          <a:xfrm>
            <a:off x="7048753" y="6505375"/>
            <a:ext cx="177800" cy="320601"/>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4A4A4A"/>
                </a:solidFill>
                <a:latin typeface="Meiryo UI" panose="020B0604030504040204" pitchFamily="50" charset="-128"/>
                <a:ea typeface="Meiryo UI" panose="020B0604030504040204" pitchFamily="50" charset="-128"/>
                <a:cs typeface="Noto Sans CJK JP Regular"/>
              </a:rPr>
              <a:t>軍事</a:t>
            </a:r>
            <a:endParaRPr sz="1000">
              <a:latin typeface="Meiryo UI" panose="020B0604030504040204" pitchFamily="50" charset="-128"/>
              <a:ea typeface="Meiryo UI" panose="020B0604030504040204" pitchFamily="50" charset="-128"/>
              <a:cs typeface="Noto Sans CJK JP Regular"/>
            </a:endParaRPr>
          </a:p>
        </p:txBody>
      </p:sp>
      <p:graphicFrame>
        <p:nvGraphicFramePr>
          <p:cNvPr id="81" name="object 80"/>
          <p:cNvGraphicFramePr>
            <a:graphicFrameLocks noGrp="1"/>
          </p:cNvGraphicFramePr>
          <p:nvPr>
            <p:extLst>
              <p:ext uri="{D42A27DB-BD31-4B8C-83A1-F6EECF244321}">
                <p14:modId xmlns:p14="http://schemas.microsoft.com/office/powerpoint/2010/main" val="3008319554"/>
              </p:ext>
            </p:extLst>
          </p:nvPr>
        </p:nvGraphicFramePr>
        <p:xfrm>
          <a:off x="4315778" y="1556849"/>
          <a:ext cx="3560444" cy="603249"/>
        </p:xfrm>
        <a:graphic>
          <a:graphicData uri="http://schemas.openxmlformats.org/drawingml/2006/table">
            <a:tbl>
              <a:tblPr firstRow="1" bandRow="1">
                <a:tableStyleId>{2D5ABB26-0587-4C30-8999-92F81FD0307C}</a:tableStyleId>
              </a:tblPr>
              <a:tblGrid>
                <a:gridCol w="880744">
                  <a:extLst>
                    <a:ext uri="{9D8B030D-6E8A-4147-A177-3AD203B41FA5}">
                      <a16:colId xmlns:a16="http://schemas.microsoft.com/office/drawing/2014/main" val="20000"/>
                    </a:ext>
                  </a:extLst>
                </a:gridCol>
                <a:gridCol w="901065">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900430">
                  <a:extLst>
                    <a:ext uri="{9D8B030D-6E8A-4147-A177-3AD203B41FA5}">
                      <a16:colId xmlns:a16="http://schemas.microsoft.com/office/drawing/2014/main" val="20003"/>
                    </a:ext>
                  </a:extLst>
                </a:gridCol>
              </a:tblGrid>
              <a:tr h="172085">
                <a:tc gridSpan="4">
                  <a:txBody>
                    <a:bodyPr/>
                    <a:lstStyle/>
                    <a:p>
                      <a:pPr marL="17145" algn="ctr">
                        <a:lnSpc>
                          <a:spcPct val="100000"/>
                        </a:lnSpc>
                        <a:spcBef>
                          <a:spcPts val="254"/>
                        </a:spcBef>
                      </a:pPr>
                      <a:r>
                        <a:rPr sz="1000" dirty="0">
                          <a:solidFill>
                            <a:srgbClr val="4A4A4A"/>
                          </a:solidFill>
                          <a:latin typeface="Meiryo UI" panose="020B0604030504040204" pitchFamily="50" charset="-128"/>
                          <a:ea typeface="Meiryo UI" panose="020B0604030504040204" pitchFamily="50" charset="-128"/>
                          <a:cs typeface="Noto Sans CJK JP Regular"/>
                        </a:rPr>
                        <a:t>障害者・病者</a:t>
                      </a:r>
                      <a:endParaRPr sz="1000" dirty="0">
                        <a:latin typeface="Meiryo UI" panose="020B0604030504040204" pitchFamily="50" charset="-128"/>
                        <a:ea typeface="Meiryo UI" panose="020B0604030504040204" pitchFamily="50" charset="-128"/>
                        <a:cs typeface="Noto Sans CJK JP Regular"/>
                      </a:endParaRPr>
                    </a:p>
                  </a:txBody>
                  <a:tcPr marL="0" marR="0" marT="32384"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CCFFFF"/>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18440">
                <a:tc>
                  <a:txBody>
                    <a:bodyPr/>
                    <a:lstStyle/>
                    <a:p>
                      <a:pPr marR="6350" algn="ctr">
                        <a:lnSpc>
                          <a:spcPct val="100000"/>
                        </a:lnSpc>
                        <a:spcBef>
                          <a:spcPts val="530"/>
                        </a:spcBef>
                      </a:pPr>
                      <a:r>
                        <a:rPr sz="1000" dirty="0">
                          <a:solidFill>
                            <a:srgbClr val="4A4A4A"/>
                          </a:solidFill>
                          <a:latin typeface="Meiryo UI" panose="020B0604030504040204" pitchFamily="50" charset="-128"/>
                          <a:ea typeface="Meiryo UI" panose="020B0604030504040204" pitchFamily="50" charset="-128"/>
                          <a:cs typeface="Noto Sans CJK JP Regular"/>
                        </a:rPr>
                        <a:t>パーキンソン病</a:t>
                      </a:r>
                      <a:endParaRPr sz="1000">
                        <a:latin typeface="Meiryo UI" panose="020B0604030504040204" pitchFamily="50" charset="-128"/>
                        <a:ea typeface="Meiryo UI" panose="020B0604030504040204" pitchFamily="50" charset="-128"/>
                        <a:cs typeface="Noto Sans CJK JP Regular"/>
                      </a:endParaRPr>
                    </a:p>
                  </a:txBody>
                  <a:tcPr marL="0" marR="0" marT="67310"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CCFFFF"/>
                    </a:solidFill>
                  </a:tcPr>
                </a:tc>
                <a:tc>
                  <a:txBody>
                    <a:bodyPr/>
                    <a:lstStyle/>
                    <a:p>
                      <a:pPr marL="13970" algn="ctr">
                        <a:lnSpc>
                          <a:spcPct val="100000"/>
                        </a:lnSpc>
                        <a:spcBef>
                          <a:spcPts val="530"/>
                        </a:spcBef>
                      </a:pPr>
                      <a:r>
                        <a:rPr sz="1000" dirty="0">
                          <a:solidFill>
                            <a:srgbClr val="4A4A4A"/>
                          </a:solidFill>
                          <a:latin typeface="Meiryo UI" panose="020B0604030504040204" pitchFamily="50" charset="-128"/>
                          <a:ea typeface="Meiryo UI" panose="020B0604030504040204" pitchFamily="50" charset="-128"/>
                          <a:cs typeface="Noto Sans CJK JP Regular"/>
                        </a:rPr>
                        <a:t>アルツハイマー</a:t>
                      </a:r>
                      <a:endParaRPr sz="1000" dirty="0">
                        <a:latin typeface="Meiryo UI" panose="020B0604030504040204" pitchFamily="50" charset="-128"/>
                        <a:ea typeface="Meiryo UI" panose="020B0604030504040204" pitchFamily="50" charset="-128"/>
                        <a:cs typeface="Noto Sans CJK JP Regular"/>
                      </a:endParaRPr>
                    </a:p>
                  </a:txBody>
                  <a:tcPr marL="0" marR="0" marT="67310"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CCFFFF"/>
                    </a:solidFill>
                  </a:tcPr>
                </a:tc>
                <a:tc>
                  <a:txBody>
                    <a:bodyPr/>
                    <a:lstStyle/>
                    <a:p>
                      <a:pPr marL="30480" algn="ctr">
                        <a:lnSpc>
                          <a:spcPct val="100000"/>
                        </a:lnSpc>
                        <a:spcBef>
                          <a:spcPts val="530"/>
                        </a:spcBef>
                      </a:pPr>
                      <a:r>
                        <a:rPr sz="1000" spc="45" dirty="0">
                          <a:solidFill>
                            <a:srgbClr val="4A4A4A"/>
                          </a:solidFill>
                          <a:latin typeface="Meiryo UI" panose="020B0604030504040204" pitchFamily="50" charset="-128"/>
                          <a:ea typeface="Meiryo UI" panose="020B0604030504040204" pitchFamily="50" charset="-128"/>
                          <a:cs typeface="Noto Sans CJK JP Regular"/>
                        </a:rPr>
                        <a:t>ALS</a:t>
                      </a:r>
                      <a:endParaRPr sz="1000">
                        <a:latin typeface="Meiryo UI" panose="020B0604030504040204" pitchFamily="50" charset="-128"/>
                        <a:ea typeface="Meiryo UI" panose="020B0604030504040204" pitchFamily="50" charset="-128"/>
                        <a:cs typeface="Noto Sans CJK JP Regular"/>
                      </a:endParaRPr>
                    </a:p>
                  </a:txBody>
                  <a:tcPr marL="0" marR="0" marT="67310"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CCFFFF"/>
                    </a:solidFill>
                  </a:tcPr>
                </a:tc>
                <a:tc>
                  <a:txBody>
                    <a:bodyPr/>
                    <a:lstStyle/>
                    <a:p>
                      <a:pPr>
                        <a:lnSpc>
                          <a:spcPct val="100000"/>
                        </a:lnSpc>
                      </a:pPr>
                      <a:endParaRPr sz="1100">
                        <a:latin typeface="Meiryo UI" panose="020B0604030504040204" pitchFamily="50" charset="-128"/>
                        <a:ea typeface="Meiryo UI" panose="020B0604030504040204" pitchFamily="50" charset="-128"/>
                        <a:cs typeface="Times New Roman"/>
                      </a:endParaRPr>
                    </a:p>
                  </a:txBody>
                  <a:tcPr marL="0" marR="0" marT="0" marB="0">
                    <a:lnL w="9525">
                      <a:solidFill>
                        <a:srgbClr val="4A4A4A"/>
                      </a:solidFill>
                      <a:prstDash val="solid"/>
                    </a:lnL>
                    <a:lnT w="9525">
                      <a:solidFill>
                        <a:srgbClr val="4A4A4A"/>
                      </a:solidFill>
                      <a:prstDash val="solid"/>
                    </a:lnT>
                    <a:lnB w="9525">
                      <a:solidFill>
                        <a:srgbClr val="4A4A4A"/>
                      </a:solidFill>
                      <a:prstDash val="solid"/>
                    </a:lnB>
                  </a:tcPr>
                </a:tc>
                <a:extLst>
                  <a:ext uri="{0D108BD9-81ED-4DB2-BD59-A6C34878D82A}">
                    <a16:rowId xmlns:a16="http://schemas.microsoft.com/office/drawing/2014/main" val="10001"/>
                  </a:ext>
                </a:extLst>
              </a:tr>
              <a:tr h="184785">
                <a:tc>
                  <a:txBody>
                    <a:bodyPr/>
                    <a:lstStyle/>
                    <a:p>
                      <a:pPr marR="6350" algn="ctr">
                        <a:lnSpc>
                          <a:spcPct val="100000"/>
                        </a:lnSpc>
                        <a:spcBef>
                          <a:spcPts val="365"/>
                        </a:spcBef>
                      </a:pPr>
                      <a:r>
                        <a:rPr sz="1000" dirty="0">
                          <a:solidFill>
                            <a:srgbClr val="4A4A4A"/>
                          </a:solidFill>
                          <a:latin typeface="Meiryo UI" panose="020B0604030504040204" pitchFamily="50" charset="-128"/>
                          <a:ea typeface="Meiryo UI" panose="020B0604030504040204" pitchFamily="50" charset="-128"/>
                          <a:cs typeface="Noto Sans CJK JP Regular"/>
                        </a:rPr>
                        <a:t>聴覚障害</a:t>
                      </a:r>
                      <a:endParaRPr sz="1000">
                        <a:latin typeface="Meiryo UI" panose="020B0604030504040204" pitchFamily="50" charset="-128"/>
                        <a:ea typeface="Meiryo UI" panose="020B0604030504040204" pitchFamily="50" charset="-128"/>
                        <a:cs typeface="Noto Sans CJK JP Regular"/>
                      </a:endParaRPr>
                    </a:p>
                  </a:txBody>
                  <a:tcPr marL="0" marR="0" marT="46355"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CCFFFF"/>
                    </a:solidFill>
                  </a:tcPr>
                </a:tc>
                <a:tc>
                  <a:txBody>
                    <a:bodyPr/>
                    <a:lstStyle/>
                    <a:p>
                      <a:pPr marL="13970" algn="ctr">
                        <a:lnSpc>
                          <a:spcPct val="100000"/>
                        </a:lnSpc>
                        <a:spcBef>
                          <a:spcPts val="365"/>
                        </a:spcBef>
                      </a:pPr>
                      <a:r>
                        <a:rPr sz="1000" dirty="0">
                          <a:solidFill>
                            <a:srgbClr val="4A4A4A"/>
                          </a:solidFill>
                          <a:latin typeface="Meiryo UI" panose="020B0604030504040204" pitchFamily="50" charset="-128"/>
                          <a:ea typeface="Meiryo UI" panose="020B0604030504040204" pitchFamily="50" charset="-128"/>
                          <a:cs typeface="Noto Sans CJK JP Regular"/>
                        </a:rPr>
                        <a:t>視覚障害</a:t>
                      </a:r>
                      <a:endParaRPr sz="1000">
                        <a:latin typeface="Meiryo UI" panose="020B0604030504040204" pitchFamily="50" charset="-128"/>
                        <a:ea typeface="Meiryo UI" panose="020B0604030504040204" pitchFamily="50" charset="-128"/>
                        <a:cs typeface="Noto Sans CJK JP Regular"/>
                      </a:endParaRPr>
                    </a:p>
                  </a:txBody>
                  <a:tcPr marL="0" marR="0" marT="46355"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CCFFFF"/>
                    </a:solidFill>
                  </a:tcPr>
                </a:tc>
                <a:tc>
                  <a:txBody>
                    <a:bodyPr/>
                    <a:lstStyle/>
                    <a:p>
                      <a:pPr marL="29209" algn="ctr">
                        <a:lnSpc>
                          <a:spcPct val="100000"/>
                        </a:lnSpc>
                        <a:spcBef>
                          <a:spcPts val="365"/>
                        </a:spcBef>
                      </a:pPr>
                      <a:r>
                        <a:rPr sz="1000" dirty="0">
                          <a:solidFill>
                            <a:srgbClr val="4A4A4A"/>
                          </a:solidFill>
                          <a:latin typeface="Meiryo UI" panose="020B0604030504040204" pitchFamily="50" charset="-128"/>
                          <a:ea typeface="Meiryo UI" panose="020B0604030504040204" pitchFamily="50" charset="-128"/>
                          <a:cs typeface="Noto Sans CJK JP Regular"/>
                        </a:rPr>
                        <a:t>肢体不自由</a:t>
                      </a:r>
                      <a:endParaRPr sz="1000">
                        <a:latin typeface="Meiryo UI" panose="020B0604030504040204" pitchFamily="50" charset="-128"/>
                        <a:ea typeface="Meiryo UI" panose="020B0604030504040204" pitchFamily="50" charset="-128"/>
                        <a:cs typeface="Noto Sans CJK JP Regular"/>
                      </a:endParaRPr>
                    </a:p>
                  </a:txBody>
                  <a:tcPr marL="0" marR="0" marT="46355"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CCFFFF"/>
                    </a:solidFill>
                  </a:tcPr>
                </a:tc>
                <a:tc>
                  <a:txBody>
                    <a:bodyPr/>
                    <a:lstStyle/>
                    <a:p>
                      <a:pPr marL="320675">
                        <a:lnSpc>
                          <a:spcPct val="100000"/>
                        </a:lnSpc>
                        <a:spcBef>
                          <a:spcPts val="365"/>
                        </a:spcBef>
                      </a:pPr>
                      <a:r>
                        <a:rPr sz="1000" dirty="0">
                          <a:solidFill>
                            <a:srgbClr val="4A4A4A"/>
                          </a:solidFill>
                          <a:latin typeface="Meiryo UI" panose="020B0604030504040204" pitchFamily="50" charset="-128"/>
                          <a:ea typeface="Meiryo UI" panose="020B0604030504040204" pitchFamily="50" charset="-128"/>
                          <a:cs typeface="Noto Sans CJK JP Regular"/>
                        </a:rPr>
                        <a:t>臓器不全</a:t>
                      </a:r>
                      <a:endParaRPr sz="1000" dirty="0">
                        <a:latin typeface="Meiryo UI" panose="020B0604030504040204" pitchFamily="50" charset="-128"/>
                        <a:ea typeface="Meiryo UI" panose="020B0604030504040204" pitchFamily="50" charset="-128"/>
                        <a:cs typeface="Noto Sans CJK JP Regular"/>
                      </a:endParaRPr>
                    </a:p>
                  </a:txBody>
                  <a:tcPr marL="0" marR="0" marT="46355" marB="0">
                    <a:lnL w="9525">
                      <a:solidFill>
                        <a:srgbClr val="4A4A4A"/>
                      </a:solidFill>
                      <a:prstDash val="solid"/>
                    </a:lnL>
                    <a:lnR w="9525">
                      <a:solidFill>
                        <a:srgbClr val="4A4A4A"/>
                      </a:solidFill>
                      <a:prstDash val="solid"/>
                    </a:lnR>
                    <a:lnT w="9525">
                      <a:solidFill>
                        <a:srgbClr val="4A4A4A"/>
                      </a:solidFill>
                      <a:prstDash val="solid"/>
                    </a:lnT>
                    <a:lnB w="9525">
                      <a:solidFill>
                        <a:srgbClr val="4A4A4A"/>
                      </a:solidFill>
                      <a:prstDash val="solid"/>
                    </a:lnB>
                    <a:solidFill>
                      <a:srgbClr val="CCFFFF"/>
                    </a:solidFill>
                  </a:tcPr>
                </a:tc>
                <a:extLst>
                  <a:ext uri="{0D108BD9-81ED-4DB2-BD59-A6C34878D82A}">
                    <a16:rowId xmlns:a16="http://schemas.microsoft.com/office/drawing/2014/main" val="10002"/>
                  </a:ext>
                </a:extLst>
              </a:tr>
            </a:tbl>
          </a:graphicData>
        </a:graphic>
      </p:graphicFrame>
      <p:sp>
        <p:nvSpPr>
          <p:cNvPr id="82" name="object 81"/>
          <p:cNvSpPr/>
          <p:nvPr/>
        </p:nvSpPr>
        <p:spPr>
          <a:xfrm>
            <a:off x="4237292" y="1553039"/>
            <a:ext cx="0" cy="623570"/>
          </a:xfrm>
          <a:custGeom>
            <a:avLst/>
            <a:gdLst/>
            <a:ahLst/>
            <a:cxnLst/>
            <a:rect l="l" t="t" r="r" b="b"/>
            <a:pathLst>
              <a:path h="623569">
                <a:moveTo>
                  <a:pt x="0" y="0"/>
                </a:moveTo>
                <a:lnTo>
                  <a:pt x="0" y="623442"/>
                </a:lnTo>
              </a:path>
            </a:pathLst>
          </a:custGeom>
          <a:ln w="19812">
            <a:solidFill>
              <a:srgbClr val="4A4A4A"/>
            </a:solidFill>
            <a:prstDash val="sysDashDot"/>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83" name="object 82"/>
          <p:cNvSpPr/>
          <p:nvPr/>
        </p:nvSpPr>
        <p:spPr>
          <a:xfrm>
            <a:off x="3063050" y="1460837"/>
            <a:ext cx="4936490" cy="791210"/>
          </a:xfrm>
          <a:custGeom>
            <a:avLst/>
            <a:gdLst/>
            <a:ahLst/>
            <a:cxnLst/>
            <a:rect l="l" t="t" r="r" b="b"/>
            <a:pathLst>
              <a:path w="4936490" h="791210">
                <a:moveTo>
                  <a:pt x="0" y="39496"/>
                </a:moveTo>
                <a:lnTo>
                  <a:pt x="3099" y="24110"/>
                </a:lnTo>
                <a:lnTo>
                  <a:pt x="11556" y="11557"/>
                </a:lnTo>
                <a:lnTo>
                  <a:pt x="24110" y="3099"/>
                </a:lnTo>
                <a:lnTo>
                  <a:pt x="39496" y="0"/>
                </a:lnTo>
                <a:lnTo>
                  <a:pt x="4896739" y="0"/>
                </a:lnTo>
                <a:lnTo>
                  <a:pt x="4912125" y="3099"/>
                </a:lnTo>
                <a:lnTo>
                  <a:pt x="4924679" y="11556"/>
                </a:lnTo>
                <a:lnTo>
                  <a:pt x="4933136" y="24110"/>
                </a:lnTo>
                <a:lnTo>
                  <a:pt x="4936236" y="39496"/>
                </a:lnTo>
                <a:lnTo>
                  <a:pt x="4936236" y="751458"/>
                </a:lnTo>
                <a:lnTo>
                  <a:pt x="4933136" y="766845"/>
                </a:lnTo>
                <a:lnTo>
                  <a:pt x="4924679" y="779398"/>
                </a:lnTo>
                <a:lnTo>
                  <a:pt x="4912125" y="787856"/>
                </a:lnTo>
                <a:lnTo>
                  <a:pt x="4896739" y="790955"/>
                </a:lnTo>
                <a:lnTo>
                  <a:pt x="39496" y="790955"/>
                </a:lnTo>
                <a:lnTo>
                  <a:pt x="24110" y="787856"/>
                </a:lnTo>
                <a:lnTo>
                  <a:pt x="11556" y="779399"/>
                </a:lnTo>
                <a:lnTo>
                  <a:pt x="3099" y="766845"/>
                </a:lnTo>
                <a:lnTo>
                  <a:pt x="0" y="751458"/>
                </a:lnTo>
                <a:lnTo>
                  <a:pt x="0" y="39496"/>
                </a:lnTo>
                <a:close/>
              </a:path>
            </a:pathLst>
          </a:custGeom>
          <a:ln w="9143">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84" name="object 83"/>
          <p:cNvSpPr/>
          <p:nvPr/>
        </p:nvSpPr>
        <p:spPr>
          <a:xfrm>
            <a:off x="2919031" y="1408259"/>
            <a:ext cx="287020" cy="690880"/>
          </a:xfrm>
          <a:custGeom>
            <a:avLst/>
            <a:gdLst/>
            <a:ahLst/>
            <a:cxnLst/>
            <a:rect l="l" t="t" r="r" b="b"/>
            <a:pathLst>
              <a:path w="287020" h="690880">
                <a:moveTo>
                  <a:pt x="0" y="690372"/>
                </a:moveTo>
                <a:lnTo>
                  <a:pt x="286512" y="690372"/>
                </a:lnTo>
                <a:lnTo>
                  <a:pt x="286512" y="0"/>
                </a:lnTo>
                <a:lnTo>
                  <a:pt x="0" y="0"/>
                </a:lnTo>
                <a:lnTo>
                  <a:pt x="0" y="690372"/>
                </a:lnTo>
                <a:close/>
              </a:path>
            </a:pathLst>
          </a:custGeom>
          <a:solidFill>
            <a:srgbClr val="CCFFFF"/>
          </a:solidFill>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85" name="object 84"/>
          <p:cNvSpPr/>
          <p:nvPr/>
        </p:nvSpPr>
        <p:spPr>
          <a:xfrm>
            <a:off x="2919031" y="1408259"/>
            <a:ext cx="287020" cy="690880"/>
          </a:xfrm>
          <a:custGeom>
            <a:avLst/>
            <a:gdLst/>
            <a:ahLst/>
            <a:cxnLst/>
            <a:rect l="l" t="t" r="r" b="b"/>
            <a:pathLst>
              <a:path w="287020" h="690880">
                <a:moveTo>
                  <a:pt x="0" y="690372"/>
                </a:moveTo>
                <a:lnTo>
                  <a:pt x="286512" y="690372"/>
                </a:lnTo>
                <a:lnTo>
                  <a:pt x="286512" y="0"/>
                </a:lnTo>
                <a:lnTo>
                  <a:pt x="0" y="0"/>
                </a:lnTo>
                <a:lnTo>
                  <a:pt x="0" y="690372"/>
                </a:lnTo>
                <a:close/>
              </a:path>
            </a:pathLst>
          </a:custGeom>
          <a:ln w="19812">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86" name="object 85"/>
          <p:cNvSpPr txBox="1"/>
          <p:nvPr/>
        </p:nvSpPr>
        <p:spPr>
          <a:xfrm>
            <a:off x="2963735" y="1575645"/>
            <a:ext cx="139700"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4A4A4A"/>
                </a:solidFill>
                <a:latin typeface="Meiryo UI" panose="020B0604030504040204" pitchFamily="50" charset="-128"/>
                <a:ea typeface="Meiryo UI" panose="020B0604030504040204" pitchFamily="50" charset="-128"/>
                <a:cs typeface="Noto Sans CJK JP Regular"/>
              </a:rPr>
              <a:t>対</a:t>
            </a:r>
            <a:endParaRPr sz="1200">
              <a:latin typeface="Meiryo UI" panose="020B0604030504040204" pitchFamily="50" charset="-128"/>
              <a:ea typeface="Meiryo UI" panose="020B0604030504040204" pitchFamily="50" charset="-128"/>
              <a:cs typeface="Noto Sans CJK JP Regular"/>
            </a:endParaRPr>
          </a:p>
        </p:txBody>
      </p:sp>
      <p:sp>
        <p:nvSpPr>
          <p:cNvPr id="87" name="object 86"/>
          <p:cNvSpPr txBox="1"/>
          <p:nvPr/>
        </p:nvSpPr>
        <p:spPr>
          <a:xfrm>
            <a:off x="2963735" y="1689945"/>
            <a:ext cx="139700"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4A4A4A"/>
                </a:solidFill>
                <a:latin typeface="Meiryo UI" panose="020B0604030504040204" pitchFamily="50" charset="-128"/>
                <a:ea typeface="Meiryo UI" panose="020B0604030504040204" pitchFamily="50" charset="-128"/>
                <a:cs typeface="Noto Sans CJK JP Regular"/>
              </a:rPr>
              <a:t>象</a:t>
            </a:r>
            <a:endParaRPr sz="1200">
              <a:latin typeface="Meiryo UI" panose="020B0604030504040204" pitchFamily="50" charset="-128"/>
              <a:ea typeface="Meiryo UI" panose="020B0604030504040204" pitchFamily="50" charset="-128"/>
              <a:cs typeface="Noto Sans CJK JP Regular"/>
            </a:endParaRPr>
          </a:p>
        </p:txBody>
      </p:sp>
      <p:sp>
        <p:nvSpPr>
          <p:cNvPr id="88" name="object 87"/>
          <p:cNvSpPr txBox="1"/>
          <p:nvPr/>
        </p:nvSpPr>
        <p:spPr>
          <a:xfrm>
            <a:off x="2963735" y="1804245"/>
            <a:ext cx="139700"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4A4A4A"/>
                </a:solidFill>
                <a:latin typeface="Meiryo UI" panose="020B0604030504040204" pitchFamily="50" charset="-128"/>
                <a:ea typeface="Meiryo UI" panose="020B0604030504040204" pitchFamily="50" charset="-128"/>
                <a:cs typeface="Noto Sans CJK JP Regular"/>
              </a:rPr>
              <a:t>者</a:t>
            </a:r>
            <a:endParaRPr sz="1200">
              <a:latin typeface="Meiryo UI" panose="020B0604030504040204" pitchFamily="50" charset="-128"/>
              <a:ea typeface="Meiryo UI" panose="020B0604030504040204" pitchFamily="50" charset="-128"/>
              <a:cs typeface="Noto Sans CJK JP Regular"/>
            </a:endParaRPr>
          </a:p>
        </p:txBody>
      </p:sp>
      <p:sp>
        <p:nvSpPr>
          <p:cNvPr id="89" name="object 88"/>
          <p:cNvSpPr/>
          <p:nvPr/>
        </p:nvSpPr>
        <p:spPr>
          <a:xfrm>
            <a:off x="3673347" y="6185234"/>
            <a:ext cx="4030979" cy="539750"/>
          </a:xfrm>
          <a:custGeom>
            <a:avLst/>
            <a:gdLst/>
            <a:ahLst/>
            <a:cxnLst/>
            <a:rect l="l" t="t" r="r" b="b"/>
            <a:pathLst>
              <a:path w="4030979" h="539750">
                <a:moveTo>
                  <a:pt x="0" y="26974"/>
                </a:moveTo>
                <a:lnTo>
                  <a:pt x="2117" y="16475"/>
                </a:lnTo>
                <a:lnTo>
                  <a:pt x="7889" y="7900"/>
                </a:lnTo>
                <a:lnTo>
                  <a:pt x="16448" y="2119"/>
                </a:lnTo>
                <a:lnTo>
                  <a:pt x="26924" y="0"/>
                </a:lnTo>
                <a:lnTo>
                  <a:pt x="4004056" y="0"/>
                </a:lnTo>
                <a:lnTo>
                  <a:pt x="4014531" y="2119"/>
                </a:lnTo>
                <a:lnTo>
                  <a:pt x="4023090" y="7900"/>
                </a:lnTo>
                <a:lnTo>
                  <a:pt x="4028862" y="16475"/>
                </a:lnTo>
                <a:lnTo>
                  <a:pt x="4030980" y="26974"/>
                </a:lnTo>
                <a:lnTo>
                  <a:pt x="4030980" y="512521"/>
                </a:lnTo>
                <a:lnTo>
                  <a:pt x="4028862" y="523020"/>
                </a:lnTo>
                <a:lnTo>
                  <a:pt x="4023090" y="531595"/>
                </a:lnTo>
                <a:lnTo>
                  <a:pt x="4014531" y="537376"/>
                </a:lnTo>
                <a:lnTo>
                  <a:pt x="4004056" y="539495"/>
                </a:lnTo>
                <a:lnTo>
                  <a:pt x="26924" y="539495"/>
                </a:lnTo>
                <a:lnTo>
                  <a:pt x="16448" y="537376"/>
                </a:lnTo>
                <a:lnTo>
                  <a:pt x="7889" y="531595"/>
                </a:lnTo>
                <a:lnTo>
                  <a:pt x="2117" y="523020"/>
                </a:lnTo>
                <a:lnTo>
                  <a:pt x="0" y="512521"/>
                </a:lnTo>
                <a:lnTo>
                  <a:pt x="0" y="26974"/>
                </a:lnTo>
                <a:close/>
              </a:path>
            </a:pathLst>
          </a:custGeom>
          <a:ln w="9144">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90" name="object 89"/>
          <p:cNvSpPr/>
          <p:nvPr/>
        </p:nvSpPr>
        <p:spPr>
          <a:xfrm>
            <a:off x="3524758" y="6100652"/>
            <a:ext cx="287020" cy="690880"/>
          </a:xfrm>
          <a:custGeom>
            <a:avLst/>
            <a:gdLst/>
            <a:ahLst/>
            <a:cxnLst/>
            <a:rect l="l" t="t" r="r" b="b"/>
            <a:pathLst>
              <a:path w="287020" h="690879">
                <a:moveTo>
                  <a:pt x="0" y="690372"/>
                </a:moveTo>
                <a:lnTo>
                  <a:pt x="286512" y="690372"/>
                </a:lnTo>
                <a:lnTo>
                  <a:pt x="286512" y="0"/>
                </a:lnTo>
                <a:lnTo>
                  <a:pt x="0" y="0"/>
                </a:lnTo>
                <a:lnTo>
                  <a:pt x="0" y="690372"/>
                </a:lnTo>
                <a:close/>
              </a:path>
            </a:pathLst>
          </a:custGeom>
          <a:solidFill>
            <a:srgbClr val="FFEFCC"/>
          </a:solidFill>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91" name="object 90"/>
          <p:cNvSpPr/>
          <p:nvPr/>
        </p:nvSpPr>
        <p:spPr>
          <a:xfrm>
            <a:off x="3524758" y="6100652"/>
            <a:ext cx="287020" cy="690880"/>
          </a:xfrm>
          <a:custGeom>
            <a:avLst/>
            <a:gdLst/>
            <a:ahLst/>
            <a:cxnLst/>
            <a:rect l="l" t="t" r="r" b="b"/>
            <a:pathLst>
              <a:path w="287020" h="690879">
                <a:moveTo>
                  <a:pt x="0" y="690372"/>
                </a:moveTo>
                <a:lnTo>
                  <a:pt x="286512" y="690372"/>
                </a:lnTo>
                <a:lnTo>
                  <a:pt x="286512" y="0"/>
                </a:lnTo>
                <a:lnTo>
                  <a:pt x="0" y="0"/>
                </a:lnTo>
                <a:lnTo>
                  <a:pt x="0" y="690372"/>
                </a:lnTo>
                <a:close/>
              </a:path>
            </a:pathLst>
          </a:custGeom>
          <a:ln w="19812">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92" name="object 91"/>
          <p:cNvSpPr txBox="1"/>
          <p:nvPr/>
        </p:nvSpPr>
        <p:spPr>
          <a:xfrm>
            <a:off x="3582797" y="6325086"/>
            <a:ext cx="127000" cy="197490"/>
          </a:xfrm>
          <a:prstGeom prst="rect">
            <a:avLst/>
          </a:prstGeom>
        </p:spPr>
        <p:txBody>
          <a:bodyPr vert="horz" wrap="square" lIns="0" tIns="12700" rIns="0" bIns="0" rtlCol="0">
            <a:spAutoFit/>
          </a:bodyPr>
          <a:lstStyle/>
          <a:p>
            <a:pPr>
              <a:lnSpc>
                <a:spcPct val="100000"/>
              </a:lnSpc>
              <a:spcBef>
                <a:spcPts val="100"/>
              </a:spcBef>
            </a:pPr>
            <a:r>
              <a:rPr sz="1200" dirty="0">
                <a:solidFill>
                  <a:srgbClr val="4A4A4A"/>
                </a:solidFill>
                <a:latin typeface="Meiryo UI" panose="020B0604030504040204" pitchFamily="50" charset="-128"/>
                <a:ea typeface="Meiryo UI" panose="020B0604030504040204" pitchFamily="50" charset="-128"/>
                <a:cs typeface="Noto Sans CJK JP Regular"/>
              </a:rPr>
              <a:t>用</a:t>
            </a:r>
            <a:endParaRPr sz="1200">
              <a:latin typeface="Meiryo UI" panose="020B0604030504040204" pitchFamily="50" charset="-128"/>
              <a:ea typeface="Meiryo UI" panose="020B0604030504040204" pitchFamily="50" charset="-128"/>
              <a:cs typeface="Noto Sans CJK JP Regular"/>
            </a:endParaRPr>
          </a:p>
        </p:txBody>
      </p:sp>
      <p:sp>
        <p:nvSpPr>
          <p:cNvPr id="93" name="object 92"/>
          <p:cNvSpPr txBox="1"/>
          <p:nvPr/>
        </p:nvSpPr>
        <p:spPr>
          <a:xfrm>
            <a:off x="3582797" y="6439386"/>
            <a:ext cx="127000" cy="197490"/>
          </a:xfrm>
          <a:prstGeom prst="rect">
            <a:avLst/>
          </a:prstGeom>
        </p:spPr>
        <p:txBody>
          <a:bodyPr vert="horz" wrap="square" lIns="0" tIns="12700" rIns="0" bIns="0" rtlCol="0">
            <a:spAutoFit/>
          </a:bodyPr>
          <a:lstStyle/>
          <a:p>
            <a:pPr>
              <a:lnSpc>
                <a:spcPct val="100000"/>
              </a:lnSpc>
              <a:spcBef>
                <a:spcPts val="100"/>
              </a:spcBef>
            </a:pPr>
            <a:r>
              <a:rPr sz="1200" dirty="0">
                <a:solidFill>
                  <a:srgbClr val="4A4A4A"/>
                </a:solidFill>
                <a:latin typeface="Meiryo UI" panose="020B0604030504040204" pitchFamily="50" charset="-128"/>
                <a:ea typeface="Meiryo UI" panose="020B0604030504040204" pitchFamily="50" charset="-128"/>
                <a:cs typeface="Noto Sans CJK JP Regular"/>
              </a:rPr>
              <a:t>途</a:t>
            </a:r>
            <a:endParaRPr sz="1200">
              <a:latin typeface="Meiryo UI" panose="020B0604030504040204" pitchFamily="50" charset="-128"/>
              <a:ea typeface="Meiryo UI" panose="020B0604030504040204" pitchFamily="50" charset="-128"/>
              <a:cs typeface="Noto Sans CJK JP Regular"/>
            </a:endParaRPr>
          </a:p>
        </p:txBody>
      </p:sp>
      <p:sp>
        <p:nvSpPr>
          <p:cNvPr id="94" name="object 93"/>
          <p:cNvSpPr/>
          <p:nvPr/>
        </p:nvSpPr>
        <p:spPr>
          <a:xfrm>
            <a:off x="7004114" y="3765125"/>
            <a:ext cx="1781810" cy="632460"/>
          </a:xfrm>
          <a:custGeom>
            <a:avLst/>
            <a:gdLst/>
            <a:ahLst/>
            <a:cxnLst/>
            <a:rect l="l" t="t" r="r" b="b"/>
            <a:pathLst>
              <a:path w="1781809" h="632460">
                <a:moveTo>
                  <a:pt x="0" y="31622"/>
                </a:moveTo>
                <a:lnTo>
                  <a:pt x="2476" y="19288"/>
                </a:lnTo>
                <a:lnTo>
                  <a:pt x="9239" y="9239"/>
                </a:lnTo>
                <a:lnTo>
                  <a:pt x="19288" y="2476"/>
                </a:lnTo>
                <a:lnTo>
                  <a:pt x="31623" y="0"/>
                </a:lnTo>
                <a:lnTo>
                  <a:pt x="1749932" y="0"/>
                </a:lnTo>
                <a:lnTo>
                  <a:pt x="1762267" y="2476"/>
                </a:lnTo>
                <a:lnTo>
                  <a:pt x="1772316" y="9239"/>
                </a:lnTo>
                <a:lnTo>
                  <a:pt x="1779079" y="19288"/>
                </a:lnTo>
                <a:lnTo>
                  <a:pt x="1781555" y="31622"/>
                </a:lnTo>
                <a:lnTo>
                  <a:pt x="1781555" y="600836"/>
                </a:lnTo>
                <a:lnTo>
                  <a:pt x="1779079" y="613171"/>
                </a:lnTo>
                <a:lnTo>
                  <a:pt x="1772316" y="623220"/>
                </a:lnTo>
                <a:lnTo>
                  <a:pt x="1762267" y="629983"/>
                </a:lnTo>
                <a:lnTo>
                  <a:pt x="1749932" y="632459"/>
                </a:lnTo>
                <a:lnTo>
                  <a:pt x="31623" y="632459"/>
                </a:lnTo>
                <a:lnTo>
                  <a:pt x="19288" y="629983"/>
                </a:lnTo>
                <a:lnTo>
                  <a:pt x="9239" y="623220"/>
                </a:lnTo>
                <a:lnTo>
                  <a:pt x="2476" y="613171"/>
                </a:lnTo>
                <a:lnTo>
                  <a:pt x="0" y="600836"/>
                </a:lnTo>
                <a:lnTo>
                  <a:pt x="0" y="31622"/>
                </a:lnTo>
                <a:close/>
              </a:path>
            </a:pathLst>
          </a:custGeom>
          <a:ln w="9144">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95" name="object 94"/>
          <p:cNvSpPr/>
          <p:nvPr/>
        </p:nvSpPr>
        <p:spPr>
          <a:xfrm>
            <a:off x="7207567" y="3643968"/>
            <a:ext cx="1411605" cy="248920"/>
          </a:xfrm>
          <a:custGeom>
            <a:avLst/>
            <a:gdLst/>
            <a:ahLst/>
            <a:cxnLst/>
            <a:rect l="l" t="t" r="r" b="b"/>
            <a:pathLst>
              <a:path w="1411604" h="248920">
                <a:moveTo>
                  <a:pt x="0" y="248412"/>
                </a:moveTo>
                <a:lnTo>
                  <a:pt x="1411224" y="248412"/>
                </a:lnTo>
                <a:lnTo>
                  <a:pt x="1411224" y="0"/>
                </a:lnTo>
                <a:lnTo>
                  <a:pt x="0" y="0"/>
                </a:lnTo>
                <a:lnTo>
                  <a:pt x="0" y="248412"/>
                </a:lnTo>
                <a:close/>
              </a:path>
            </a:pathLst>
          </a:custGeom>
          <a:solidFill>
            <a:srgbClr val="9999FF"/>
          </a:solidFill>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96" name="object 95"/>
          <p:cNvSpPr/>
          <p:nvPr/>
        </p:nvSpPr>
        <p:spPr>
          <a:xfrm>
            <a:off x="7207567" y="3643968"/>
            <a:ext cx="1411605" cy="248920"/>
          </a:xfrm>
          <a:custGeom>
            <a:avLst/>
            <a:gdLst/>
            <a:ahLst/>
            <a:cxnLst/>
            <a:rect l="l" t="t" r="r" b="b"/>
            <a:pathLst>
              <a:path w="1411604" h="248920">
                <a:moveTo>
                  <a:pt x="0" y="248412"/>
                </a:moveTo>
                <a:lnTo>
                  <a:pt x="1411224" y="248412"/>
                </a:lnTo>
                <a:lnTo>
                  <a:pt x="1411224" y="0"/>
                </a:lnTo>
                <a:lnTo>
                  <a:pt x="0" y="0"/>
                </a:lnTo>
                <a:lnTo>
                  <a:pt x="0" y="248412"/>
                </a:lnTo>
                <a:close/>
              </a:path>
            </a:pathLst>
          </a:custGeom>
          <a:ln w="19812">
            <a:solidFill>
              <a:srgbClr val="4A4A4A"/>
            </a:solidFill>
          </a:ln>
        </p:spPr>
        <p:txBody>
          <a:bodyPr wrap="square" lIns="0" tIns="0" rIns="0" bIns="0" rtlCol="0"/>
          <a:lstStyle/>
          <a:p>
            <a:endParaRPr sz="3200">
              <a:latin typeface="Meiryo UI" panose="020B0604030504040204" pitchFamily="50" charset="-128"/>
              <a:ea typeface="Meiryo UI" panose="020B0604030504040204" pitchFamily="50" charset="-128"/>
            </a:endParaRPr>
          </a:p>
        </p:txBody>
      </p:sp>
      <p:sp>
        <p:nvSpPr>
          <p:cNvPr id="97" name="object 96"/>
          <p:cNvSpPr txBox="1"/>
          <p:nvPr/>
        </p:nvSpPr>
        <p:spPr>
          <a:xfrm>
            <a:off x="7723823" y="3693244"/>
            <a:ext cx="379095" cy="335348"/>
          </a:xfrm>
          <a:prstGeom prst="rect">
            <a:avLst/>
          </a:prstGeom>
        </p:spPr>
        <p:txBody>
          <a:bodyPr vert="horz" wrap="square" lIns="0" tIns="12065" rIns="0" bIns="0" rtlCol="0">
            <a:spAutoFit/>
          </a:bodyPr>
          <a:lstStyle/>
          <a:p>
            <a:pPr marL="12700">
              <a:lnSpc>
                <a:spcPct val="100000"/>
              </a:lnSpc>
              <a:spcBef>
                <a:spcPts val="95"/>
              </a:spcBef>
            </a:pPr>
            <a:r>
              <a:rPr sz="1050" spc="-5" dirty="0">
                <a:solidFill>
                  <a:srgbClr val="4A4A4A"/>
                </a:solidFill>
                <a:latin typeface="Meiryo UI" panose="020B0604030504040204" pitchFamily="50" charset="-128"/>
                <a:ea typeface="Meiryo UI" panose="020B0604030504040204" pitchFamily="50" charset="-128"/>
                <a:cs typeface="Noto Sans CJK JP Regular"/>
              </a:rPr>
              <a:t>対象部位</a:t>
            </a:r>
            <a:endParaRPr sz="1050">
              <a:latin typeface="Meiryo UI" panose="020B0604030504040204" pitchFamily="50" charset="-128"/>
              <a:ea typeface="Meiryo UI" panose="020B0604030504040204" pitchFamily="50" charset="-128"/>
              <a:cs typeface="Noto Sans CJK JP Regular"/>
            </a:endParaRPr>
          </a:p>
        </p:txBody>
      </p:sp>
      <p:sp>
        <p:nvSpPr>
          <p:cNvPr id="98" name="object 6"/>
          <p:cNvSpPr/>
          <p:nvPr/>
        </p:nvSpPr>
        <p:spPr>
          <a:xfrm>
            <a:off x="9336339" y="4301998"/>
            <a:ext cx="1642872" cy="1641348"/>
          </a:xfrm>
          <a:prstGeom prst="rect">
            <a:avLst/>
          </a:prstGeom>
          <a:blipFill>
            <a:blip r:embed="rId3" cstate="print"/>
            <a:stretch>
              <a:fillRect/>
            </a:stretch>
          </a:blipFill>
        </p:spPr>
        <p:txBody>
          <a:bodyPr wrap="square" lIns="0" tIns="0" rIns="0" bIns="0" rtlCol="0"/>
          <a:lstStyle/>
          <a:p>
            <a:endParaRPr sz="32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167882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5027" y="0"/>
            <a:ext cx="12176973" cy="2215991"/>
          </a:xfrm>
          <a:prstGeom prst="rect">
            <a:avLst/>
          </a:prstGeom>
          <a:noFill/>
        </p:spPr>
        <p:txBody>
          <a:bodyPr wrap="square" rtlCol="0">
            <a:spAutoFit/>
          </a:bodyPr>
          <a:lstStyle/>
          <a:p>
            <a:pPr algn="ctr"/>
            <a:r>
              <a:rPr kumimoji="1" lang="ja-JP" altLang="en-US" sz="13800" b="1" dirty="0">
                <a:latin typeface="GungsuhChe" panose="02030609000101010101" pitchFamily="49" charset="-127"/>
                <a:ea typeface="GungsuhChe" panose="02030609000101010101" pitchFamily="49" charset="-127"/>
              </a:rPr>
              <a:t>チューリング</a:t>
            </a:r>
          </a:p>
        </p:txBody>
      </p:sp>
      <p:sp>
        <p:nvSpPr>
          <p:cNvPr id="2" name="正方形/長方形 1"/>
          <p:cNvSpPr/>
          <p:nvPr/>
        </p:nvSpPr>
        <p:spPr>
          <a:xfrm>
            <a:off x="386715" y="1881703"/>
            <a:ext cx="11418570" cy="1015663"/>
          </a:xfrm>
          <a:prstGeom prst="rect">
            <a:avLst/>
          </a:prstGeom>
        </p:spPr>
        <p:txBody>
          <a:bodyPr wrap="square">
            <a:spAutoFit/>
          </a:bodyPr>
          <a:lstStyle/>
          <a:p>
            <a:r>
              <a:rPr lang="ja-JP" altLang="en-US" sz="2000" dirty="0">
                <a:latin typeface="Meiryo UI" panose="020B0604030504040204" pitchFamily="50" charset="-128"/>
                <a:ea typeface="Meiryo UI" panose="020B0604030504040204" pitchFamily="50" charset="-128"/>
              </a:rPr>
              <a:t>チューリングは第二次世界大戦中に英国政府のために暗号解読を行った功績で有名だが、現代計算機科学と人工知能の父としても知られる。彼はさらに、死のわずか</a:t>
            </a:r>
            <a:r>
              <a:rPr lang="en-US" altLang="ja-JP" sz="2000" dirty="0">
                <a:latin typeface="Meiryo UI" panose="020B0604030504040204" pitchFamily="50" charset="-128"/>
                <a:ea typeface="Meiryo UI" panose="020B0604030504040204" pitchFamily="50" charset="-128"/>
              </a:rPr>
              <a:t>2</a:t>
            </a:r>
            <a:r>
              <a:rPr lang="ja-JP" altLang="en-US" sz="2000" dirty="0">
                <a:latin typeface="Meiryo UI" panose="020B0604030504040204" pitchFamily="50" charset="-128"/>
                <a:ea typeface="Meiryo UI" panose="020B0604030504040204" pitchFamily="50" charset="-128"/>
              </a:rPr>
              <a:t>年前の</a:t>
            </a:r>
            <a:r>
              <a:rPr lang="en-US" altLang="ja-JP" sz="2000" dirty="0">
                <a:latin typeface="Meiryo UI" panose="020B0604030504040204" pitchFamily="50" charset="-128"/>
                <a:ea typeface="Meiryo UI" panose="020B0604030504040204" pitchFamily="50" charset="-128"/>
              </a:rPr>
              <a:t>1952</a:t>
            </a:r>
            <a:r>
              <a:rPr lang="ja-JP" altLang="en-US" sz="2000" dirty="0">
                <a:latin typeface="Meiryo UI" panose="020B0604030504040204" pitchFamily="50" charset="-128"/>
                <a:ea typeface="Meiryo UI" panose="020B0604030504040204" pitchFamily="50" charset="-128"/>
              </a:rPr>
              <a:t>年に、当時芽生えたばかりであった数理生物学の分野でも独創的な研究論文を発表</a:t>
            </a:r>
            <a:r>
              <a:rPr lang="en-US" altLang="ja-JP" sz="2000" baseline="30000" dirty="0">
                <a:latin typeface="Meiryo UI" panose="020B0604030504040204" pitchFamily="50" charset="-128"/>
                <a:ea typeface="Meiryo UI" panose="020B0604030504040204" pitchFamily="50" charset="-128"/>
              </a:rPr>
              <a:t>※1</a:t>
            </a:r>
            <a:r>
              <a:rPr lang="ja-JP" altLang="en-US" sz="2000" dirty="0" err="1">
                <a:latin typeface="Meiryo UI" panose="020B0604030504040204" pitchFamily="50" charset="-128"/>
                <a:ea typeface="Meiryo UI" panose="020B0604030504040204" pitchFamily="50" charset="-128"/>
              </a:rPr>
              <a:t>。</a:t>
            </a:r>
            <a:endParaRPr lang="ja-JP" altLang="en-US" sz="2000"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0" y="3368432"/>
            <a:ext cx="3115340" cy="1938992"/>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計算機科学の父</a:t>
            </a:r>
            <a:endParaRPr kumimoji="1" lang="en-US" altLang="ja-JP" sz="2400" b="1" dirty="0">
              <a:latin typeface="Meiryo UI" panose="020B0604030504040204" pitchFamily="50" charset="-128"/>
              <a:ea typeface="Meiryo UI" panose="020B0604030504040204" pitchFamily="50" charset="-128"/>
            </a:endParaRPr>
          </a:p>
          <a:p>
            <a:pPr algn="ctr"/>
            <a:endParaRPr lang="en-US" altLang="ja-JP" sz="2400" b="1" dirty="0">
              <a:latin typeface="Meiryo UI" panose="020B0604030504040204" pitchFamily="50" charset="-128"/>
              <a:ea typeface="Meiryo UI" panose="020B0604030504040204" pitchFamily="50" charset="-128"/>
            </a:endParaRPr>
          </a:p>
          <a:p>
            <a:pPr algn="ctr"/>
            <a:r>
              <a:rPr kumimoji="1" lang="ja-JP" altLang="en-US" sz="2400" b="1" dirty="0">
                <a:latin typeface="Meiryo UI" panose="020B0604030504040204" pitchFamily="50" charset="-128"/>
                <a:ea typeface="Meiryo UI" panose="020B0604030504040204" pitchFamily="50" charset="-128"/>
              </a:rPr>
              <a:t>人工知能の父</a:t>
            </a:r>
            <a:endParaRPr kumimoji="1" lang="en-US" altLang="ja-JP" sz="2400" b="1" dirty="0">
              <a:latin typeface="Meiryo UI" panose="020B0604030504040204" pitchFamily="50" charset="-128"/>
              <a:ea typeface="Meiryo UI" panose="020B0604030504040204" pitchFamily="50" charset="-128"/>
            </a:endParaRPr>
          </a:p>
          <a:p>
            <a:pPr algn="ctr"/>
            <a:endParaRPr lang="en-US" altLang="ja-JP" sz="2400" b="1" dirty="0">
              <a:latin typeface="Meiryo UI" panose="020B0604030504040204" pitchFamily="50" charset="-128"/>
              <a:ea typeface="Meiryo UI" panose="020B0604030504040204" pitchFamily="50" charset="-128"/>
            </a:endParaRPr>
          </a:p>
          <a:p>
            <a:pPr algn="ctr"/>
            <a:r>
              <a:rPr kumimoji="1" lang="ja-JP" altLang="en-US" sz="2400" b="1" dirty="0">
                <a:latin typeface="Meiryo UI" panose="020B0604030504040204" pitchFamily="50" charset="-128"/>
                <a:ea typeface="Meiryo UI" panose="020B0604030504040204" pitchFamily="50" charset="-128"/>
              </a:rPr>
              <a:t>数理生物学の父</a:t>
            </a:r>
          </a:p>
        </p:txBody>
      </p:sp>
      <p:sp>
        <p:nvSpPr>
          <p:cNvPr id="6" name="テキスト ボックス 5"/>
          <p:cNvSpPr txBox="1"/>
          <p:nvPr/>
        </p:nvSpPr>
        <p:spPr>
          <a:xfrm>
            <a:off x="2385236" y="6415420"/>
            <a:ext cx="7634178" cy="461665"/>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※1</a:t>
            </a:r>
            <a:r>
              <a:rPr kumimoji="1"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Turing, A. M. Phil. Trans. R. Soc. </a:t>
            </a:r>
            <a:r>
              <a:rPr lang="en-US" altLang="ja-JP" sz="1200" dirty="0" err="1">
                <a:latin typeface="Meiryo UI" panose="020B0604030504040204" pitchFamily="50" charset="-128"/>
                <a:ea typeface="Meiryo UI" panose="020B0604030504040204" pitchFamily="50" charset="-128"/>
              </a:rPr>
              <a:t>Lond</a:t>
            </a:r>
            <a:r>
              <a:rPr lang="en-US" altLang="ja-JP" sz="1200" dirty="0">
                <a:latin typeface="Meiryo UI" panose="020B0604030504040204" pitchFamily="50" charset="-128"/>
                <a:ea typeface="Meiryo UI" panose="020B0604030504040204" pitchFamily="50" charset="-128"/>
              </a:rPr>
              <a:t>. B 237,37–72 (1952).</a:t>
            </a:r>
          </a:p>
          <a:p>
            <a:r>
              <a:rPr lang="en-US" altLang="ja-JP" sz="1200" dirty="0">
                <a:latin typeface="Meiryo UI" panose="020B0604030504040204" pitchFamily="50" charset="-128"/>
                <a:ea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rPr>
              <a:t>：</a:t>
            </a:r>
            <a:r>
              <a:rPr lang="fr-FR" altLang="ja-JP" sz="1200" dirty="0">
                <a:latin typeface="Meiryo UI" panose="020B0604030504040204" pitchFamily="50" charset="-128"/>
                <a:ea typeface="Meiryo UI" panose="020B0604030504040204" pitchFamily="50" charset="-128"/>
              </a:rPr>
              <a:t>Tan, Z., Chen, S., Peng, X., Zhang, L. &amp; Gao, </a:t>
            </a:r>
            <a:r>
              <a:rPr lang="fr-FR" altLang="ja-JP" sz="1200" dirty="0" err="1">
                <a:latin typeface="Meiryo UI" panose="020B0604030504040204" pitchFamily="50" charset="-128"/>
                <a:ea typeface="Meiryo UI" panose="020B0604030504040204" pitchFamily="50" charset="-128"/>
              </a:rPr>
              <a:t>C.Science</a:t>
            </a:r>
            <a:r>
              <a:rPr lang="fr-FR" altLang="ja-JP" sz="1200" dirty="0">
                <a:latin typeface="Meiryo UI" panose="020B0604030504040204" pitchFamily="50" charset="-128"/>
                <a:ea typeface="Meiryo UI" panose="020B0604030504040204" pitchFamily="50" charset="-128"/>
              </a:rPr>
              <a:t> 360, 518–521 (2018).</a:t>
            </a:r>
            <a:endParaRPr kumimoji="1" lang="ja-JP" altLang="en-US" sz="1200" dirty="0">
              <a:latin typeface="Meiryo UI" panose="020B0604030504040204" pitchFamily="50" charset="-128"/>
              <a:ea typeface="Meiryo UI" panose="020B0604030504040204" pitchFamily="50" charset="-128"/>
            </a:endParaRPr>
          </a:p>
        </p:txBody>
      </p:sp>
      <p:sp>
        <p:nvSpPr>
          <p:cNvPr id="7" name="正方形/長方形 6"/>
          <p:cNvSpPr/>
          <p:nvPr/>
        </p:nvSpPr>
        <p:spPr>
          <a:xfrm>
            <a:off x="2806995" y="2999100"/>
            <a:ext cx="9133368" cy="2677656"/>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チューリングはこの論文で、胚が肢や骨や器官などの構造を形成し始める過程の数学モデルを提案している。彼が</a:t>
            </a:r>
          </a:p>
          <a:p>
            <a:r>
              <a:rPr lang="ja-JP" altLang="en-US" sz="1400" dirty="0">
                <a:latin typeface="Meiryo UI" panose="020B0604030504040204" pitchFamily="50" charset="-128"/>
                <a:ea typeface="Meiryo UI" panose="020B0604030504040204" pitchFamily="50" charset="-128"/>
              </a:rPr>
              <a:t>考察した過程では、拡散速度の大きく異なる</a:t>
            </a:r>
            <a:r>
              <a:rPr lang="en-US" altLang="ja-JP" sz="14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種類の物質が相互に連続的に反応しながら、容器中を拡散してゆく。速く拡散する方の物質（抑制因子）が遅く拡散する方の物質（活性因子）を押し戻す結果、反応生成物が集められて点状や縞</a:t>
            </a:r>
            <a:r>
              <a:rPr lang="ja-JP" altLang="en-US" sz="1400" dirty="0" err="1">
                <a:latin typeface="Meiryo UI" panose="020B0604030504040204" pitchFamily="50" charset="-128"/>
                <a:ea typeface="Meiryo UI" panose="020B0604030504040204" pitchFamily="50" charset="-128"/>
              </a:rPr>
              <a:t>しま</a:t>
            </a:r>
            <a:r>
              <a:rPr lang="ja-JP" altLang="en-US" sz="1400" dirty="0">
                <a:latin typeface="Meiryo UI" panose="020B0604030504040204" pitchFamily="50" charset="-128"/>
                <a:ea typeface="Meiryo UI" panose="020B0604030504040204" pitchFamily="50" charset="-128"/>
              </a:rPr>
              <a:t>状のパターン（チューリング・パターン）ができる（用語は</a:t>
            </a:r>
            <a:r>
              <a:rPr lang="en-US" altLang="ja-JP" sz="1400" dirty="0">
                <a:latin typeface="Meiryo UI" panose="020B0604030504040204" pitchFamily="50" charset="-128"/>
                <a:ea typeface="Meiryo UI" panose="020B0604030504040204" pitchFamily="50" charset="-128"/>
              </a:rPr>
              <a:t>1972</a:t>
            </a:r>
            <a:r>
              <a:rPr lang="ja-JP" altLang="en-US" sz="1400" dirty="0">
                <a:latin typeface="Meiryo UI" panose="020B0604030504040204" pitchFamily="50" charset="-128"/>
                <a:ea typeface="Meiryo UI" panose="020B0604030504040204" pitchFamily="50" charset="-128"/>
              </a:rPr>
              <a:t>年に同等の理論を独立に定式化した生物学者</a:t>
            </a:r>
            <a:r>
              <a:rPr lang="en-US" altLang="ja-JP" sz="1400" dirty="0">
                <a:latin typeface="Meiryo UI" panose="020B0604030504040204" pitchFamily="50" charset="-128"/>
                <a:ea typeface="Meiryo UI" panose="020B0604030504040204" pitchFamily="50" charset="-128"/>
              </a:rPr>
              <a:t>Hans </a:t>
            </a:r>
            <a:r>
              <a:rPr lang="en-US" altLang="ja-JP" sz="1400" dirty="0" err="1">
                <a:latin typeface="Meiryo UI" panose="020B0604030504040204" pitchFamily="50" charset="-128"/>
                <a:ea typeface="Meiryo UI" panose="020B0604030504040204" pitchFamily="50" charset="-128"/>
              </a:rPr>
              <a:t>Meinhardt</a:t>
            </a:r>
            <a:r>
              <a:rPr lang="en-US" altLang="ja-JP" sz="1400" dirty="0">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と</a:t>
            </a:r>
            <a:r>
              <a:rPr lang="en-US" altLang="ja-JP" sz="1400" dirty="0">
                <a:latin typeface="Meiryo UI" panose="020B0604030504040204" pitchFamily="50" charset="-128"/>
                <a:ea typeface="Meiryo UI" panose="020B0604030504040204" pitchFamily="50" charset="-128"/>
              </a:rPr>
              <a:t>Alfred </a:t>
            </a:r>
            <a:r>
              <a:rPr lang="en-US" altLang="ja-JP" sz="1400" dirty="0" err="1">
                <a:latin typeface="Meiryo UI" panose="020B0604030504040204" pitchFamily="50" charset="-128"/>
                <a:ea typeface="Meiryo UI" panose="020B0604030504040204" pitchFamily="50" charset="-128"/>
              </a:rPr>
              <a:t>Gierer</a:t>
            </a:r>
            <a:r>
              <a:rPr lang="ja-JP" altLang="en-US" sz="1400" dirty="0">
                <a:latin typeface="Meiryo UI" panose="020B0604030504040204" pitchFamily="50" charset="-128"/>
                <a:ea typeface="Meiryo UI" panose="020B0604030504040204" pitchFamily="50" charset="-128"/>
              </a:rPr>
              <a:t>によって作られたものである）。</a:t>
            </a:r>
          </a:p>
          <a:p>
            <a:r>
              <a:rPr lang="en-US" altLang="ja-JP" sz="1400" dirty="0">
                <a:latin typeface="Meiryo UI" panose="020B0604030504040204" pitchFamily="50" charset="-128"/>
                <a:ea typeface="Meiryo UI" panose="020B0604030504040204" pitchFamily="50" charset="-128"/>
              </a:rPr>
              <a:t>Müller</a:t>
            </a:r>
            <a:r>
              <a:rPr lang="ja-JP" altLang="en-US" sz="1400" dirty="0">
                <a:latin typeface="Meiryo UI" panose="020B0604030504040204" pitchFamily="50" charset="-128"/>
                <a:ea typeface="Meiryo UI" panose="020B0604030504040204" pitchFamily="50" charset="-128"/>
              </a:rPr>
              <a:t>によると、チューリングが考察したような過程が細胞レベルで実際に起こるかどうかを巡っては論争が続いているという。しかし、こうした反応拡散挙動は、シマウマの縞模様や、砂さ 漣</a:t>
            </a:r>
            <a:r>
              <a:rPr lang="ja-JP" altLang="en-US" sz="1400" dirty="0" err="1">
                <a:latin typeface="Meiryo UI" panose="020B0604030504040204" pitchFamily="50" charset="-128"/>
                <a:ea typeface="Meiryo UI" panose="020B0604030504040204" pitchFamily="50" charset="-128"/>
              </a:rPr>
              <a:t>れん</a:t>
            </a:r>
            <a:r>
              <a:rPr lang="ja-JP" altLang="en-US" sz="1400" dirty="0">
                <a:latin typeface="Meiryo UI" panose="020B0604030504040204" pitchFamily="50" charset="-128"/>
                <a:ea typeface="Meiryo UI" panose="020B0604030504040204" pitchFamily="50" charset="-128"/>
              </a:rPr>
              <a:t>（砂丘などにできる</a:t>
            </a:r>
            <a:r>
              <a:rPr lang="ja-JP" altLang="en-US" sz="1400" dirty="0" err="1">
                <a:latin typeface="Meiryo UI" panose="020B0604030504040204" pitchFamily="50" charset="-128"/>
                <a:ea typeface="Meiryo UI" panose="020B0604030504040204" pitchFamily="50" charset="-128"/>
              </a:rPr>
              <a:t>さざ</a:t>
            </a:r>
            <a:r>
              <a:rPr lang="ja-JP" altLang="en-US" sz="1400" dirty="0">
                <a:latin typeface="Meiryo UI" panose="020B0604030504040204" pitchFamily="50" charset="-128"/>
                <a:ea typeface="Meiryo UI" panose="020B0604030504040204" pitchFamily="50" charset="-128"/>
              </a:rPr>
              <a:t>波模様）、金融市場の変動など、自然界や社会で見られるパターンの説明に用いられてきた。こうした構造を実験室で合成する試みはこれまでにもあったが、主として二次元のパターンに限定されていた。</a:t>
            </a:r>
          </a:p>
          <a:p>
            <a:endParaRPr lang="ja-JP" altLang="en-US"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浙江大学（中国杭州市）の材料科学者</a:t>
            </a:r>
            <a:r>
              <a:rPr lang="en-US" altLang="ja-JP" sz="1400" dirty="0">
                <a:latin typeface="Meiryo UI" panose="020B0604030504040204" pitchFamily="50" charset="-128"/>
                <a:ea typeface="Meiryo UI" panose="020B0604030504040204" pitchFamily="50" charset="-128"/>
              </a:rPr>
              <a:t>Lin Zhang</a:t>
            </a:r>
            <a:r>
              <a:rPr lang="ja-JP" altLang="en-US" sz="1400" dirty="0">
                <a:latin typeface="Meiryo UI" panose="020B0604030504040204" pitchFamily="50" charset="-128"/>
                <a:ea typeface="Meiryo UI" panose="020B0604030504040204" pitchFamily="50" charset="-128"/>
              </a:rPr>
              <a:t>（張林）が率いる研究チームが、従来のナイロン製脱塩フィルターの</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倍の速さで機能するフィルターを開発し、</a:t>
            </a:r>
            <a:r>
              <a:rPr lang="en-US" altLang="ja-JP" sz="1400" dirty="0">
                <a:latin typeface="Meiryo UI" panose="020B0604030504040204" pitchFamily="50" charset="-128"/>
                <a:ea typeface="Meiryo UI" panose="020B0604030504040204" pitchFamily="50" charset="-128"/>
              </a:rPr>
              <a:t>Science</a:t>
            </a:r>
            <a:r>
              <a:rPr lang="ja-JP" altLang="en-US" sz="1400" dirty="0">
                <a:latin typeface="Meiryo UI" panose="020B0604030504040204" pitchFamily="50" charset="-128"/>
                <a:ea typeface="Meiryo UI" panose="020B0604030504040204" pitchFamily="50" charset="-128"/>
              </a:rPr>
              <a:t>誌に発表。（</a:t>
            </a:r>
            <a:r>
              <a:rPr lang="en-US" altLang="ja-JP" sz="1400" dirty="0">
                <a:latin typeface="Meiryo UI" panose="020B0604030504040204" pitchFamily="50" charset="-128"/>
                <a:ea typeface="Meiryo UI" panose="020B0604030504040204" pitchFamily="50" charset="-128"/>
              </a:rPr>
              <a:t>2018</a:t>
            </a:r>
            <a:r>
              <a:rPr lang="ja-JP" altLang="en-US" sz="1400" dirty="0">
                <a:latin typeface="Meiryo UI" panose="020B0604030504040204" pitchFamily="50" charset="-128"/>
                <a:ea typeface="Meiryo UI" panose="020B0604030504040204" pitchFamily="50" charset="-128"/>
              </a:rPr>
              <a:t>年</a:t>
            </a:r>
            <a:r>
              <a:rPr lang="en-US" altLang="ja-JP" sz="1400" dirty="0">
                <a:latin typeface="Meiryo UI" panose="020B0604030504040204" pitchFamily="50" charset="-128"/>
                <a:ea typeface="Meiryo UI" panose="020B0604030504040204" pitchFamily="50" charset="-128"/>
              </a:rPr>
              <a:t>5</a:t>
            </a:r>
            <a:r>
              <a:rPr lang="ja-JP" altLang="en-US" sz="1400" dirty="0">
                <a:latin typeface="Meiryo UI" panose="020B0604030504040204" pitchFamily="50" charset="-128"/>
                <a:ea typeface="Meiryo UI" panose="020B0604030504040204" pitchFamily="50" charset="-128"/>
              </a:rPr>
              <a:t>月</a:t>
            </a:r>
            <a:r>
              <a:rPr lang="en-US" altLang="ja-JP" sz="1400" dirty="0">
                <a:latin typeface="Meiryo UI" panose="020B0604030504040204" pitchFamily="50" charset="-128"/>
                <a:ea typeface="Meiryo UI" panose="020B0604030504040204" pitchFamily="50" charset="-128"/>
              </a:rPr>
              <a:t>4</a:t>
            </a:r>
            <a:r>
              <a:rPr lang="ja-JP" altLang="en-US" sz="1400" dirty="0">
                <a:latin typeface="Meiryo UI" panose="020B0604030504040204" pitchFamily="50" charset="-128"/>
                <a:ea typeface="Meiryo UI" panose="020B0604030504040204" pitchFamily="50" charset="-128"/>
              </a:rPr>
              <a:t>日号</a:t>
            </a:r>
            <a:r>
              <a:rPr lang="en-US" altLang="ja-JP" sz="1400" dirty="0">
                <a:latin typeface="Meiryo UI" panose="020B0604030504040204" pitchFamily="50" charset="-128"/>
                <a:ea typeface="Meiryo UI" panose="020B0604030504040204" pitchFamily="50" charset="-128"/>
              </a:rPr>
              <a:t>518</a:t>
            </a:r>
            <a:r>
              <a:rPr lang="ja-JP" altLang="en-US" sz="1400" dirty="0">
                <a:latin typeface="Meiryo UI" panose="020B0604030504040204" pitchFamily="50" charset="-128"/>
                <a:ea typeface="Meiryo UI" panose="020B0604030504040204" pitchFamily="50" charset="-128"/>
              </a:rPr>
              <a:t>ページ）</a:t>
            </a:r>
            <a:r>
              <a:rPr lang="en-US" altLang="ja-JP" sz="1400" baseline="30000" dirty="0">
                <a:latin typeface="Meiryo UI" panose="020B0604030504040204" pitchFamily="50" charset="-128"/>
                <a:ea typeface="Meiryo UI" panose="020B0604030504040204" pitchFamily="50" charset="-128"/>
              </a:rPr>
              <a:t>※2</a:t>
            </a:r>
            <a:endParaRPr lang="ja-JP" altLang="en-US" sz="1400" baseline="30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066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5027" y="0"/>
            <a:ext cx="12176973" cy="1323439"/>
          </a:xfrm>
          <a:prstGeom prst="rect">
            <a:avLst/>
          </a:prstGeom>
          <a:noFill/>
        </p:spPr>
        <p:txBody>
          <a:bodyPr wrap="square" rtlCol="0">
            <a:spAutoFit/>
          </a:bodyPr>
          <a:lstStyle/>
          <a:p>
            <a:pPr algn="ctr"/>
            <a:r>
              <a:rPr kumimoji="1" lang="ja-JP" altLang="en-US" sz="8000" b="1" dirty="0">
                <a:latin typeface="GungsuhChe" panose="02030609000101010101" pitchFamily="49" charset="-127"/>
                <a:ea typeface="GungsuhChe" panose="02030609000101010101" pitchFamily="49" charset="-127"/>
              </a:rPr>
              <a:t>チューリング・パターン</a:t>
            </a:r>
          </a:p>
        </p:txBody>
      </p:sp>
      <p:sp>
        <p:nvSpPr>
          <p:cNvPr id="7" name="正方形/長方形 6"/>
          <p:cNvSpPr/>
          <p:nvPr/>
        </p:nvSpPr>
        <p:spPr>
          <a:xfrm>
            <a:off x="2806995" y="2999100"/>
            <a:ext cx="9133368" cy="235962"/>
          </a:xfrm>
          <a:prstGeom prst="rect">
            <a:avLst/>
          </a:prstGeom>
        </p:spPr>
        <p:txBody>
          <a:bodyPr wrap="square">
            <a:spAutoFit/>
          </a:bodyPr>
          <a:lstStyle/>
          <a:p>
            <a:endParaRPr lang="ja-JP" altLang="en-US" sz="1400" baseline="30000" dirty="0">
              <a:latin typeface="Meiryo UI" panose="020B0604030504040204" pitchFamily="50" charset="-128"/>
              <a:ea typeface="Meiryo UI" panose="020B0604030504040204" pitchFamily="50" charset="-128"/>
            </a:endParaRPr>
          </a:p>
        </p:txBody>
      </p:sp>
      <p:sp>
        <p:nvSpPr>
          <p:cNvPr id="5" name="正方形/長方形 4"/>
          <p:cNvSpPr/>
          <p:nvPr/>
        </p:nvSpPr>
        <p:spPr>
          <a:xfrm>
            <a:off x="435935" y="1304938"/>
            <a:ext cx="11632017" cy="1815882"/>
          </a:xfrm>
          <a:prstGeom prst="rect">
            <a:avLst/>
          </a:prstGeom>
        </p:spPr>
        <p:txBody>
          <a:bodyPr wrap="square">
            <a:spAutoFit/>
          </a:bodyPr>
          <a:lstStyle/>
          <a:p>
            <a:r>
              <a:rPr lang="en-US" altLang="ja-JP" sz="1600" dirty="0">
                <a:latin typeface="Meiryo UI" panose="020B0604030504040204" pitchFamily="50" charset="-128"/>
                <a:ea typeface="Meiryo UI" panose="020B0604030504040204" pitchFamily="50" charset="-128"/>
              </a:rPr>
              <a:t>Zhang</a:t>
            </a:r>
            <a:r>
              <a:rPr lang="ja-JP" altLang="en-US" sz="1600" dirty="0" err="1">
                <a:latin typeface="Meiryo UI" panose="020B0604030504040204" pitchFamily="50" charset="-128"/>
                <a:ea typeface="Meiryo UI" panose="020B0604030504040204" pitchFamily="50" charset="-128"/>
              </a:rPr>
              <a:t>らの</a:t>
            </a:r>
            <a:r>
              <a:rPr lang="ja-JP" altLang="en-US" sz="1600" dirty="0">
                <a:latin typeface="Meiryo UI" panose="020B0604030504040204" pitchFamily="50" charset="-128"/>
                <a:ea typeface="Meiryo UI" panose="020B0604030504040204" pitchFamily="50" charset="-128"/>
              </a:rPr>
              <a:t>研究チームは、ピペラジンとトリメシン酸クロリドとの化学反応によって生成するポリアミドを使って</a:t>
            </a:r>
            <a:r>
              <a:rPr lang="en-US" altLang="ja-JP" sz="1600" dirty="0">
                <a:latin typeface="Meiryo UI" panose="020B0604030504040204" pitchFamily="50" charset="-128"/>
                <a:ea typeface="Meiryo UI" panose="020B0604030504040204" pitchFamily="50" charset="-128"/>
              </a:rPr>
              <a:t>3</a:t>
            </a:r>
            <a:r>
              <a:rPr lang="ja-JP" altLang="en-US" sz="1600" dirty="0">
                <a:latin typeface="Meiryo UI" panose="020B0604030504040204" pitchFamily="50" charset="-128"/>
                <a:ea typeface="Meiryo UI" panose="020B0604030504040204" pitchFamily="50" charset="-128"/>
              </a:rPr>
              <a:t>次元チューリング構造を作ることに挑戦した。ナイロンもポリアミドの</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種である。従来の過程では、トリメシン酸クロリドはピペラジンより速く拡散するが、その速度差はあまり大きくなく、チューリング構造を形成するほどではなかった。</a:t>
            </a:r>
          </a:p>
          <a:p>
            <a:r>
              <a:rPr lang="en-US" altLang="ja-JP" sz="1600" dirty="0">
                <a:latin typeface="Meiryo UI" panose="020B0604030504040204" pitchFamily="50" charset="-128"/>
                <a:ea typeface="Meiryo UI" panose="020B0604030504040204" pitchFamily="50" charset="-128"/>
              </a:rPr>
              <a:t>Zhang</a:t>
            </a:r>
            <a:r>
              <a:rPr lang="ja-JP" altLang="en-US" sz="1600" dirty="0">
                <a:latin typeface="Meiryo UI" panose="020B0604030504040204" pitchFamily="50" charset="-128"/>
                <a:ea typeface="Meiryo UI" panose="020B0604030504040204" pitchFamily="50" charset="-128"/>
              </a:rPr>
              <a:t>は今回、ピペラジンにポリビニルアルコールを添加するという工夫によって拡散速度をもっと遅くし（ピペラジンがポリビニルアルコールに吸着するようになり、その拡散速度が遅くなる）、抑制因子のトリメシン酸クロリドに対する活性因子として作用できるようにした。その結果、目の粗い多孔質の網状組織が形成され、これを電子顕微鏡で観察すると、チューリング・パターンに似たナノ構造が確認できた。チューリングのモデルからは点状と管状の</a:t>
            </a:r>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種類の自己組織化構造が生じると予想されており、研究チームは実際に、どちらの構造も作ることができた。</a:t>
            </a:r>
          </a:p>
        </p:txBody>
      </p:sp>
      <p:pic>
        <p:nvPicPr>
          <p:cNvPr id="8" name="図 7"/>
          <p:cNvPicPr>
            <a:picLocks noChangeAspect="1"/>
          </p:cNvPicPr>
          <p:nvPr/>
        </p:nvPicPr>
        <p:blipFill>
          <a:blip r:embed="rId2"/>
          <a:stretch>
            <a:fillRect/>
          </a:stretch>
        </p:blipFill>
        <p:spPr>
          <a:xfrm>
            <a:off x="568785" y="3331412"/>
            <a:ext cx="6416067" cy="2759173"/>
          </a:xfrm>
          <a:prstGeom prst="rect">
            <a:avLst/>
          </a:prstGeom>
        </p:spPr>
      </p:pic>
      <p:sp>
        <p:nvSpPr>
          <p:cNvPr id="9" name="正方形/長方形 8"/>
          <p:cNvSpPr/>
          <p:nvPr/>
        </p:nvSpPr>
        <p:spPr>
          <a:xfrm>
            <a:off x="6984852" y="3679946"/>
            <a:ext cx="4646426" cy="1815882"/>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塩化マグネシウムは</a:t>
            </a:r>
            <a:r>
              <a:rPr lang="en-US" altLang="ja-JP" sz="1600" dirty="0">
                <a:latin typeface="Meiryo UI" panose="020B0604030504040204" pitchFamily="50" charset="-128"/>
                <a:ea typeface="Meiryo UI" panose="020B0604030504040204" pitchFamily="50" charset="-128"/>
              </a:rPr>
              <a:t>90</a:t>
            </a:r>
            <a:r>
              <a:rPr lang="ja-JP" altLang="en-US" sz="1600" dirty="0">
                <a:latin typeface="Meiryo UI" panose="020B0604030504040204" pitchFamily="50" charset="-128"/>
                <a:ea typeface="Meiryo UI" panose="020B0604030504040204" pitchFamily="50" charset="-128"/>
              </a:rPr>
              <a:t>％以上、硫酸マグネシウム</a:t>
            </a:r>
            <a:r>
              <a:rPr lang="en-US" altLang="ja-JP" sz="1600" dirty="0">
                <a:latin typeface="Meiryo UI" panose="020B0604030504040204" pitchFamily="50" charset="-128"/>
                <a:ea typeface="Meiryo UI" panose="020B0604030504040204" pitchFamily="50" charset="-128"/>
              </a:rPr>
              <a:t>99</a:t>
            </a:r>
            <a:r>
              <a:rPr lang="ja-JP" altLang="en-US" sz="1600" dirty="0">
                <a:latin typeface="Meiryo UI" panose="020B0604030504040204" pitchFamily="50" charset="-128"/>
                <a:ea typeface="Meiryo UI" panose="020B0604030504040204" pitchFamily="50" charset="-128"/>
              </a:rPr>
              <a:t>％以上除去することができた。</a:t>
            </a:r>
            <a:r>
              <a:rPr lang="en-US" altLang="ja-JP" sz="1600" dirty="0">
                <a:latin typeface="Meiryo UI" panose="020B0604030504040204" pitchFamily="50" charset="-128"/>
                <a:ea typeface="Meiryo UI" panose="020B0604030504040204" pitchFamily="50" charset="-128"/>
              </a:rPr>
              <a:t>1m</a:t>
            </a:r>
            <a:r>
              <a:rPr lang="en-US" altLang="ja-JP" sz="7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のチューリング型フィルターは、約</a:t>
            </a:r>
            <a:r>
              <a:rPr lang="en-US" altLang="ja-JP" sz="1600" dirty="0">
                <a:latin typeface="Meiryo UI" panose="020B0604030504040204" pitchFamily="50" charset="-128"/>
                <a:ea typeface="Meiryo UI" panose="020B0604030504040204" pitchFamily="50" charset="-128"/>
              </a:rPr>
              <a:t>5</a:t>
            </a:r>
            <a:r>
              <a:rPr lang="ja-JP" altLang="en-US" sz="1600" dirty="0">
                <a:latin typeface="Meiryo UI" panose="020B0604030504040204" pitchFamily="50" charset="-128"/>
                <a:ea typeface="Meiryo UI" panose="020B0604030504040204" pitchFamily="50" charset="-128"/>
              </a:rPr>
              <a:t>気圧という比較的低い圧力によって、</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時間に</a:t>
            </a:r>
            <a:r>
              <a:rPr lang="en-US" altLang="ja-JP" sz="1600" dirty="0">
                <a:latin typeface="Meiryo UI" panose="020B0604030504040204" pitchFamily="50" charset="-128"/>
                <a:ea typeface="Meiryo UI" panose="020B0604030504040204" pitchFamily="50" charset="-128"/>
              </a:rPr>
              <a:t>125l</a:t>
            </a:r>
            <a:r>
              <a:rPr lang="ja-JP" altLang="en-US" sz="1600" dirty="0">
                <a:latin typeface="Meiryo UI" panose="020B0604030504040204" pitchFamily="50" charset="-128"/>
                <a:ea typeface="Meiryo UI" panose="020B0604030504040204" pitchFamily="50" charset="-128"/>
              </a:rPr>
              <a:t>の水を処理することができると言う。</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Zhang</a:t>
            </a:r>
            <a:r>
              <a:rPr lang="ja-JP" altLang="en-US" sz="1600" dirty="0">
                <a:latin typeface="Meiryo UI" panose="020B0604030504040204" pitchFamily="50" charset="-128"/>
                <a:ea typeface="Meiryo UI" panose="020B0604030504040204" pitchFamily="50" charset="-128"/>
              </a:rPr>
              <a:t>によると、これは典型的な市販のフィルターの処理速度の</a:t>
            </a:r>
            <a:r>
              <a:rPr lang="en-US" altLang="ja-JP" sz="1600" dirty="0">
                <a:latin typeface="Meiryo UI" panose="020B0604030504040204" pitchFamily="50" charset="-128"/>
                <a:ea typeface="Meiryo UI" panose="020B0604030504040204" pitchFamily="50" charset="-128"/>
              </a:rPr>
              <a:t>3</a:t>
            </a:r>
            <a:r>
              <a:rPr lang="ja-JP" altLang="en-US" sz="1600" dirty="0">
                <a:latin typeface="Meiryo UI" panose="020B0604030504040204" pitchFamily="50" charset="-128"/>
                <a:ea typeface="Meiryo UI" panose="020B0604030504040204" pitchFamily="50" charset="-128"/>
              </a:rPr>
              <a:t>倍であり、今回のフィルターは汽水や産業廃水の浄化にも利用できるかもしれないという。</a:t>
            </a:r>
          </a:p>
        </p:txBody>
      </p:sp>
    </p:spTree>
    <p:extLst>
      <p:ext uri="{BB962C8B-B14F-4D97-AF65-F5344CB8AC3E}">
        <p14:creationId xmlns:p14="http://schemas.microsoft.com/office/powerpoint/2010/main" val="3506093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5027" y="0"/>
            <a:ext cx="4996249" cy="2215991"/>
          </a:xfrm>
          <a:prstGeom prst="rect">
            <a:avLst/>
          </a:prstGeom>
          <a:noFill/>
        </p:spPr>
        <p:txBody>
          <a:bodyPr wrap="square" rtlCol="0">
            <a:spAutoFit/>
          </a:bodyPr>
          <a:lstStyle/>
          <a:p>
            <a:pPr algn="ctr"/>
            <a:r>
              <a:rPr kumimoji="1" lang="en-US" altLang="ja-JP" sz="13800" b="1" dirty="0">
                <a:latin typeface="GungsuhChe" panose="02030609000101010101" pitchFamily="49" charset="-127"/>
                <a:ea typeface="GungsuhChe" panose="02030609000101010101" pitchFamily="49" charset="-127"/>
              </a:rPr>
              <a:t>Brain</a:t>
            </a:r>
            <a:endParaRPr kumimoji="1" lang="ja-JP" altLang="en-US" sz="13800" b="1" dirty="0">
              <a:latin typeface="GungsuhChe" panose="02030609000101010101" pitchFamily="49" charset="-127"/>
              <a:ea typeface="GungsuhChe" panose="02030609000101010101" pitchFamily="49" charset="-127"/>
            </a:endParaRPr>
          </a:p>
        </p:txBody>
      </p:sp>
      <p:sp>
        <p:nvSpPr>
          <p:cNvPr id="2" name="正方形/長方形 1"/>
          <p:cNvSpPr/>
          <p:nvPr/>
        </p:nvSpPr>
        <p:spPr>
          <a:xfrm>
            <a:off x="228600" y="2611041"/>
            <a:ext cx="11418570" cy="2862322"/>
          </a:xfrm>
          <a:prstGeom prst="rect">
            <a:avLst/>
          </a:prstGeom>
        </p:spPr>
        <p:txBody>
          <a:bodyPr wrap="square">
            <a:spAutoFit/>
          </a:bodyPr>
          <a:lstStyle/>
          <a:p>
            <a:r>
              <a:rPr lang="ja-JP" altLang="en-US" sz="2000" dirty="0">
                <a:latin typeface="Meiryo UI" panose="020B0604030504040204" pitchFamily="50" charset="-128"/>
                <a:ea typeface="Meiryo UI" panose="020B0604030504040204" pitchFamily="50" charset="-128"/>
              </a:rPr>
              <a:t>人間の脳は</a:t>
            </a:r>
            <a:r>
              <a:rPr lang="en-US" altLang="ja-JP" sz="2000" dirty="0">
                <a:latin typeface="Meiryo UI" panose="020B0604030504040204" pitchFamily="50" charset="-128"/>
                <a:ea typeface="Meiryo UI" panose="020B0604030504040204" pitchFamily="50" charset="-128"/>
              </a:rPr>
              <a:t>2.5 </a:t>
            </a:r>
            <a:r>
              <a:rPr lang="ja-JP" altLang="en-US" sz="2000" dirty="0">
                <a:latin typeface="Meiryo UI" panose="020B0604030504040204" pitchFamily="50" charset="-128"/>
                <a:ea typeface="Meiryo UI" panose="020B0604030504040204" pitchFamily="50" charset="-128"/>
              </a:rPr>
              <a:t>ペタバイトの容量を持っていると言われており、脳神経の一部が死滅しても異なる通路を使ってデータを取り出すことができるなど、優れたデータの取扱いができるようになっています。脳の</a:t>
            </a:r>
            <a:r>
              <a:rPr lang="en-US" altLang="ja-JP" sz="2000" dirty="0">
                <a:latin typeface="Meiryo UI" panose="020B0604030504040204" pitchFamily="50" charset="-128"/>
                <a:ea typeface="Meiryo UI" panose="020B0604030504040204" pitchFamily="50" charset="-128"/>
              </a:rPr>
              <a:t>125 </a:t>
            </a:r>
            <a:r>
              <a:rPr lang="ja-JP" altLang="en-US" sz="2000" dirty="0">
                <a:latin typeface="Meiryo UI" panose="020B0604030504040204" pitchFamily="50" charset="-128"/>
                <a:ea typeface="Meiryo UI" panose="020B0604030504040204" pitchFamily="50" charset="-128"/>
              </a:rPr>
              <a:t>兆におよぶシナプスを調べ、どのようにデータを保存し、取り出す仕組みとなっているか解明することで、現在のコンピューターとは異なるデータの取扱いが可能となるかもしれません。</a:t>
            </a:r>
            <a:endParaRPr lang="en-US" altLang="ja-JP" sz="2000" dirty="0">
              <a:latin typeface="Meiryo UI" panose="020B0604030504040204" pitchFamily="50" charset="-128"/>
              <a:ea typeface="Meiryo UI" panose="020B0604030504040204" pitchFamily="50" charset="-128"/>
            </a:endParaRPr>
          </a:p>
          <a:p>
            <a:endParaRPr lang="en-US" altLang="ja-JP" sz="2000" dirty="0">
              <a:latin typeface="Meiryo UI" panose="020B0604030504040204" pitchFamily="50" charset="-128"/>
              <a:ea typeface="Meiryo UI" panose="020B0604030504040204" pitchFamily="50" charset="-128"/>
            </a:endParaRPr>
          </a:p>
          <a:p>
            <a:r>
              <a:rPr lang="ja-JP" altLang="en-US" sz="2000" dirty="0">
                <a:latin typeface="Meiryo UI" panose="020B0604030504040204" pitchFamily="50" charset="-128"/>
                <a:ea typeface="Meiryo UI" panose="020B0604030504040204" pitchFamily="50" charset="-128"/>
              </a:rPr>
              <a:t>こうした周辺分野への波及効果が期待できるということも背景としてあります。そもそもこのプロジェクトを実現するには、生物医学系だけでなく、情報技術、工学、物理、化学、数学などあらゆる科学の最先端の技術が必要となり、そうした科学の進歩を促すことにもなり、引いてはアメリカの科学技術、そしてそれを背景とする産業の強化にもつながってきます。</a:t>
            </a:r>
          </a:p>
        </p:txBody>
      </p:sp>
    </p:spTree>
    <p:extLst>
      <p:ext uri="{BB962C8B-B14F-4D97-AF65-F5344CB8AC3E}">
        <p14:creationId xmlns:p14="http://schemas.microsoft.com/office/powerpoint/2010/main" val="2865142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597875" y="-699"/>
            <a:ext cx="4996249" cy="2215991"/>
          </a:xfrm>
          <a:prstGeom prst="rect">
            <a:avLst/>
          </a:prstGeom>
          <a:noFill/>
        </p:spPr>
        <p:txBody>
          <a:bodyPr wrap="square" rtlCol="0">
            <a:spAutoFit/>
          </a:bodyPr>
          <a:lstStyle/>
          <a:p>
            <a:pPr algn="ctr"/>
            <a:r>
              <a:rPr kumimoji="1" lang="en-US" altLang="ja-JP" sz="13800" b="1" dirty="0">
                <a:latin typeface="GungsuhChe" panose="02030609000101010101" pitchFamily="49" charset="-127"/>
                <a:ea typeface="GungsuhChe" panose="02030609000101010101" pitchFamily="49" charset="-127"/>
              </a:rPr>
              <a:t>Brain</a:t>
            </a:r>
            <a:endParaRPr kumimoji="1" lang="ja-JP" altLang="en-US" sz="13800" b="1" dirty="0">
              <a:latin typeface="GungsuhChe" panose="02030609000101010101" pitchFamily="49" charset="-127"/>
              <a:ea typeface="GungsuhChe" panose="02030609000101010101" pitchFamily="49" charset="-127"/>
            </a:endParaRPr>
          </a:p>
        </p:txBody>
      </p:sp>
      <p:sp>
        <p:nvSpPr>
          <p:cNvPr id="2" name="正方形/長方形 1"/>
          <p:cNvSpPr/>
          <p:nvPr/>
        </p:nvSpPr>
        <p:spPr>
          <a:xfrm>
            <a:off x="409575" y="1960335"/>
            <a:ext cx="11372849" cy="4524315"/>
          </a:xfrm>
          <a:prstGeom prst="rect">
            <a:avLst/>
          </a:prstGeom>
        </p:spPr>
        <p:txBody>
          <a:bodyPr wrap="square">
            <a:spAutoFit/>
          </a:bodyPr>
          <a:lstStyle/>
          <a:p>
            <a:r>
              <a:rPr lang="en-US" altLang="ja-JP" sz="1600" dirty="0">
                <a:latin typeface="Meiryo UI" panose="020B0604030504040204" pitchFamily="50" charset="-128"/>
                <a:ea typeface="Meiryo UI" panose="020B0604030504040204" pitchFamily="50" charset="-128"/>
              </a:rPr>
              <a:t>BRAIN initiative</a:t>
            </a:r>
            <a:r>
              <a:rPr lang="ja-JP" altLang="en-US" sz="1600" dirty="0">
                <a:latin typeface="Meiryo UI" panose="020B0604030504040204" pitchFamily="50" charset="-128"/>
                <a:ea typeface="Meiryo UI" panose="020B0604030504040204" pitchFamily="50" charset="-128"/>
              </a:rPr>
              <a:t>の「</a:t>
            </a:r>
            <a:r>
              <a:rPr lang="en-US" altLang="ja-JP" sz="1600" dirty="0">
                <a:latin typeface="Meiryo UI" panose="020B0604030504040204" pitchFamily="50" charset="-128"/>
                <a:ea typeface="Meiryo UI" panose="020B0604030504040204" pitchFamily="50" charset="-128"/>
              </a:rPr>
              <a:t>BRAIN</a:t>
            </a:r>
            <a:r>
              <a:rPr lang="ja-JP" altLang="en-US" sz="1600" dirty="0">
                <a:latin typeface="Meiryo UI" panose="020B0604030504040204" pitchFamily="50" charset="-128"/>
                <a:ea typeface="Meiryo UI" panose="020B0604030504040204" pitchFamily="50" charset="-128"/>
              </a:rPr>
              <a:t>」 は「</a:t>
            </a:r>
            <a:r>
              <a:rPr lang="en-US" altLang="ja-JP" sz="1600" dirty="0">
                <a:latin typeface="Meiryo UI" panose="020B0604030504040204" pitchFamily="50" charset="-128"/>
                <a:ea typeface="Meiryo UI" panose="020B0604030504040204" pitchFamily="50" charset="-128"/>
              </a:rPr>
              <a:t>Brain Research through Advancing Innovative </a:t>
            </a:r>
            <a:r>
              <a:rPr lang="en-US" altLang="ja-JP" sz="1600" dirty="0" err="1">
                <a:latin typeface="Meiryo UI" panose="020B0604030504040204" pitchFamily="50" charset="-128"/>
                <a:ea typeface="Meiryo UI" panose="020B0604030504040204" pitchFamily="50" charset="-128"/>
              </a:rPr>
              <a:t>Neurotechnologies</a:t>
            </a:r>
            <a:r>
              <a:rPr lang="ja-JP" altLang="en-US" sz="1600" dirty="0">
                <a:latin typeface="Meiryo UI" panose="020B0604030504040204" pitchFamily="50" charset="-128"/>
                <a:ea typeface="Meiryo UI" panose="020B0604030504040204" pitchFamily="50" charset="-128"/>
              </a:rPr>
              <a:t>の略であり、「アポロ計画」「ヒトゲノム計画」に匹敵する巨大科学プロジェクトとして</a:t>
            </a:r>
            <a:r>
              <a:rPr lang="en-US" altLang="ja-JP" sz="1600" dirty="0">
                <a:latin typeface="Meiryo UI" panose="020B0604030504040204" pitchFamily="50" charset="-128"/>
                <a:ea typeface="Meiryo UI" panose="020B0604030504040204" pitchFamily="50" charset="-128"/>
              </a:rPr>
              <a:t>2013</a:t>
            </a:r>
            <a:r>
              <a:rPr lang="ja-JP" altLang="en-US" sz="1600" dirty="0">
                <a:latin typeface="Meiryo UI" panose="020B0604030504040204" pitchFamily="50" charset="-128"/>
                <a:ea typeface="Meiryo UI" panose="020B0604030504040204" pitchFamily="50" charset="-128"/>
              </a:rPr>
              <a:t>年にオバマ大統領が発表したビッグサイエンス計画です。計画は、技術革新を基盤として脳のネットワークの全体像を解明すること、つまり人がどのように考え、学習し、記憶するかなど、脳の部位ごとの役割を解明し、「脳マップ」を作成することで、脳の働きの全容解明を目指すということが骨子となっています。</a:t>
            </a:r>
          </a:p>
          <a:p>
            <a:endParaRPr lang="ja-JP" altLang="en-US"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BRAIN</a:t>
            </a:r>
            <a:r>
              <a:rPr lang="ja-JP" altLang="en-US" sz="1600" dirty="0">
                <a:latin typeface="Meiryo UI" panose="020B0604030504040204" pitchFamily="50" charset="-128"/>
                <a:ea typeface="Meiryo UI" panose="020B0604030504040204" pitchFamily="50" charset="-128"/>
              </a:rPr>
              <a:t>イニシアチブを主導するのは、国立衛生研究所（</a:t>
            </a:r>
            <a:r>
              <a:rPr lang="en-US" altLang="ja-JP" sz="1600" dirty="0">
                <a:latin typeface="Meiryo UI" panose="020B0604030504040204" pitchFamily="50" charset="-128"/>
                <a:ea typeface="Meiryo UI" panose="020B0604030504040204" pitchFamily="50" charset="-128"/>
              </a:rPr>
              <a:t>NIH</a:t>
            </a:r>
            <a:r>
              <a:rPr lang="ja-JP" altLang="en-US" sz="1600" dirty="0">
                <a:latin typeface="Meiryo UI" panose="020B0604030504040204" pitchFamily="50" charset="-128"/>
                <a:ea typeface="Meiryo UI" panose="020B0604030504040204" pitchFamily="50" charset="-128"/>
              </a:rPr>
              <a:t>）、国防総省の国防高等研究計画局（</a:t>
            </a:r>
            <a:r>
              <a:rPr lang="en-US" altLang="ja-JP" sz="1600" dirty="0">
                <a:latin typeface="Meiryo UI" panose="020B0604030504040204" pitchFamily="50" charset="-128"/>
                <a:ea typeface="Meiryo UI" panose="020B0604030504040204" pitchFamily="50" charset="-128"/>
              </a:rPr>
              <a:t>DARPA</a:t>
            </a:r>
            <a:r>
              <a:rPr lang="ja-JP" altLang="en-US" sz="1600" dirty="0">
                <a:latin typeface="Meiryo UI" panose="020B0604030504040204" pitchFamily="50" charset="-128"/>
                <a:ea typeface="Meiryo UI" panose="020B0604030504040204" pitchFamily="50" charset="-128"/>
              </a:rPr>
              <a:t>）、国立科学財団（</a:t>
            </a:r>
            <a:r>
              <a:rPr lang="en-US" altLang="ja-JP" sz="1600" dirty="0">
                <a:latin typeface="Meiryo UI" panose="020B0604030504040204" pitchFamily="50" charset="-128"/>
                <a:ea typeface="Meiryo UI" panose="020B0604030504040204" pitchFamily="50" charset="-128"/>
              </a:rPr>
              <a:t>NSF</a:t>
            </a:r>
          </a:p>
          <a:p>
            <a:r>
              <a:rPr lang="ja-JP" altLang="en-US" sz="1600" dirty="0">
                <a:latin typeface="Meiryo UI" panose="020B0604030504040204" pitchFamily="50" charset="-128"/>
                <a:ea typeface="Meiryo UI" panose="020B0604030504040204" pitchFamily="50" charset="-128"/>
              </a:rPr>
              <a:t>）の３機関で、企業や民間の研究所と協力して進めることになっています。また、予算については、</a:t>
            </a:r>
            <a:r>
              <a:rPr lang="en-US" altLang="ja-JP" sz="1600" dirty="0">
                <a:latin typeface="Meiryo UI" panose="020B0604030504040204" pitchFamily="50" charset="-128"/>
                <a:ea typeface="Meiryo UI" panose="020B0604030504040204" pitchFamily="50" charset="-128"/>
              </a:rPr>
              <a:t>2016</a:t>
            </a:r>
            <a:r>
              <a:rPr lang="ja-JP" altLang="en-US" sz="1600" dirty="0">
                <a:latin typeface="Meiryo UI" panose="020B0604030504040204" pitchFamily="50" charset="-128"/>
                <a:ea typeface="Meiryo UI" panose="020B0604030504040204" pitchFamily="50" charset="-128"/>
              </a:rPr>
              <a:t>年から</a:t>
            </a:r>
            <a:r>
              <a:rPr lang="en-US" altLang="ja-JP" sz="1600" dirty="0">
                <a:latin typeface="Meiryo UI" panose="020B0604030504040204" pitchFamily="50" charset="-128"/>
                <a:ea typeface="Meiryo UI" panose="020B0604030504040204" pitchFamily="50" charset="-128"/>
              </a:rPr>
              <a:t>10</a:t>
            </a:r>
            <a:r>
              <a:rPr lang="ja-JP" altLang="en-US" sz="1600" dirty="0">
                <a:latin typeface="Meiryo UI" panose="020B0604030504040204" pitchFamily="50" charset="-128"/>
                <a:ea typeface="Meiryo UI" panose="020B0604030504040204" pitchFamily="50" charset="-128"/>
              </a:rPr>
              <a:t>年間に亘って</a:t>
            </a:r>
            <a:r>
              <a:rPr lang="en-US" altLang="ja-JP" sz="1600" dirty="0">
                <a:latin typeface="Meiryo UI" panose="020B0604030504040204" pitchFamily="50" charset="-128"/>
                <a:ea typeface="Meiryo UI" panose="020B0604030504040204" pitchFamily="50" charset="-128"/>
              </a:rPr>
              <a:t>45</a:t>
            </a:r>
            <a:r>
              <a:rPr lang="ja-JP" altLang="en-US" sz="1600" dirty="0">
                <a:latin typeface="Meiryo UI" panose="020B0604030504040204" pitchFamily="50" charset="-128"/>
                <a:ea typeface="Meiryo UI" panose="020B0604030504040204" pitchFamily="50" charset="-128"/>
              </a:rPr>
              <a:t>億ドルを拠出するとなっており、年間拠出額は、</a:t>
            </a:r>
            <a:r>
              <a:rPr lang="en-US" altLang="ja-JP" sz="1600" dirty="0">
                <a:latin typeface="Meiryo UI" panose="020B0604030504040204" pitchFamily="50" charset="-128"/>
                <a:ea typeface="Meiryo UI" panose="020B0604030504040204" pitchFamily="50" charset="-128"/>
              </a:rPr>
              <a:t>2016</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2020</a:t>
            </a:r>
            <a:r>
              <a:rPr lang="ja-JP" altLang="en-US" sz="1600" dirty="0">
                <a:latin typeface="Meiryo UI" panose="020B0604030504040204" pitchFamily="50" charset="-128"/>
                <a:ea typeface="Meiryo UI" panose="020B0604030504040204" pitchFamily="50" charset="-128"/>
              </a:rPr>
              <a:t>年度は最高</a:t>
            </a:r>
            <a:r>
              <a:rPr lang="en-US" altLang="ja-JP" sz="1600" dirty="0">
                <a:latin typeface="Meiryo UI" panose="020B0604030504040204" pitchFamily="50" charset="-128"/>
                <a:ea typeface="Meiryo UI" panose="020B0604030504040204" pitchFamily="50" charset="-128"/>
              </a:rPr>
              <a:t>4</a:t>
            </a:r>
            <a:r>
              <a:rPr lang="ja-JP" altLang="en-US" sz="1600" dirty="0">
                <a:latin typeface="Meiryo UI" panose="020B0604030504040204" pitchFamily="50" charset="-128"/>
                <a:ea typeface="Meiryo UI" panose="020B0604030504040204" pitchFamily="50" charset="-128"/>
              </a:rPr>
              <a:t>億ドル、</a:t>
            </a:r>
            <a:r>
              <a:rPr lang="en-US" altLang="ja-JP" sz="1600" dirty="0">
                <a:latin typeface="Meiryo UI" panose="020B0604030504040204" pitchFamily="50" charset="-128"/>
                <a:ea typeface="Meiryo UI" panose="020B0604030504040204" pitchFamily="50" charset="-128"/>
              </a:rPr>
              <a:t>2020</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2025</a:t>
            </a:r>
            <a:r>
              <a:rPr lang="ja-JP" altLang="en-US" sz="1600" dirty="0">
                <a:latin typeface="Meiryo UI" panose="020B0604030504040204" pitchFamily="50" charset="-128"/>
                <a:ea typeface="Meiryo UI" panose="020B0604030504040204" pitchFamily="50" charset="-128"/>
              </a:rPr>
              <a:t>年度は</a:t>
            </a:r>
            <a:r>
              <a:rPr lang="en-US" altLang="ja-JP" sz="1600" dirty="0">
                <a:latin typeface="Meiryo UI" panose="020B0604030504040204" pitchFamily="50" charset="-128"/>
                <a:ea typeface="Meiryo UI" panose="020B0604030504040204" pitchFamily="50" charset="-128"/>
              </a:rPr>
              <a:t>5</a:t>
            </a:r>
            <a:r>
              <a:rPr lang="ja-JP" altLang="en-US" sz="1600" dirty="0">
                <a:latin typeface="Meiryo UI" panose="020B0604030504040204" pitchFamily="50" charset="-128"/>
                <a:ea typeface="Meiryo UI" panose="020B0604030504040204" pitchFamily="50" charset="-128"/>
              </a:rPr>
              <a:t>億ドルとしています。</a:t>
            </a:r>
          </a:p>
          <a:p>
            <a:endParaRPr lang="ja-JP" altLang="en-US"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国立衛生研究所（</a:t>
            </a:r>
            <a:r>
              <a:rPr lang="en-US" altLang="ja-JP" sz="1600" dirty="0">
                <a:latin typeface="Meiryo UI" panose="020B0604030504040204" pitchFamily="50" charset="-128"/>
                <a:ea typeface="Meiryo UI" panose="020B0604030504040204" pitchFamily="50" charset="-128"/>
              </a:rPr>
              <a:t>NIH</a:t>
            </a:r>
            <a:r>
              <a:rPr lang="ja-JP" altLang="en-US" sz="1600" dirty="0">
                <a:latin typeface="Meiryo UI" panose="020B0604030504040204" pitchFamily="50" charset="-128"/>
                <a:ea typeface="Meiryo UI" panose="020B0604030504040204" pitchFamily="50" charset="-128"/>
              </a:rPr>
              <a:t>）が提示している</a:t>
            </a:r>
            <a:r>
              <a:rPr lang="en-US" altLang="ja-JP" sz="1600" dirty="0">
                <a:latin typeface="Meiryo UI" panose="020B0604030504040204" pitchFamily="50" charset="-128"/>
                <a:ea typeface="Meiryo UI" panose="020B0604030504040204" pitchFamily="50" charset="-128"/>
              </a:rPr>
              <a:t>BRAIN</a:t>
            </a:r>
            <a:r>
              <a:rPr lang="ja-JP" altLang="en-US" sz="1600" dirty="0">
                <a:latin typeface="Meiryo UI" panose="020B0604030504040204" pitchFamily="50" charset="-128"/>
                <a:ea typeface="Meiryo UI" panose="020B0604030504040204" pitchFamily="50" charset="-128"/>
              </a:rPr>
              <a:t>イニシアティブの優先的科学目標として、</a:t>
            </a:r>
          </a:p>
          <a:p>
            <a:r>
              <a:rPr lang="ja-JP" altLang="en-US" sz="1600" dirty="0">
                <a:latin typeface="Meiryo UI" panose="020B0604030504040204" pitchFamily="50" charset="-128"/>
                <a:ea typeface="Meiryo UI" panose="020B0604030504040204" pitchFamily="50" charset="-128"/>
              </a:rPr>
              <a:t>①　健康・疾病時における役割を特定するために、異なる種類の脳細胞の特定と実験アクセスの提供</a:t>
            </a:r>
          </a:p>
          <a:p>
            <a:r>
              <a:rPr lang="ja-JP" altLang="en-US" sz="1600" dirty="0">
                <a:latin typeface="Meiryo UI" panose="020B0604030504040204" pitchFamily="50" charset="-128"/>
                <a:ea typeface="Meiryo UI" panose="020B0604030504040204" pitchFamily="50" charset="-128"/>
              </a:rPr>
              <a:t>②　シナプスから脳全体への神経回路図を様々な分解能で作成</a:t>
            </a:r>
          </a:p>
          <a:p>
            <a:r>
              <a:rPr lang="ja-JP" altLang="en-US" sz="1600" dirty="0">
                <a:latin typeface="Meiryo UI" panose="020B0604030504040204" pitchFamily="50" charset="-128"/>
                <a:ea typeface="Meiryo UI" panose="020B0604030504040204" pitchFamily="50" charset="-128"/>
              </a:rPr>
              <a:t>③　神経活動の大規模監視法の開発・応用による、機能している脳の動画作成</a:t>
            </a:r>
          </a:p>
          <a:p>
            <a:r>
              <a:rPr lang="ja-JP" altLang="en-US" sz="1600" dirty="0">
                <a:latin typeface="Meiryo UI" panose="020B0604030504040204" pitchFamily="50" charset="-128"/>
                <a:ea typeface="Meiryo UI" panose="020B0604030504040204" pitchFamily="50" charset="-128"/>
              </a:rPr>
              <a:t>④　神経回路のダイナミクスを変更する精密な介入ツールを用いた脳活動と行動の関連付け</a:t>
            </a:r>
          </a:p>
          <a:p>
            <a:r>
              <a:rPr lang="ja-JP" altLang="en-US" sz="1600" dirty="0">
                <a:latin typeface="Meiryo UI" panose="020B0604030504040204" pitchFamily="50" charset="-128"/>
                <a:ea typeface="Meiryo UI" panose="020B0604030504040204" pitchFamily="50" charset="-128"/>
              </a:rPr>
              <a:t>⑤　新たな理論・データ分析ツールの開発を通じて、精神機能の生物学的基本を理解するための概念的基礎の構築</a:t>
            </a:r>
          </a:p>
          <a:p>
            <a:r>
              <a:rPr lang="ja-JP" altLang="en-US" sz="1600" dirty="0">
                <a:latin typeface="Meiryo UI" panose="020B0604030504040204" pitchFamily="50" charset="-128"/>
                <a:ea typeface="Meiryo UI" panose="020B0604030504040204" pitchFamily="50" charset="-128"/>
              </a:rPr>
              <a:t>⑥　ヒトの脳とその生涯治療法を理解するためのイノベーティブな技術の開発と、総合的脳研究ネットワークの設立・支援</a:t>
            </a:r>
          </a:p>
          <a:p>
            <a:r>
              <a:rPr lang="ja-JP" altLang="en-US" sz="1600" dirty="0">
                <a:latin typeface="Meiryo UI" panose="020B0604030504040204" pitchFamily="50" charset="-128"/>
                <a:ea typeface="Meiryo UI" panose="020B0604030504040204" pitchFamily="50" charset="-128"/>
              </a:rPr>
              <a:t>⑦　健康・疾病時において、神経活動の動的パターンがどのように認識・感情・知覚・行動に転換されるかを発見するために、他の目標達成を進める中で生まれた新技術と概念的アプローチの統合の</a:t>
            </a:r>
            <a:r>
              <a:rPr lang="en-US" altLang="ja-JP" sz="1600" dirty="0">
                <a:latin typeface="Meiryo UI" panose="020B0604030504040204" pitchFamily="50" charset="-128"/>
                <a:ea typeface="Meiryo UI" panose="020B0604030504040204" pitchFamily="50" charset="-128"/>
              </a:rPr>
              <a:t>7</a:t>
            </a:r>
            <a:r>
              <a:rPr lang="ja-JP" altLang="en-US" sz="1600" dirty="0">
                <a:latin typeface="Meiryo UI" panose="020B0604030504040204" pitchFamily="50" charset="-128"/>
                <a:ea typeface="Meiryo UI" panose="020B0604030504040204" pitchFamily="50" charset="-128"/>
              </a:rPr>
              <a:t>点を挙げています。</a:t>
            </a:r>
          </a:p>
        </p:txBody>
      </p:sp>
    </p:spTree>
    <p:extLst>
      <p:ext uri="{BB962C8B-B14F-4D97-AF65-F5344CB8AC3E}">
        <p14:creationId xmlns:p14="http://schemas.microsoft.com/office/powerpoint/2010/main" val="1734088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4" name="テキスト ボックス 13"/>
          <p:cNvSpPr txBox="1"/>
          <p:nvPr/>
        </p:nvSpPr>
        <p:spPr>
          <a:xfrm>
            <a:off x="3778102" y="230987"/>
            <a:ext cx="4635796" cy="584775"/>
          </a:xfrm>
          <a:prstGeom prst="rect">
            <a:avLst/>
          </a:prstGeom>
          <a:noFill/>
        </p:spPr>
        <p:txBody>
          <a:bodyPr wrap="square" rtlCol="0">
            <a:spAutoFit/>
          </a:bodyPr>
          <a:lstStyle/>
          <a:p>
            <a:pPr algn="ctr"/>
            <a:r>
              <a:rPr kumimoji="1" lang="ja-JP" altLang="en-US" sz="3200" dirty="0">
                <a:latin typeface="游ゴシック" panose="020B0400000000000000" pitchFamily="50" charset="-128"/>
                <a:ea typeface="游ゴシック" panose="020B0400000000000000" pitchFamily="50" charset="-128"/>
              </a:rPr>
              <a:t>ニューロン</a:t>
            </a:r>
          </a:p>
        </p:txBody>
      </p:sp>
      <p:pic>
        <p:nvPicPr>
          <p:cNvPr id="15" name="Picture 3" descr="neur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479" y="996685"/>
            <a:ext cx="8534400"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AutoShape 4"/>
          <p:cNvSpPr>
            <a:spLocks noChangeArrowheads="1"/>
          </p:cNvSpPr>
          <p:nvPr/>
        </p:nvSpPr>
        <p:spPr bwMode="auto">
          <a:xfrm>
            <a:off x="4307079" y="4501885"/>
            <a:ext cx="1066800" cy="533400"/>
          </a:xfrm>
          <a:prstGeom prst="wedgeEllipseCallout">
            <a:avLst>
              <a:gd name="adj1" fmla="val 49467"/>
              <a:gd name="adj2" fmla="val 150504"/>
            </a:avLst>
          </a:prstGeom>
          <a:noFill/>
          <a:ln w="25400">
            <a:solidFill>
              <a:srgbClr val="FF0000"/>
            </a:solidFill>
            <a:miter lim="800000"/>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pPr algn="ctr"/>
            <a:endParaRPr lang="ja-JP" altLang="ja-JP" sz="2000" baseline="0">
              <a:latin typeface="游ゴシック" panose="020B0400000000000000" pitchFamily="50" charset="-128"/>
              <a:ea typeface="游ゴシック" panose="020B0400000000000000" pitchFamily="50" charset="-128"/>
            </a:endParaRPr>
          </a:p>
        </p:txBody>
      </p:sp>
      <p:sp>
        <p:nvSpPr>
          <p:cNvPr id="17" name="AutoShape 5"/>
          <p:cNvSpPr>
            <a:spLocks noChangeArrowheads="1"/>
          </p:cNvSpPr>
          <p:nvPr/>
        </p:nvSpPr>
        <p:spPr bwMode="auto">
          <a:xfrm>
            <a:off x="7964679" y="4425685"/>
            <a:ext cx="1066800" cy="533400"/>
          </a:xfrm>
          <a:prstGeom prst="wedgeEllipseCallout">
            <a:avLst>
              <a:gd name="adj1" fmla="val -44940"/>
              <a:gd name="adj2" fmla="val 72319"/>
            </a:avLst>
          </a:prstGeom>
          <a:noFill/>
          <a:ln w="25400">
            <a:solidFill>
              <a:srgbClr val="FF0000"/>
            </a:solidFill>
            <a:miter lim="800000"/>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pPr algn="ctr"/>
            <a:endParaRPr lang="ja-JP" altLang="ja-JP" sz="2000" baseline="0">
              <a:latin typeface="游ゴシック" panose="020B0400000000000000" pitchFamily="50" charset="-128"/>
              <a:ea typeface="游ゴシック" panose="020B0400000000000000" pitchFamily="50" charset="-128"/>
            </a:endParaRPr>
          </a:p>
        </p:txBody>
      </p:sp>
      <p:sp>
        <p:nvSpPr>
          <p:cNvPr id="18" name="AutoShape 6"/>
          <p:cNvSpPr>
            <a:spLocks noChangeArrowheads="1"/>
          </p:cNvSpPr>
          <p:nvPr/>
        </p:nvSpPr>
        <p:spPr bwMode="auto">
          <a:xfrm>
            <a:off x="5754879" y="1301485"/>
            <a:ext cx="1066800" cy="533400"/>
          </a:xfrm>
          <a:prstGeom prst="wedgeEllipseCallout">
            <a:avLst>
              <a:gd name="adj1" fmla="val -22320"/>
              <a:gd name="adj2" fmla="val 144637"/>
            </a:avLst>
          </a:prstGeom>
          <a:noFill/>
          <a:ln w="25400">
            <a:solidFill>
              <a:srgbClr val="FF0000"/>
            </a:solidFill>
            <a:miter lim="800000"/>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pPr algn="ctr"/>
            <a:endParaRPr lang="ja-JP" altLang="ja-JP" sz="2000" baseline="0">
              <a:latin typeface="游ゴシック" panose="020B0400000000000000" pitchFamily="50" charset="-128"/>
              <a:ea typeface="游ゴシック" panose="020B0400000000000000" pitchFamily="50" charset="-128"/>
            </a:endParaRPr>
          </a:p>
        </p:txBody>
      </p:sp>
      <p:sp>
        <p:nvSpPr>
          <p:cNvPr id="19" name="Rectangle 7"/>
          <p:cNvSpPr>
            <a:spLocks noChangeArrowheads="1"/>
          </p:cNvSpPr>
          <p:nvPr/>
        </p:nvSpPr>
        <p:spPr bwMode="auto">
          <a:xfrm>
            <a:off x="4078479" y="5542254"/>
            <a:ext cx="2743200" cy="33855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r>
              <a:rPr lang="ja-JP" altLang="en-US" sz="1600" baseline="0" dirty="0">
                <a:solidFill>
                  <a:srgbClr val="FF0000"/>
                </a:solidFill>
                <a:latin typeface="游ゴシック" panose="020B0400000000000000" pitchFamily="50" charset="-128"/>
                <a:ea typeface="游ゴシック" panose="020B0400000000000000" pitchFamily="50" charset="-128"/>
              </a:rPr>
              <a:t>２）ここで活動電位が発生</a:t>
            </a:r>
            <a:endParaRPr lang="en-US" altLang="ja-JP" sz="1600" baseline="0" dirty="0">
              <a:solidFill>
                <a:srgbClr val="FF0000"/>
              </a:solidFill>
              <a:latin typeface="游ゴシック" panose="020B0400000000000000" pitchFamily="50" charset="-128"/>
              <a:ea typeface="游ゴシック" panose="020B0400000000000000" pitchFamily="50" charset="-128"/>
            </a:endParaRPr>
          </a:p>
        </p:txBody>
      </p:sp>
      <p:sp>
        <p:nvSpPr>
          <p:cNvPr id="20" name="Rectangle 8"/>
          <p:cNvSpPr>
            <a:spLocks noChangeArrowheads="1"/>
          </p:cNvSpPr>
          <p:nvPr/>
        </p:nvSpPr>
        <p:spPr bwMode="auto">
          <a:xfrm>
            <a:off x="5297678" y="2292085"/>
            <a:ext cx="2296921" cy="33855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r>
              <a:rPr lang="ja-JP" altLang="en-US" sz="1600" baseline="0" dirty="0">
                <a:solidFill>
                  <a:srgbClr val="FF0000"/>
                </a:solidFill>
                <a:latin typeface="游ゴシック" panose="020B0400000000000000" pitchFamily="50" charset="-128"/>
                <a:ea typeface="游ゴシック" panose="020B0400000000000000" pitchFamily="50" charset="-128"/>
              </a:rPr>
              <a:t>３）軸索を伝導して</a:t>
            </a:r>
          </a:p>
        </p:txBody>
      </p:sp>
      <p:sp>
        <p:nvSpPr>
          <p:cNvPr id="21" name="Rectangle 9"/>
          <p:cNvSpPr>
            <a:spLocks noChangeArrowheads="1"/>
          </p:cNvSpPr>
          <p:nvPr/>
        </p:nvSpPr>
        <p:spPr bwMode="auto">
          <a:xfrm>
            <a:off x="7431279" y="5111485"/>
            <a:ext cx="3369368" cy="33855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r>
              <a:rPr lang="ja-JP" altLang="en-US" sz="1600" baseline="0" dirty="0">
                <a:solidFill>
                  <a:srgbClr val="FF0000"/>
                </a:solidFill>
                <a:latin typeface="游ゴシック" panose="020B0400000000000000" pitchFamily="50" charset="-128"/>
                <a:ea typeface="游ゴシック" panose="020B0400000000000000" pitchFamily="50" charset="-128"/>
              </a:rPr>
              <a:t>４）ここから伝達物質を放出</a:t>
            </a:r>
          </a:p>
        </p:txBody>
      </p:sp>
      <p:sp>
        <p:nvSpPr>
          <p:cNvPr id="22" name="AutoShape 10"/>
          <p:cNvSpPr>
            <a:spLocks noChangeArrowheads="1"/>
          </p:cNvSpPr>
          <p:nvPr/>
        </p:nvSpPr>
        <p:spPr bwMode="auto">
          <a:xfrm>
            <a:off x="685800" y="2404944"/>
            <a:ext cx="2859279" cy="2630341"/>
          </a:xfrm>
          <a:prstGeom prst="wedgeEllipseCallout">
            <a:avLst>
              <a:gd name="adj1" fmla="val -1069"/>
              <a:gd name="adj2" fmla="val 94516"/>
            </a:avLst>
          </a:prstGeom>
          <a:noFill/>
          <a:ln w="25400">
            <a:solidFill>
              <a:srgbClr val="FF0000"/>
            </a:solidFill>
            <a:miter lim="800000"/>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pPr algn="ctr"/>
            <a:endParaRPr lang="ja-JP" altLang="ja-JP" sz="2000" baseline="0">
              <a:latin typeface="游ゴシック" panose="020B0400000000000000" pitchFamily="50" charset="-128"/>
              <a:ea typeface="游ゴシック" panose="020B0400000000000000" pitchFamily="50" charset="-128"/>
            </a:endParaRPr>
          </a:p>
        </p:txBody>
      </p:sp>
      <p:sp>
        <p:nvSpPr>
          <p:cNvPr id="23" name="Rectangle 11"/>
          <p:cNvSpPr>
            <a:spLocks noChangeArrowheads="1"/>
          </p:cNvSpPr>
          <p:nvPr/>
        </p:nvSpPr>
        <p:spPr bwMode="auto">
          <a:xfrm>
            <a:off x="-37478" y="6181829"/>
            <a:ext cx="3912781" cy="33855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3600" baseline="30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3600" baseline="30000">
                <a:solidFill>
                  <a:schemeClr val="tx1"/>
                </a:solidFill>
                <a:latin typeface="Times New Roman" panose="02020603050405020304" pitchFamily="18" charset="0"/>
                <a:ea typeface="ＭＳ Ｐゴシック" panose="020B0600070205080204" pitchFamily="50" charset="-128"/>
              </a:defRPr>
            </a:lvl9pPr>
          </a:lstStyle>
          <a:p>
            <a:r>
              <a:rPr lang="ja-JP" altLang="en-US" sz="1600" baseline="0" dirty="0">
                <a:solidFill>
                  <a:srgbClr val="FF0000"/>
                </a:solidFill>
                <a:latin typeface="游ゴシック" panose="020B0400000000000000" pitchFamily="50" charset="-128"/>
                <a:ea typeface="游ゴシック" panose="020B0400000000000000" pitchFamily="50" charset="-128"/>
              </a:rPr>
              <a:t>１）ここで多数のシナプス入力が統合</a:t>
            </a:r>
          </a:p>
        </p:txBody>
      </p:sp>
      <p:sp>
        <p:nvSpPr>
          <p:cNvPr id="4" name="下矢印 3"/>
          <p:cNvSpPr/>
          <p:nvPr/>
        </p:nvSpPr>
        <p:spPr>
          <a:xfrm>
            <a:off x="5877773" y="2658798"/>
            <a:ext cx="202018" cy="8737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游ゴシック" panose="020B0400000000000000" pitchFamily="50" charset="-128"/>
              <a:ea typeface="游ゴシック" panose="020B0400000000000000" pitchFamily="50" charset="-128"/>
            </a:endParaRPr>
          </a:p>
        </p:txBody>
      </p:sp>
      <p:pic>
        <p:nvPicPr>
          <p:cNvPr id="25" name="Picture 3" descr="achmo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4879" y="3750946"/>
            <a:ext cx="2581693" cy="125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 descr="Achmo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3479" y="1956661"/>
            <a:ext cx="2209800"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701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ox(i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ox(in)">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ox(in)">
                                      <p:cBhvr>
                                        <p:cTn id="17" dur="500"/>
                                        <p:tgtEl>
                                          <p:spTgt spid="16"/>
                                        </p:tgtEl>
                                      </p:cBhvr>
                                    </p:animEffect>
                                  </p:childTnLst>
                                  <p:subTnLst>
                                    <p:audio>
                                      <p:cMediaNode>
                                        <p:cTn display="0" masterRel="sameClick">
                                          <p:stCondLst>
                                            <p:cond evt="begin" delay="0">
                                              <p:tn val="15"/>
                                            </p:cond>
                                          </p:stCondLst>
                                          <p:endCondLst>
                                            <p:cond evt="onStopAudio" delay="0">
                                              <p:tgtEl>
                                                <p:sldTgt/>
                                              </p:tgtEl>
                                            </p:cond>
                                          </p:endCondLst>
                                        </p:cTn>
                                        <p:tgtEl>
                                          <p:sndTgt r:embed="rId2" name="glass.wav"/>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ox(i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ox(in)">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ox(in)">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ox(in)">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box(in)">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0-#ppt_w/2"/>
                                          </p:val>
                                        </p:tav>
                                        <p:tav tm="100000">
                                          <p:val>
                                            <p:strVal val="#ppt_x"/>
                                          </p:val>
                                        </p:tav>
                                      </p:tavLst>
                                    </p:anim>
                                    <p:anim calcmode="lin" valueType="num">
                                      <p:cBhvr additive="base">
                                        <p:cTn id="4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0-#ppt_w/2"/>
                                          </p:val>
                                        </p:tav>
                                        <p:tav tm="100000">
                                          <p:val>
                                            <p:strVal val="#ppt_x"/>
                                          </p:val>
                                        </p:tav>
                                      </p:tavLst>
                                    </p:anim>
                                    <p:anim calcmode="lin" valueType="num">
                                      <p:cBhvr additive="base">
                                        <p:cTn id="54"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utoUpdateAnimBg="0"/>
      <p:bldP spid="17" grpId="0" animBg="1" autoUpdateAnimBg="0"/>
      <p:bldP spid="18" grpId="0" animBg="1" autoUpdateAnimBg="0"/>
      <p:bldP spid="19" grpId="0" autoUpdateAnimBg="0"/>
      <p:bldP spid="20" grpId="0" autoUpdateAnimBg="0"/>
      <p:bldP spid="21" grpId="0" autoUpdateAnimBg="0"/>
      <p:bldP spid="22" grpId="0" animBg="1" autoUpdateAnimBg="0"/>
      <p:bldP spid="23"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062681" y="1407329"/>
            <a:ext cx="10120184" cy="3970318"/>
          </a:xfrm>
          <a:prstGeom prst="rect">
            <a:avLst/>
          </a:prstGeom>
        </p:spPr>
        <p:txBody>
          <a:bodyPr wrap="square">
            <a:spAutoFit/>
          </a:bodyPr>
          <a:lstStyle/>
          <a:p>
            <a:pPr algn="ctr"/>
            <a:r>
              <a:rPr lang="ja-JP" altLang="en-US" dirty="0">
                <a:latin typeface="游ゴシック" panose="020B0400000000000000" pitchFamily="50" charset="-128"/>
                <a:ea typeface="游ゴシック" panose="020B0400000000000000" pitchFamily="50" charset="-128"/>
              </a:rPr>
              <a:t> </a:t>
            </a:r>
            <a:r>
              <a:rPr lang="en-US" altLang="ja-JP" dirty="0" err="1">
                <a:latin typeface="游ゴシック" panose="020B0400000000000000" pitchFamily="50" charset="-128"/>
                <a:ea typeface="游ゴシック" panose="020B0400000000000000" pitchFamily="50" charset="-128"/>
              </a:rPr>
              <a:t>SyNAPSE</a:t>
            </a:r>
            <a:r>
              <a:rPr lang="en-US" altLang="ja-JP" dirty="0">
                <a:latin typeface="游ゴシック" panose="020B0400000000000000" pitchFamily="50" charset="-128"/>
                <a:ea typeface="游ゴシック" panose="020B0400000000000000" pitchFamily="50" charset="-128"/>
              </a:rPr>
              <a:t> </a:t>
            </a:r>
            <a:r>
              <a:rPr lang="ja-JP" altLang="en-US" dirty="0">
                <a:latin typeface="游ゴシック" panose="020B0400000000000000" pitchFamily="50" charset="-128"/>
                <a:ea typeface="游ゴシック" panose="020B0400000000000000" pitchFamily="50" charset="-128"/>
              </a:rPr>
              <a:t>プロジェクト</a:t>
            </a:r>
            <a:endParaRPr lang="en-US" altLang="ja-JP" dirty="0">
              <a:latin typeface="游ゴシック" panose="020B0400000000000000" pitchFamily="50" charset="-128"/>
              <a:ea typeface="游ゴシック" panose="020B0400000000000000" pitchFamily="50" charset="-128"/>
            </a:endParaRPr>
          </a:p>
          <a:p>
            <a:endParaRPr lang="ja-JP" altLang="en-US"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DARPA </a:t>
            </a:r>
            <a:r>
              <a:rPr lang="ja-JP" altLang="en-US" dirty="0">
                <a:latin typeface="游ゴシック" panose="020B0400000000000000" pitchFamily="50" charset="-128"/>
                <a:ea typeface="游ゴシック" panose="020B0400000000000000" pitchFamily="50" charset="-128"/>
              </a:rPr>
              <a:t>による生物の神経回路網を工学的にチップ上に再現しようとするプロジェクトであり、</a:t>
            </a:r>
            <a:r>
              <a:rPr lang="en-US" altLang="ja-JP" dirty="0">
                <a:latin typeface="游ゴシック" panose="020B0400000000000000" pitchFamily="50" charset="-128"/>
                <a:ea typeface="游ゴシック" panose="020B0400000000000000" pitchFamily="50" charset="-128"/>
              </a:rPr>
              <a:t>2008 </a:t>
            </a:r>
            <a:r>
              <a:rPr lang="ja-JP" altLang="en-US" dirty="0">
                <a:latin typeface="游ゴシック" panose="020B0400000000000000" pitchFamily="50" charset="-128"/>
                <a:ea typeface="游ゴシック" panose="020B0400000000000000" pitchFamily="50" charset="-128"/>
              </a:rPr>
              <a:t>年から開始され、</a:t>
            </a:r>
            <a:r>
              <a:rPr lang="en-US" altLang="ja-JP" dirty="0">
                <a:latin typeface="游ゴシック" panose="020B0400000000000000" pitchFamily="50" charset="-128"/>
                <a:ea typeface="游ゴシック" panose="020B0400000000000000" pitchFamily="50" charset="-128"/>
              </a:rPr>
              <a:t>2013 </a:t>
            </a:r>
            <a:r>
              <a:rPr lang="ja-JP" altLang="en-US" dirty="0">
                <a:latin typeface="游ゴシック" panose="020B0400000000000000" pitchFamily="50" charset="-128"/>
                <a:ea typeface="游ゴシック" panose="020B0400000000000000" pitchFamily="50" charset="-128"/>
              </a:rPr>
              <a:t>年までの６年間で、研究開発費は約１億ドル（約 </a:t>
            </a:r>
            <a:r>
              <a:rPr lang="en-US" altLang="ja-JP" dirty="0">
                <a:latin typeface="游ゴシック" panose="020B0400000000000000" pitchFamily="50" charset="-128"/>
                <a:ea typeface="游ゴシック" panose="020B0400000000000000" pitchFamily="50" charset="-128"/>
              </a:rPr>
              <a:t>110 </a:t>
            </a:r>
            <a:r>
              <a:rPr lang="ja-JP" altLang="en-US" dirty="0">
                <a:latin typeface="游ゴシック" panose="020B0400000000000000" pitchFamily="50" charset="-128"/>
                <a:ea typeface="游ゴシック" panose="020B0400000000000000" pitchFamily="50" charset="-128"/>
              </a:rPr>
              <a:t>億円）が投入された。その中で、</a:t>
            </a:r>
            <a:r>
              <a:rPr lang="en-US" altLang="ja-JP" dirty="0">
                <a:latin typeface="游ゴシック" panose="020B0400000000000000" pitchFamily="50" charset="-128"/>
                <a:ea typeface="游ゴシック" panose="020B0400000000000000" pitchFamily="50" charset="-128"/>
              </a:rPr>
              <a:t>IBM </a:t>
            </a:r>
            <a:r>
              <a:rPr lang="ja-JP" altLang="en-US" dirty="0">
                <a:latin typeface="游ゴシック" panose="020B0400000000000000" pitchFamily="50" charset="-128"/>
                <a:ea typeface="游ゴシック" panose="020B0400000000000000" pitchFamily="50" charset="-128"/>
              </a:rPr>
              <a:t>を中心とするグループと、</a:t>
            </a:r>
            <a:r>
              <a:rPr lang="en-US" altLang="ja-JP" dirty="0">
                <a:latin typeface="游ゴシック" panose="020B0400000000000000" pitchFamily="50" charset="-128"/>
                <a:ea typeface="游ゴシック" panose="020B0400000000000000" pitchFamily="50" charset="-128"/>
              </a:rPr>
              <a:t>HRL Laboratories </a:t>
            </a:r>
            <a:r>
              <a:rPr lang="ja-JP" altLang="en-US" dirty="0">
                <a:latin typeface="游ゴシック" panose="020B0400000000000000" pitchFamily="50" charset="-128"/>
                <a:ea typeface="游ゴシック" panose="020B0400000000000000" pitchFamily="50" charset="-128"/>
              </a:rPr>
              <a:t>社を中心とするグループの二つのグループに対して、</a:t>
            </a:r>
            <a:r>
              <a:rPr lang="en-US" altLang="ja-JP" dirty="0">
                <a:latin typeface="游ゴシック" panose="020B0400000000000000" pitchFamily="50" charset="-128"/>
                <a:ea typeface="游ゴシック" panose="020B0400000000000000" pitchFamily="50" charset="-128"/>
              </a:rPr>
              <a:t>DARPA </a:t>
            </a:r>
            <a:r>
              <a:rPr lang="ja-JP" altLang="en-US" dirty="0">
                <a:latin typeface="游ゴシック" panose="020B0400000000000000" pitchFamily="50" charset="-128"/>
                <a:ea typeface="游ゴシック" panose="020B0400000000000000" pitchFamily="50" charset="-128"/>
              </a:rPr>
              <a:t>から助成が行われている。助成額は </a:t>
            </a:r>
            <a:r>
              <a:rPr lang="en-US" altLang="ja-JP" dirty="0">
                <a:latin typeface="游ゴシック" panose="020B0400000000000000" pitchFamily="50" charset="-128"/>
                <a:ea typeface="游ゴシック" panose="020B0400000000000000" pitchFamily="50" charset="-128"/>
              </a:rPr>
              <a:t>IBM </a:t>
            </a:r>
            <a:r>
              <a:rPr lang="ja-JP" altLang="en-US" dirty="0">
                <a:latin typeface="游ゴシック" panose="020B0400000000000000" pitchFamily="50" charset="-128"/>
                <a:ea typeface="游ゴシック" panose="020B0400000000000000" pitchFamily="50" charset="-128"/>
              </a:rPr>
              <a:t>グループに対して累計 </a:t>
            </a:r>
            <a:r>
              <a:rPr lang="en-US" altLang="ja-JP" dirty="0">
                <a:latin typeface="游ゴシック" panose="020B0400000000000000" pitchFamily="50" charset="-128"/>
                <a:ea typeface="游ゴシック" panose="020B0400000000000000" pitchFamily="50" charset="-128"/>
              </a:rPr>
              <a:t>3,710 </a:t>
            </a:r>
            <a:r>
              <a:rPr lang="ja-JP" altLang="en-US" dirty="0">
                <a:latin typeface="游ゴシック" panose="020B0400000000000000" pitchFamily="50" charset="-128"/>
                <a:ea typeface="游ゴシック" panose="020B0400000000000000" pitchFamily="50" charset="-128"/>
              </a:rPr>
              <a:t>万ドル（約 </a:t>
            </a:r>
            <a:r>
              <a:rPr lang="en-US" altLang="ja-JP" dirty="0">
                <a:latin typeface="游ゴシック" panose="020B0400000000000000" pitchFamily="50" charset="-128"/>
                <a:ea typeface="游ゴシック" panose="020B0400000000000000" pitchFamily="50" charset="-128"/>
              </a:rPr>
              <a:t>40 </a:t>
            </a:r>
            <a:r>
              <a:rPr lang="ja-JP" altLang="en-US" dirty="0">
                <a:latin typeface="游ゴシック" panose="020B0400000000000000" pitchFamily="50" charset="-128"/>
                <a:ea typeface="游ゴシック" panose="020B0400000000000000" pitchFamily="50" charset="-128"/>
              </a:rPr>
              <a:t>億円）、</a:t>
            </a:r>
            <a:r>
              <a:rPr lang="en-US" altLang="ja-JP" dirty="0">
                <a:latin typeface="游ゴシック" panose="020B0400000000000000" pitchFamily="50" charset="-128"/>
                <a:ea typeface="游ゴシック" panose="020B0400000000000000" pitchFamily="50" charset="-128"/>
              </a:rPr>
              <a:t>HRL Laboratories </a:t>
            </a:r>
            <a:r>
              <a:rPr lang="ja-JP" altLang="en-US" dirty="0">
                <a:latin typeface="游ゴシック" panose="020B0400000000000000" pitchFamily="50" charset="-128"/>
                <a:ea typeface="游ゴシック" panose="020B0400000000000000" pitchFamily="50" charset="-128"/>
              </a:rPr>
              <a:t>社グループに対して </a:t>
            </a:r>
            <a:r>
              <a:rPr lang="en-US" altLang="ja-JP" dirty="0">
                <a:latin typeface="游ゴシック" panose="020B0400000000000000" pitchFamily="50" charset="-128"/>
                <a:ea typeface="游ゴシック" panose="020B0400000000000000" pitchFamily="50" charset="-128"/>
              </a:rPr>
              <a:t>2,860 </a:t>
            </a:r>
            <a:r>
              <a:rPr lang="ja-JP" altLang="en-US" dirty="0">
                <a:latin typeface="游ゴシック" panose="020B0400000000000000" pitchFamily="50" charset="-128"/>
                <a:ea typeface="游ゴシック" panose="020B0400000000000000" pitchFamily="50" charset="-128"/>
              </a:rPr>
              <a:t>万ドル（約 </a:t>
            </a:r>
            <a:r>
              <a:rPr lang="en-US" altLang="ja-JP" dirty="0">
                <a:latin typeface="游ゴシック" panose="020B0400000000000000" pitchFamily="50" charset="-128"/>
                <a:ea typeface="游ゴシック" panose="020B0400000000000000" pitchFamily="50" charset="-128"/>
              </a:rPr>
              <a:t>31 </a:t>
            </a:r>
            <a:r>
              <a:rPr lang="ja-JP" altLang="en-US" dirty="0">
                <a:latin typeface="游ゴシック" panose="020B0400000000000000" pitchFamily="50" charset="-128"/>
                <a:ea typeface="游ゴシック" panose="020B0400000000000000" pitchFamily="50" charset="-128"/>
              </a:rPr>
              <a:t>億円）となっている。</a:t>
            </a:r>
            <a:endParaRPr lang="en-US" altLang="ja-JP" dirty="0">
              <a:latin typeface="游ゴシック" panose="020B0400000000000000" pitchFamily="50" charset="-128"/>
              <a:ea typeface="游ゴシック" panose="020B0400000000000000" pitchFamily="50" charset="-128"/>
            </a:endParaRPr>
          </a:p>
          <a:p>
            <a:endParaRPr lang="ja-JP" altLang="en-US"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IBM </a:t>
            </a:r>
            <a:r>
              <a:rPr lang="ja-JP" altLang="en-US" dirty="0">
                <a:latin typeface="游ゴシック" panose="020B0400000000000000" pitchFamily="50" charset="-128"/>
                <a:ea typeface="游ゴシック" panose="020B0400000000000000" pitchFamily="50" charset="-128"/>
              </a:rPr>
              <a:t>は同プロジェクトから生み出されたものとして、</a:t>
            </a:r>
            <a:r>
              <a:rPr lang="en-US" altLang="ja-JP" dirty="0" err="1">
                <a:latin typeface="游ゴシック" panose="020B0400000000000000" pitchFamily="50" charset="-128"/>
                <a:ea typeface="游ゴシック" panose="020B0400000000000000" pitchFamily="50" charset="-128"/>
              </a:rPr>
              <a:t>Neurosynaptic</a:t>
            </a:r>
            <a:r>
              <a:rPr lang="en-US" altLang="ja-JP" dirty="0">
                <a:latin typeface="游ゴシック" panose="020B0400000000000000" pitchFamily="50" charset="-128"/>
                <a:ea typeface="游ゴシック" panose="020B0400000000000000" pitchFamily="50" charset="-128"/>
              </a:rPr>
              <a:t> Chip</a:t>
            </a:r>
            <a:r>
              <a:rPr lang="ja-JP" altLang="en-US" dirty="0">
                <a:latin typeface="游ゴシック" panose="020B0400000000000000" pitchFamily="50" charset="-128"/>
                <a:ea typeface="游ゴシック" panose="020B0400000000000000" pitchFamily="50" charset="-128"/>
              </a:rPr>
              <a:t>の概要を公表しており、ニューロンの数が </a:t>
            </a:r>
            <a:r>
              <a:rPr lang="en-US" altLang="ja-JP" dirty="0">
                <a:latin typeface="游ゴシック" panose="020B0400000000000000" pitchFamily="50" charset="-128"/>
                <a:ea typeface="游ゴシック" panose="020B0400000000000000" pitchFamily="50" charset="-128"/>
              </a:rPr>
              <a:t>100 </a:t>
            </a:r>
            <a:r>
              <a:rPr lang="ja-JP" altLang="en-US" dirty="0">
                <a:latin typeface="游ゴシック" panose="020B0400000000000000" pitchFamily="50" charset="-128"/>
                <a:ea typeface="游ゴシック" panose="020B0400000000000000" pitchFamily="50" charset="-128"/>
              </a:rPr>
              <a:t>万個、シナプス数が </a:t>
            </a:r>
            <a:r>
              <a:rPr lang="en-US" altLang="ja-JP" dirty="0">
                <a:latin typeface="游ゴシック" panose="020B0400000000000000" pitchFamily="50" charset="-128"/>
                <a:ea typeface="游ゴシック" panose="020B0400000000000000" pitchFamily="50" charset="-128"/>
              </a:rPr>
              <a:t>2 </a:t>
            </a:r>
            <a:r>
              <a:rPr lang="ja-JP" altLang="en-US" dirty="0">
                <a:latin typeface="游ゴシック" panose="020B0400000000000000" pitchFamily="50" charset="-128"/>
                <a:ea typeface="游ゴシック" panose="020B0400000000000000" pitchFamily="50" charset="-128"/>
              </a:rPr>
              <a:t>億</a:t>
            </a:r>
            <a:r>
              <a:rPr lang="en-US" altLang="ja-JP" dirty="0">
                <a:latin typeface="游ゴシック" panose="020B0400000000000000" pitchFamily="50" charset="-128"/>
                <a:ea typeface="游ゴシック" panose="020B0400000000000000" pitchFamily="50" charset="-128"/>
              </a:rPr>
              <a:t>5,600 </a:t>
            </a:r>
            <a:r>
              <a:rPr lang="ja-JP" altLang="en-US" dirty="0">
                <a:latin typeface="游ゴシック" panose="020B0400000000000000" pitchFamily="50" charset="-128"/>
                <a:ea typeface="游ゴシック" panose="020B0400000000000000" pitchFamily="50" charset="-128"/>
              </a:rPr>
              <a:t>万個、消費電力 </a:t>
            </a:r>
            <a:r>
              <a:rPr lang="en-US" altLang="ja-JP" dirty="0">
                <a:latin typeface="游ゴシック" panose="020B0400000000000000" pitchFamily="50" charset="-128"/>
                <a:ea typeface="游ゴシック" panose="020B0400000000000000" pitchFamily="50" charset="-128"/>
              </a:rPr>
              <a:t>70 </a:t>
            </a:r>
            <a:r>
              <a:rPr lang="ja-JP" altLang="en-US" dirty="0">
                <a:latin typeface="游ゴシック" panose="020B0400000000000000" pitchFamily="50" charset="-128"/>
                <a:ea typeface="游ゴシック" panose="020B0400000000000000" pitchFamily="50" charset="-128"/>
              </a:rPr>
              <a:t>ミリワットというスペックが明らかになっている。画像認識等のタスクに対しては、従来型のノイマン型コンピュータに比べて高い性能と、極めて低い消費電力を実現している。他方で、複雑なアルゴリズムの実装には向いていないとする分析もある。</a:t>
            </a:r>
          </a:p>
        </p:txBody>
      </p:sp>
    </p:spTree>
    <p:extLst>
      <p:ext uri="{BB962C8B-B14F-4D97-AF65-F5344CB8AC3E}">
        <p14:creationId xmlns:p14="http://schemas.microsoft.com/office/powerpoint/2010/main" val="36422022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11615791" y="6492875"/>
            <a:ext cx="576209" cy="365125"/>
          </a:xfrm>
        </p:spPr>
        <p:txBody>
          <a:bodyPr/>
          <a:lstStyle/>
          <a:p>
            <a:fld id="{E0111AC5-7BD5-411B-8205-861CC0B8AE82}" type="slidenum">
              <a:rPr kumimoji="1" lang="ja-JP" altLang="en-US" smtClean="0"/>
              <a:t>51</a:t>
            </a:fld>
            <a:endParaRPr kumimoji="1" lang="ja-JP" altLang="en-US" dirty="0"/>
          </a:p>
        </p:txBody>
      </p:sp>
      <p:sp>
        <p:nvSpPr>
          <p:cNvPr id="4" name="正方形/長方形 3"/>
          <p:cNvSpPr/>
          <p:nvPr/>
        </p:nvSpPr>
        <p:spPr>
          <a:xfrm>
            <a:off x="1244009" y="2551837"/>
            <a:ext cx="10770191" cy="1754326"/>
          </a:xfrm>
          <a:prstGeom prst="rect">
            <a:avLst/>
          </a:prstGeom>
        </p:spPr>
        <p:txBody>
          <a:bodyPr wrap="square">
            <a:spAutoFit/>
          </a:bodyPr>
          <a:lstStyle/>
          <a:p>
            <a:r>
              <a:rPr lang="en-US" altLang="ja-JP" dirty="0">
                <a:latin typeface="+mn-ea"/>
              </a:rPr>
              <a:t>IBM (International Business Machines Corp., San Jose, CA) </a:t>
            </a:r>
          </a:p>
          <a:p>
            <a:endParaRPr lang="en-US" altLang="ja-JP" dirty="0">
              <a:latin typeface="+mn-ea"/>
            </a:endParaRPr>
          </a:p>
          <a:p>
            <a:r>
              <a:rPr lang="ja-JP" altLang="en-US" dirty="0">
                <a:latin typeface="+mn-ea"/>
              </a:rPr>
              <a:t>次世代ニューラル推論マシン「</a:t>
            </a:r>
            <a:r>
              <a:rPr lang="en-US" altLang="ja-JP" dirty="0" err="1">
                <a:latin typeface="+mn-ea"/>
              </a:rPr>
              <a:t>NorthPole</a:t>
            </a:r>
            <a:r>
              <a:rPr lang="en-US" altLang="ja-JP" dirty="0">
                <a:latin typeface="+mn-ea"/>
              </a:rPr>
              <a:t> </a:t>
            </a:r>
            <a:r>
              <a:rPr lang="ja-JP" altLang="en-US" dirty="0">
                <a:latin typeface="+mn-ea"/>
              </a:rPr>
              <a:t>のソフトウェアとハードウェアに関わる研究、設計、実装、試験、インテグレーション、文書納入を</a:t>
            </a:r>
            <a:r>
              <a:rPr lang="en-US" altLang="ja-JP" dirty="0">
                <a:latin typeface="+mn-ea"/>
              </a:rPr>
              <a:t>$14,863,208 </a:t>
            </a:r>
            <a:r>
              <a:rPr lang="ja-JP" altLang="en-US" dirty="0">
                <a:latin typeface="+mn-ea"/>
              </a:rPr>
              <a:t>で米空軍より受注。契約期間は、</a:t>
            </a:r>
            <a:r>
              <a:rPr lang="en-US" altLang="ja-JP" dirty="0">
                <a:latin typeface="+mn-ea"/>
              </a:rPr>
              <a:t>2019/6/20 </a:t>
            </a:r>
            <a:r>
              <a:rPr lang="ja-JP" altLang="en-US" dirty="0">
                <a:latin typeface="+mn-ea"/>
              </a:rPr>
              <a:t>まで。</a:t>
            </a:r>
            <a:endParaRPr lang="en-US" altLang="ja-JP" dirty="0">
              <a:latin typeface="+mn-ea"/>
            </a:endParaRPr>
          </a:p>
          <a:p>
            <a:r>
              <a:rPr lang="ja-JP" altLang="en-US" dirty="0">
                <a:latin typeface="+mn-ea"/>
              </a:rPr>
              <a:t>納入先は、</a:t>
            </a:r>
            <a:r>
              <a:rPr lang="en-US" altLang="ja-JP" dirty="0">
                <a:latin typeface="+mn-ea"/>
              </a:rPr>
              <a:t>AFRL (Air Force Research Laboratories) Rome, NY</a:t>
            </a:r>
            <a:r>
              <a:rPr lang="ja-JP" altLang="en-US" dirty="0" err="1">
                <a:latin typeface="+mn-ea"/>
              </a:rPr>
              <a:t>。</a:t>
            </a:r>
            <a:endParaRPr lang="en-US" altLang="ja-JP" dirty="0">
              <a:latin typeface="+mn-ea"/>
            </a:endParaRPr>
          </a:p>
          <a:p>
            <a:r>
              <a:rPr lang="ja-JP" altLang="en-US" dirty="0">
                <a:latin typeface="+mn-ea"/>
              </a:rPr>
              <a:t>契約番号は、</a:t>
            </a:r>
            <a:r>
              <a:rPr lang="en-US" altLang="ja-JP" dirty="0">
                <a:latin typeface="+mn-ea"/>
              </a:rPr>
              <a:t>FA8750-18-C-0015</a:t>
            </a:r>
            <a:r>
              <a:rPr lang="ja-JP" altLang="en-US" dirty="0">
                <a:latin typeface="+mn-ea"/>
              </a:rPr>
              <a:t>である。</a:t>
            </a:r>
            <a:r>
              <a:rPr lang="en-US" altLang="ja-JP" dirty="0">
                <a:latin typeface="+mn-ea"/>
              </a:rPr>
              <a:t> </a:t>
            </a:r>
            <a:endParaRPr lang="ja-JP" altLang="en-US" dirty="0">
              <a:latin typeface="+mn-ea"/>
            </a:endParaRPr>
          </a:p>
        </p:txBody>
      </p:sp>
    </p:spTree>
    <p:extLst>
      <p:ext uri="{BB962C8B-B14F-4D97-AF65-F5344CB8AC3E}">
        <p14:creationId xmlns:p14="http://schemas.microsoft.com/office/powerpoint/2010/main" val="836933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11615791" y="6492875"/>
            <a:ext cx="576209" cy="365125"/>
          </a:xfrm>
        </p:spPr>
        <p:txBody>
          <a:bodyPr/>
          <a:lstStyle/>
          <a:p>
            <a:fld id="{E0111AC5-7BD5-411B-8205-861CC0B8AE82}" type="slidenum">
              <a:rPr kumimoji="1" lang="ja-JP" altLang="en-US" smtClean="0"/>
              <a:t>52</a:t>
            </a:fld>
            <a:endParaRPr kumimoji="1" lang="ja-JP" altLang="en-US" dirty="0"/>
          </a:p>
        </p:txBody>
      </p:sp>
      <p:sp>
        <p:nvSpPr>
          <p:cNvPr id="4" name="正方形/長方形 3"/>
          <p:cNvSpPr/>
          <p:nvPr/>
        </p:nvSpPr>
        <p:spPr>
          <a:xfrm>
            <a:off x="1098697" y="6050924"/>
            <a:ext cx="9994605" cy="276999"/>
          </a:xfrm>
          <a:prstGeom prst="rect">
            <a:avLst/>
          </a:prstGeom>
        </p:spPr>
        <p:txBody>
          <a:bodyPr wrap="square">
            <a:spAutoFit/>
          </a:bodyPr>
          <a:lstStyle/>
          <a:p>
            <a:pPr algn="ctr"/>
            <a:r>
              <a:rPr lang="en-US" altLang="ja-JP" sz="1200" dirty="0">
                <a:latin typeface="+mn-ea"/>
              </a:rPr>
              <a:t>RFI</a:t>
            </a:r>
            <a:r>
              <a:rPr lang="ja-JP" altLang="en-US" sz="1200" dirty="0">
                <a:latin typeface="+mn-ea"/>
              </a:rPr>
              <a:t>の日本</a:t>
            </a:r>
            <a:r>
              <a:rPr lang="en-US" altLang="ja-JP" sz="1200" dirty="0">
                <a:latin typeface="+mn-ea"/>
              </a:rPr>
              <a:t>IBM</a:t>
            </a:r>
            <a:r>
              <a:rPr lang="ja-JP" altLang="en-US" sz="1200" dirty="0">
                <a:latin typeface="+mn-ea"/>
              </a:rPr>
              <a:t>担当組織は、東京基礎研究所のサイエンス＆テクノロジー部（新川崎事業所）。</a:t>
            </a:r>
          </a:p>
        </p:txBody>
      </p:sp>
      <p:sp>
        <p:nvSpPr>
          <p:cNvPr id="3" name="正方形/長方形 2"/>
          <p:cNvSpPr/>
          <p:nvPr/>
        </p:nvSpPr>
        <p:spPr>
          <a:xfrm>
            <a:off x="3624009" y="820111"/>
            <a:ext cx="5379999"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rPr>
              <a:t>IBM</a:t>
            </a:r>
            <a:r>
              <a:rPr lang="ja-JP" altLang="en-US" dirty="0">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IBM Research Frontiers Institute</a:t>
            </a:r>
            <a:r>
              <a:rPr lang="ja-JP" altLang="en-US" dirty="0">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RFI</a:t>
            </a:r>
            <a:r>
              <a:rPr lang="ja-JP" altLang="en-US" dirty="0">
                <a:latin typeface="游ゴシック" panose="020B0400000000000000" pitchFamily="50" charset="-128"/>
                <a:ea typeface="游ゴシック" panose="020B0400000000000000" pitchFamily="50" charset="-128"/>
              </a:rPr>
              <a:t>）」</a:t>
            </a:r>
          </a:p>
        </p:txBody>
      </p:sp>
      <p:sp>
        <p:nvSpPr>
          <p:cNvPr id="5" name="正方形/長方形 4"/>
          <p:cNvSpPr/>
          <p:nvPr/>
        </p:nvSpPr>
        <p:spPr>
          <a:xfrm>
            <a:off x="1010093" y="2170170"/>
            <a:ext cx="10749516" cy="2246769"/>
          </a:xfrm>
          <a:prstGeom prst="rect">
            <a:avLst/>
          </a:prstGeom>
        </p:spPr>
        <p:txBody>
          <a:bodyPr wrap="square">
            <a:spAutoFit/>
          </a:bodyPr>
          <a:lstStyle/>
          <a:p>
            <a:r>
              <a:rPr lang="ja-JP" altLang="en-US" sz="2000" dirty="0">
                <a:latin typeface="游ゴシック" panose="020B0400000000000000" pitchFamily="50" charset="-128"/>
                <a:ea typeface="游ゴシック" panose="020B0400000000000000" pitchFamily="50" charset="-128"/>
              </a:rPr>
              <a:t>コンピューターをゼロから再設計し、新たな機械知性を目指す「</a:t>
            </a:r>
            <a:r>
              <a:rPr lang="en-US" altLang="ja-JP" sz="2000" dirty="0">
                <a:latin typeface="游ゴシック" panose="020B0400000000000000" pitchFamily="50" charset="-128"/>
                <a:ea typeface="游ゴシック" panose="020B0400000000000000" pitchFamily="50" charset="-128"/>
              </a:rPr>
              <a:t>Computing Reimagined</a:t>
            </a:r>
            <a:r>
              <a:rPr lang="ja-JP" altLang="en-US" sz="2000" dirty="0">
                <a:latin typeface="游ゴシック" panose="020B0400000000000000" pitchFamily="50" charset="-128"/>
                <a:ea typeface="游ゴシック" panose="020B0400000000000000" pitchFamily="50" charset="-128"/>
              </a:rPr>
              <a:t>」</a:t>
            </a:r>
            <a:endParaRPr lang="en-US" altLang="ja-JP" sz="2000" dirty="0">
              <a:latin typeface="游ゴシック" panose="020B0400000000000000" pitchFamily="50" charset="-128"/>
              <a:ea typeface="游ゴシック" panose="020B0400000000000000" pitchFamily="50" charset="-128"/>
            </a:endParaRPr>
          </a:p>
          <a:p>
            <a:endParaRPr lang="en-US" altLang="ja-JP" sz="2000" dirty="0">
              <a:latin typeface="游ゴシック" panose="020B0400000000000000" pitchFamily="50" charset="-128"/>
              <a:ea typeface="游ゴシック" panose="020B0400000000000000" pitchFamily="50" charset="-128"/>
            </a:endParaRPr>
          </a:p>
          <a:p>
            <a:r>
              <a:rPr lang="ja-JP" altLang="en-US" sz="2000" dirty="0">
                <a:latin typeface="游ゴシック" panose="020B0400000000000000" pitchFamily="50" charset="-128"/>
                <a:ea typeface="游ゴシック" panose="020B0400000000000000" pitchFamily="50" charset="-128"/>
              </a:rPr>
              <a:t>ヘルスケア、未来のディシジョンルーム、新素材発見を目指す「</a:t>
            </a:r>
            <a:r>
              <a:rPr lang="en-US" altLang="ja-JP" sz="2000" dirty="0">
                <a:latin typeface="游ゴシック" panose="020B0400000000000000" pitchFamily="50" charset="-128"/>
                <a:ea typeface="游ゴシック" panose="020B0400000000000000" pitchFamily="50" charset="-128"/>
              </a:rPr>
              <a:t>Data Experienced</a:t>
            </a:r>
            <a:r>
              <a:rPr lang="ja-JP" altLang="en-US" sz="2000" dirty="0">
                <a:latin typeface="游ゴシック" panose="020B0400000000000000" pitchFamily="50" charset="-128"/>
                <a:ea typeface="游ゴシック" panose="020B0400000000000000" pitchFamily="50" charset="-128"/>
              </a:rPr>
              <a:t>」</a:t>
            </a:r>
          </a:p>
          <a:p>
            <a:endParaRPr lang="ja-JP" altLang="en-US" sz="2000" dirty="0">
              <a:latin typeface="游ゴシック" panose="020B0400000000000000" pitchFamily="50" charset="-128"/>
              <a:ea typeface="游ゴシック" panose="020B0400000000000000" pitchFamily="50" charset="-128"/>
            </a:endParaRPr>
          </a:p>
          <a:p>
            <a:r>
              <a:rPr lang="ja-JP" altLang="en-US" sz="2000" dirty="0">
                <a:latin typeface="游ゴシック" panose="020B0400000000000000" pitchFamily="50" charset="-128"/>
                <a:ea typeface="游ゴシック" panose="020B0400000000000000" pitchFamily="50" charset="-128"/>
              </a:rPr>
              <a:t>見えないものを見える</a:t>
            </a:r>
            <a:r>
              <a:rPr lang="ja-JP" altLang="en-US" sz="2000" dirty="0" err="1">
                <a:latin typeface="游ゴシック" panose="020B0400000000000000" pitchFamily="50" charset="-128"/>
                <a:ea typeface="游ゴシック" panose="020B0400000000000000" pitchFamily="50" charset="-128"/>
              </a:rPr>
              <a:t>化する</a:t>
            </a:r>
            <a:r>
              <a:rPr lang="ja-JP" altLang="en-US" sz="2000" dirty="0">
                <a:latin typeface="游ゴシック" panose="020B0400000000000000" pitchFamily="50" charset="-128"/>
                <a:ea typeface="游ゴシック" panose="020B0400000000000000" pitchFamily="50" charset="-128"/>
              </a:rPr>
              <a:t>「</a:t>
            </a:r>
            <a:r>
              <a:rPr lang="en-US" altLang="ja-JP" sz="2000" dirty="0">
                <a:latin typeface="游ゴシック" panose="020B0400000000000000" pitchFamily="50" charset="-128"/>
                <a:ea typeface="游ゴシック" panose="020B0400000000000000" pitchFamily="50" charset="-128"/>
              </a:rPr>
              <a:t>The Invisible Made Visible</a:t>
            </a:r>
            <a:r>
              <a:rPr lang="ja-JP" altLang="en-US" sz="2000" dirty="0">
                <a:latin typeface="游ゴシック" panose="020B0400000000000000" pitchFamily="50" charset="-128"/>
                <a:ea typeface="游ゴシック" panose="020B0400000000000000" pitchFamily="50" charset="-128"/>
              </a:rPr>
              <a:t>」</a:t>
            </a:r>
          </a:p>
          <a:p>
            <a:endParaRPr lang="ja-JP" altLang="en-US" sz="2000" dirty="0">
              <a:latin typeface="游ゴシック" panose="020B0400000000000000" pitchFamily="50" charset="-128"/>
              <a:ea typeface="游ゴシック" panose="020B0400000000000000" pitchFamily="50" charset="-128"/>
            </a:endParaRPr>
          </a:p>
          <a:p>
            <a:r>
              <a:rPr lang="ja-JP" altLang="en-US" sz="2000" dirty="0">
                <a:latin typeface="游ゴシック" panose="020B0400000000000000" pitchFamily="50" charset="-128"/>
                <a:ea typeface="游ゴシック" panose="020B0400000000000000" pitchFamily="50" charset="-128"/>
              </a:rPr>
              <a:t>コンピューティング領域を変える「</a:t>
            </a:r>
            <a:r>
              <a:rPr lang="en-US" altLang="ja-JP" sz="2000" dirty="0">
                <a:latin typeface="游ゴシック" panose="020B0400000000000000" pitchFamily="50" charset="-128"/>
                <a:ea typeface="游ゴシック" panose="020B0400000000000000" pitchFamily="50" charset="-128"/>
              </a:rPr>
              <a:t>Quantum Leaps</a:t>
            </a:r>
            <a:r>
              <a:rPr lang="ja-JP" altLang="en-US" sz="2000" dirty="0">
                <a:latin typeface="游ゴシック" panose="020B0400000000000000" pitchFamily="50" charset="-128"/>
                <a:ea typeface="游ゴシック" panose="020B0400000000000000" pitchFamily="50" charset="-128"/>
              </a:rPr>
              <a:t>」</a:t>
            </a:r>
          </a:p>
        </p:txBody>
      </p:sp>
    </p:spTree>
    <p:extLst>
      <p:ext uri="{BB962C8B-B14F-4D97-AF65-F5344CB8AC3E}">
        <p14:creationId xmlns:p14="http://schemas.microsoft.com/office/powerpoint/2010/main" val="1597458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11615791" y="6492875"/>
            <a:ext cx="576209" cy="365125"/>
          </a:xfrm>
        </p:spPr>
        <p:txBody>
          <a:bodyPr/>
          <a:lstStyle/>
          <a:p>
            <a:fld id="{E0111AC5-7BD5-411B-8205-861CC0B8AE82}" type="slidenum">
              <a:rPr kumimoji="1" lang="ja-JP" altLang="en-US" smtClean="0"/>
              <a:t>53</a:t>
            </a:fld>
            <a:endParaRPr kumimoji="1" lang="ja-JP" altLang="en-US" dirty="0"/>
          </a:p>
        </p:txBody>
      </p:sp>
      <p:sp>
        <p:nvSpPr>
          <p:cNvPr id="3" name="正方形/長方形 2"/>
          <p:cNvSpPr/>
          <p:nvPr/>
        </p:nvSpPr>
        <p:spPr>
          <a:xfrm>
            <a:off x="3624009" y="820111"/>
            <a:ext cx="5379999"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rPr>
              <a:t>IBM</a:t>
            </a:r>
            <a:r>
              <a:rPr lang="ja-JP" altLang="en-US" dirty="0">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IBM Research Frontiers Institute</a:t>
            </a:r>
            <a:r>
              <a:rPr lang="ja-JP" altLang="en-US" dirty="0">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RFI</a:t>
            </a:r>
            <a:r>
              <a:rPr lang="ja-JP" altLang="en-US" dirty="0">
                <a:latin typeface="游ゴシック" panose="020B0400000000000000" pitchFamily="50" charset="-128"/>
                <a:ea typeface="游ゴシック" panose="020B0400000000000000" pitchFamily="50" charset="-128"/>
              </a:rPr>
              <a:t>）」</a:t>
            </a:r>
          </a:p>
        </p:txBody>
      </p:sp>
      <p:sp>
        <p:nvSpPr>
          <p:cNvPr id="5" name="正方形/長方形 4"/>
          <p:cNvSpPr/>
          <p:nvPr/>
        </p:nvSpPr>
        <p:spPr>
          <a:xfrm>
            <a:off x="866275" y="1350902"/>
            <a:ext cx="10749516" cy="5324535"/>
          </a:xfrm>
          <a:prstGeom prst="rect">
            <a:avLst/>
          </a:prstGeom>
        </p:spPr>
        <p:txBody>
          <a:bodyPr wrap="square">
            <a:spAutoFit/>
          </a:bodyPr>
          <a:lstStyle/>
          <a:p>
            <a:r>
              <a:rPr lang="ja-JP" altLang="en-US" sz="2000" dirty="0"/>
              <a:t>「ニューロモーフィック・デバイス」。神経系を模倣したデバイスで、話題のニューラルネットワークは前段から次の段へとウエイトをかけて足し合わせる積和演算を行っている。この積和演算を、入力に応じて変化する不揮発性メモリのそれぞれの抵抗値を重みとして足し合わせるだけで積和演算を行う。こうすることで、電力問題が一気に解決できる。</a:t>
            </a:r>
          </a:p>
          <a:p>
            <a:r>
              <a:rPr lang="ja-JP" altLang="en-US" sz="2000" dirty="0"/>
              <a:t>「新たに生まれた限界を超えるために、微細なアナログ制御がもう一度必要になっているのです。ここが非常に面白いところです」（山道氏）</a:t>
            </a:r>
          </a:p>
          <a:p>
            <a:r>
              <a:rPr lang="ja-JP" altLang="en-US" sz="2000" dirty="0"/>
              <a:t>たとえば</a:t>
            </a:r>
            <a:r>
              <a:rPr lang="en-US" altLang="ja-JP" sz="2000" dirty="0"/>
              <a:t>CMOS</a:t>
            </a:r>
            <a:r>
              <a:rPr lang="ja-JP" altLang="en-US" sz="2000" dirty="0"/>
              <a:t>イメージセンサーとニューロモーフィック・デバイスをうまく組み合わせれば、世界を認識して意味のある結果をその場で出せるセンサーができる可能性があるという。</a:t>
            </a:r>
          </a:p>
          <a:p>
            <a:r>
              <a:rPr lang="ja-JP" altLang="en-US" sz="2000" dirty="0"/>
              <a:t>また、機械に知性を持たせるための研究も行っている。山道氏は例として子供向け絵本のイラストを示した。イラストは表面的に見ると辻褄が合わなかったり、情報が不完全であったりと、矛盾があるものも多い。人間であれば簡単に矛盾に気づくことができるが、現状、機械には難しい。そこで、機械に人と同様の知性を持たせる研究が進んでいる。</a:t>
            </a:r>
          </a:p>
          <a:p>
            <a:r>
              <a:rPr lang="ja-JP" altLang="en-US" sz="2000" dirty="0"/>
              <a:t>具体的には、脳の機能を模したアルゴリズムを想定している。脳は階層構造になっており、階層を上がるに従い、入力信号から高次概念をつくり出す。一方、概念から末端の方へもトップダウンの信号が流れている。これにより、不完全な手がかりしかない画像でも認識することができる。知覚処理だけでなく、運動制御などにもこの考え方は応用可能で、研究が進めば、どんな場所でも歩けるロボットが実現できるかもしれない。</a:t>
            </a:r>
            <a:endParaRPr lang="ja-JP" altLang="en-US" sz="20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3224172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542260" y="505285"/>
            <a:ext cx="10613832" cy="5909310"/>
          </a:xfrm>
          <a:prstGeom prst="rect">
            <a:avLst/>
          </a:prstGeom>
        </p:spPr>
        <p:txBody>
          <a:bodyPr wrap="square">
            <a:spAutoFit/>
          </a:bodyPr>
          <a:lstStyle/>
          <a:p>
            <a:r>
              <a:rPr lang="ja-JP" altLang="en-US" dirty="0">
                <a:latin typeface="游ゴシック" panose="020B0400000000000000" pitchFamily="50" charset="-128"/>
                <a:ea typeface="游ゴシック" panose="020B0400000000000000" pitchFamily="50" charset="-128"/>
              </a:rPr>
              <a:t>脳科学研究の取組</a:t>
            </a:r>
          </a:p>
          <a:p>
            <a:r>
              <a:rPr lang="ja-JP" altLang="en-US" dirty="0">
                <a:latin typeface="游ゴシック" panose="020B0400000000000000" pitchFamily="50" charset="-128"/>
                <a:ea typeface="游ゴシック" panose="020B0400000000000000" pitchFamily="50" charset="-128"/>
              </a:rPr>
              <a:t>米国においては、</a:t>
            </a:r>
            <a:r>
              <a:rPr lang="en-US" altLang="ja-JP" dirty="0">
                <a:latin typeface="游ゴシック" panose="020B0400000000000000" pitchFamily="50" charset="-128"/>
                <a:ea typeface="游ゴシック" panose="020B0400000000000000" pitchFamily="50" charset="-128"/>
              </a:rPr>
              <a:t>1990 </a:t>
            </a:r>
            <a:r>
              <a:rPr lang="ja-JP" altLang="en-US" dirty="0">
                <a:latin typeface="游ゴシック" panose="020B0400000000000000" pitchFamily="50" charset="-128"/>
                <a:ea typeface="游ゴシック" panose="020B0400000000000000" pitchFamily="50" charset="-128"/>
              </a:rPr>
              <a:t>年に「脳の </a:t>
            </a:r>
            <a:r>
              <a:rPr lang="en-US" altLang="ja-JP" dirty="0">
                <a:latin typeface="游ゴシック" panose="020B0400000000000000" pitchFamily="50" charset="-128"/>
                <a:ea typeface="游ゴシック" panose="020B0400000000000000" pitchFamily="50" charset="-128"/>
              </a:rPr>
              <a:t>10 </a:t>
            </a:r>
            <a:r>
              <a:rPr lang="ja-JP" altLang="en-US" dirty="0">
                <a:latin typeface="游ゴシック" panose="020B0400000000000000" pitchFamily="50" charset="-128"/>
                <a:ea typeface="游ゴシック" panose="020B0400000000000000" pitchFamily="50" charset="-128"/>
              </a:rPr>
              <a:t>年（</a:t>
            </a:r>
            <a:r>
              <a:rPr lang="en-US" altLang="ja-JP" dirty="0">
                <a:latin typeface="游ゴシック" panose="020B0400000000000000" pitchFamily="50" charset="-128"/>
                <a:ea typeface="游ゴシック" panose="020B0400000000000000" pitchFamily="50" charset="-128"/>
              </a:rPr>
              <a:t>Decade of Brain</a:t>
            </a:r>
            <a:r>
              <a:rPr lang="ja-JP" altLang="en-US" dirty="0">
                <a:latin typeface="游ゴシック" panose="020B0400000000000000" pitchFamily="50" charset="-128"/>
                <a:ea typeface="游ゴシック" panose="020B0400000000000000" pitchFamily="50" charset="-128"/>
              </a:rPr>
              <a:t>）」が米国議会によって決議され、脳研究から様々な便益が得られることについて、一般社会の認識を高めることに主眼が置かれ、同時に脳疾患等も含めた様々な脳科学研究の振興が行われた。</a:t>
            </a:r>
          </a:p>
          <a:p>
            <a:r>
              <a:rPr lang="en-US" altLang="ja-JP" dirty="0">
                <a:latin typeface="游ゴシック" panose="020B0400000000000000" pitchFamily="50" charset="-128"/>
                <a:ea typeface="游ゴシック" panose="020B0400000000000000" pitchFamily="50" charset="-128"/>
              </a:rPr>
              <a:t>2013 </a:t>
            </a:r>
            <a:r>
              <a:rPr lang="ja-JP" altLang="en-US" dirty="0">
                <a:latin typeface="游ゴシック" panose="020B0400000000000000" pitchFamily="50" charset="-128"/>
                <a:ea typeface="游ゴシック" panose="020B0400000000000000" pitchFamily="50" charset="-128"/>
              </a:rPr>
              <a:t>年４月には、オバマ大統領により「</a:t>
            </a:r>
            <a:r>
              <a:rPr lang="en-US" altLang="ja-JP" dirty="0">
                <a:latin typeface="游ゴシック" panose="020B0400000000000000" pitchFamily="50" charset="-128"/>
                <a:ea typeface="游ゴシック" panose="020B0400000000000000" pitchFamily="50" charset="-128"/>
              </a:rPr>
              <a:t>BRAIN Initiative</a:t>
            </a:r>
            <a:r>
              <a:rPr lang="ja-JP" altLang="en-US" dirty="0">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Brain Research through Advancing Innovative  </a:t>
            </a:r>
            <a:r>
              <a:rPr lang="en-US" altLang="ja-JP" dirty="0" err="1">
                <a:latin typeface="游ゴシック" panose="020B0400000000000000" pitchFamily="50" charset="-128"/>
                <a:ea typeface="游ゴシック" panose="020B0400000000000000" pitchFamily="50" charset="-128"/>
              </a:rPr>
              <a:t>Neurotechnologies</a:t>
            </a:r>
            <a:r>
              <a:rPr lang="ja-JP" altLang="en-US" dirty="0">
                <a:latin typeface="游ゴシック" panose="020B0400000000000000" pitchFamily="50" charset="-128"/>
                <a:ea typeface="游ゴシック" panose="020B0400000000000000" pitchFamily="50" charset="-128"/>
              </a:rPr>
              <a:t>）」が発表された。同大統領は議会演説の中で「ヒトゲノム解読への投資は</a:t>
            </a:r>
            <a:r>
              <a:rPr lang="en-US" altLang="ja-JP" dirty="0">
                <a:latin typeface="游ゴシック" panose="020B0400000000000000" pitchFamily="50" charset="-128"/>
                <a:ea typeface="游ゴシック" panose="020B0400000000000000" pitchFamily="50" charset="-128"/>
              </a:rPr>
              <a:t>140 </a:t>
            </a:r>
            <a:r>
              <a:rPr lang="ja-JP" altLang="en-US" dirty="0">
                <a:latin typeface="游ゴシック" panose="020B0400000000000000" pitchFamily="50" charset="-128"/>
                <a:ea typeface="游ゴシック" panose="020B0400000000000000" pitchFamily="50" charset="-128"/>
              </a:rPr>
              <a:t>倍になって返ってきた」と述べ、脳科学の振興を説いている。</a:t>
            </a:r>
          </a:p>
          <a:p>
            <a:r>
              <a:rPr lang="ja-JP" altLang="en-US" dirty="0">
                <a:latin typeface="游ゴシック" panose="020B0400000000000000" pitchFamily="50" charset="-128"/>
                <a:ea typeface="游ゴシック" panose="020B0400000000000000" pitchFamily="50" charset="-128"/>
              </a:rPr>
              <a:t>同イニシアティブの中では、</a:t>
            </a:r>
            <a:r>
              <a:rPr lang="en-US" altLang="ja-JP" dirty="0">
                <a:latin typeface="游ゴシック" panose="020B0400000000000000" pitchFamily="50" charset="-128"/>
                <a:ea typeface="游ゴシック" panose="020B0400000000000000" pitchFamily="50" charset="-128"/>
              </a:rPr>
              <a:t>2014 </a:t>
            </a:r>
            <a:r>
              <a:rPr lang="ja-JP" altLang="en-US" dirty="0">
                <a:latin typeface="游ゴシック" panose="020B0400000000000000" pitchFamily="50" charset="-128"/>
                <a:ea typeface="游ゴシック" panose="020B0400000000000000" pitchFamily="50" charset="-128"/>
              </a:rPr>
              <a:t>年度予算として、国立衛生研究所（</a:t>
            </a:r>
            <a:r>
              <a:rPr lang="en-US" altLang="ja-JP" dirty="0">
                <a:latin typeface="游ゴシック" panose="020B0400000000000000" pitchFamily="50" charset="-128"/>
                <a:ea typeface="游ゴシック" panose="020B0400000000000000" pitchFamily="50" charset="-128"/>
              </a:rPr>
              <a:t>NIH</a:t>
            </a:r>
            <a:r>
              <a:rPr lang="ja-JP" altLang="en-US" dirty="0">
                <a:latin typeface="游ゴシック" panose="020B0400000000000000" pitchFamily="50" charset="-128"/>
                <a:ea typeface="游ゴシック" panose="020B0400000000000000" pitchFamily="50" charset="-128"/>
              </a:rPr>
              <a:t>）、国防高等研究計画局（</a:t>
            </a:r>
            <a:r>
              <a:rPr lang="en-US" altLang="ja-JP" dirty="0">
                <a:latin typeface="游ゴシック" panose="020B0400000000000000" pitchFamily="50" charset="-128"/>
                <a:ea typeface="游ゴシック" panose="020B0400000000000000" pitchFamily="50" charset="-128"/>
              </a:rPr>
              <a:t>DARPA</a:t>
            </a:r>
            <a:r>
              <a:rPr lang="ja-JP" altLang="en-US" dirty="0">
                <a:latin typeface="游ゴシック" panose="020B0400000000000000" pitchFamily="50" charset="-128"/>
                <a:ea typeface="游ゴシック" panose="020B0400000000000000" pitchFamily="50" charset="-128"/>
              </a:rPr>
              <a:t>）及び国立科学財団（</a:t>
            </a:r>
            <a:r>
              <a:rPr lang="en-US" altLang="ja-JP" dirty="0">
                <a:latin typeface="游ゴシック" panose="020B0400000000000000" pitchFamily="50" charset="-128"/>
                <a:ea typeface="游ゴシック" panose="020B0400000000000000" pitchFamily="50" charset="-128"/>
              </a:rPr>
              <a:t>NSF</a:t>
            </a:r>
            <a:r>
              <a:rPr lang="ja-JP" altLang="en-US" dirty="0">
                <a:latin typeface="游ゴシック" panose="020B0400000000000000" pitchFamily="50" charset="-128"/>
                <a:ea typeface="游ゴシック" panose="020B0400000000000000" pitchFamily="50" charset="-128"/>
              </a:rPr>
              <a:t>）による、民間の研究プロジェクト支援のための資金として１億ドル（約 </a:t>
            </a:r>
            <a:r>
              <a:rPr lang="en-US" altLang="ja-JP" dirty="0">
                <a:latin typeface="游ゴシック" panose="020B0400000000000000" pitchFamily="50" charset="-128"/>
                <a:ea typeface="游ゴシック" panose="020B0400000000000000" pitchFamily="50" charset="-128"/>
              </a:rPr>
              <a:t>110 </a:t>
            </a:r>
            <a:r>
              <a:rPr lang="ja-JP" altLang="en-US" dirty="0">
                <a:latin typeface="游ゴシック" panose="020B0400000000000000" pitchFamily="50" charset="-128"/>
                <a:ea typeface="游ゴシック" panose="020B0400000000000000" pitchFamily="50" charset="-128"/>
              </a:rPr>
              <a:t>億円）が確保されることが表明された。</a:t>
            </a:r>
          </a:p>
          <a:p>
            <a:r>
              <a:rPr lang="ja-JP" altLang="en-US" dirty="0">
                <a:latin typeface="游ゴシック" panose="020B0400000000000000" pitchFamily="50" charset="-128"/>
                <a:ea typeface="游ゴシック" panose="020B0400000000000000" pitchFamily="50" charset="-128"/>
              </a:rPr>
              <a:t>例えば </a:t>
            </a:r>
            <a:r>
              <a:rPr lang="en-US" altLang="ja-JP" dirty="0">
                <a:latin typeface="游ゴシック" panose="020B0400000000000000" pitchFamily="50" charset="-128"/>
                <a:ea typeface="游ゴシック" panose="020B0400000000000000" pitchFamily="50" charset="-128"/>
              </a:rPr>
              <a:t>NIH </a:t>
            </a:r>
            <a:r>
              <a:rPr lang="ja-JP" altLang="en-US" dirty="0">
                <a:latin typeface="游ゴシック" panose="020B0400000000000000" pitchFamily="50" charset="-128"/>
                <a:ea typeface="游ゴシック" panose="020B0400000000000000" pitchFamily="50" charset="-128"/>
              </a:rPr>
              <a:t>においては、</a:t>
            </a:r>
            <a:r>
              <a:rPr lang="en-US" altLang="ja-JP" dirty="0">
                <a:latin typeface="游ゴシック" panose="020B0400000000000000" pitchFamily="50" charset="-128"/>
                <a:ea typeface="游ゴシック" panose="020B0400000000000000" pitchFamily="50" charset="-128"/>
              </a:rPr>
              <a:t>BRAIN Initiative </a:t>
            </a:r>
            <a:r>
              <a:rPr lang="ja-JP" altLang="en-US" dirty="0">
                <a:latin typeface="游ゴシック" panose="020B0400000000000000" pitchFamily="50" charset="-128"/>
                <a:ea typeface="游ゴシック" panose="020B0400000000000000" pitchFamily="50" charset="-128"/>
              </a:rPr>
              <a:t>の下で、ハイレベルのワーキンググループの設置による研究目標の設定や、数年にわたる研究計画の立案、マイルストーンの設定、コスト試算などを行うことや、さらに、</a:t>
            </a:r>
            <a:r>
              <a:rPr lang="en-US" altLang="ja-JP" dirty="0">
                <a:latin typeface="游ゴシック" panose="020B0400000000000000" pitchFamily="50" charset="-128"/>
                <a:ea typeface="游ゴシック" panose="020B0400000000000000" pitchFamily="50" charset="-128"/>
              </a:rPr>
              <a:t>PPP</a:t>
            </a:r>
            <a:r>
              <a:rPr lang="ja-JP" altLang="en-US" dirty="0">
                <a:latin typeface="游ゴシック" panose="020B0400000000000000" pitchFamily="50" charset="-128"/>
                <a:ea typeface="游ゴシック" panose="020B0400000000000000" pitchFamily="50" charset="-128"/>
              </a:rPr>
              <a:t>（官民連携）として連邦の研究機関が民間企業や財団、民間の研究機関と連携することも想定されている。</a:t>
            </a:r>
          </a:p>
          <a:p>
            <a:r>
              <a:rPr lang="ja-JP" altLang="en-US" dirty="0">
                <a:latin typeface="游ゴシック" panose="020B0400000000000000" pitchFamily="50" charset="-128"/>
                <a:ea typeface="游ゴシック" panose="020B0400000000000000" pitchFamily="50" charset="-128"/>
              </a:rPr>
              <a:t>上記の研究開発の推進にあたっては、倫理的側面・法的側面・一般社会への影響など、多方面への配慮が必要であることから、生命倫理研究委員会での検討を開始している。</a:t>
            </a:r>
          </a:p>
          <a:p>
            <a:r>
              <a:rPr lang="en-US" altLang="ja-JP" dirty="0">
                <a:latin typeface="游ゴシック" panose="020B0400000000000000" pitchFamily="50" charset="-128"/>
                <a:ea typeface="游ゴシック" panose="020B0400000000000000" pitchFamily="50" charset="-128"/>
              </a:rPr>
              <a:t>2017 </a:t>
            </a:r>
            <a:r>
              <a:rPr lang="ja-JP" altLang="en-US" dirty="0">
                <a:latin typeface="游ゴシック" panose="020B0400000000000000" pitchFamily="50" charset="-128"/>
                <a:ea typeface="游ゴシック" panose="020B0400000000000000" pitchFamily="50" charset="-128"/>
              </a:rPr>
              <a:t>年度予算では、</a:t>
            </a:r>
            <a:r>
              <a:rPr lang="en-US" altLang="ja-JP" dirty="0">
                <a:latin typeface="游ゴシック" panose="020B0400000000000000" pitchFamily="50" charset="-128"/>
                <a:ea typeface="游ゴシック" panose="020B0400000000000000" pitchFamily="50" charset="-128"/>
              </a:rPr>
              <a:t>BRAIN Initiative </a:t>
            </a:r>
            <a:r>
              <a:rPr lang="ja-JP" altLang="en-US" dirty="0">
                <a:latin typeface="游ゴシック" panose="020B0400000000000000" pitchFamily="50" charset="-128"/>
                <a:ea typeface="游ゴシック" panose="020B0400000000000000" pitchFamily="50" charset="-128"/>
              </a:rPr>
              <a:t>をさらに推進するため、</a:t>
            </a:r>
            <a:r>
              <a:rPr lang="en-US" altLang="ja-JP" dirty="0">
                <a:latin typeface="游ゴシック" panose="020B0400000000000000" pitchFamily="50" charset="-128"/>
                <a:ea typeface="游ゴシック" panose="020B0400000000000000" pitchFamily="50" charset="-128"/>
              </a:rPr>
              <a:t>4 </a:t>
            </a:r>
            <a:r>
              <a:rPr lang="ja-JP" altLang="en-US" dirty="0">
                <a:latin typeface="游ゴシック" panose="020B0400000000000000" pitchFamily="50" charset="-128"/>
                <a:ea typeface="游ゴシック" panose="020B0400000000000000" pitchFamily="50" charset="-128"/>
              </a:rPr>
              <a:t>億 </a:t>
            </a:r>
            <a:r>
              <a:rPr lang="en-US" altLang="ja-JP" dirty="0">
                <a:latin typeface="游ゴシック" panose="020B0400000000000000" pitchFamily="50" charset="-128"/>
                <a:ea typeface="游ゴシック" panose="020B0400000000000000" pitchFamily="50" charset="-128"/>
              </a:rPr>
              <a:t>3,400 </a:t>
            </a:r>
            <a:r>
              <a:rPr lang="ja-JP" altLang="en-US" dirty="0">
                <a:latin typeface="游ゴシック" panose="020B0400000000000000" pitchFamily="50" charset="-128"/>
                <a:ea typeface="游ゴシック" panose="020B0400000000000000" pitchFamily="50" charset="-128"/>
              </a:rPr>
              <a:t>万ドルが組まれ、</a:t>
            </a:r>
            <a:r>
              <a:rPr lang="en-US" altLang="ja-JP" dirty="0">
                <a:latin typeface="游ゴシック" panose="020B0400000000000000" pitchFamily="50" charset="-128"/>
                <a:ea typeface="游ゴシック" panose="020B0400000000000000" pitchFamily="50" charset="-128"/>
              </a:rPr>
              <a:t>2016 </a:t>
            </a:r>
            <a:r>
              <a:rPr lang="ja-JP" altLang="en-US" dirty="0">
                <a:latin typeface="游ゴシック" panose="020B0400000000000000" pitchFamily="50" charset="-128"/>
                <a:ea typeface="游ゴシック" panose="020B0400000000000000" pitchFamily="50" charset="-128"/>
              </a:rPr>
              <a:t>年度予算の３億ドルよりも大幅に増額される見込みである。また研究プロジェクトの体制においても、国防高等研究計画局（</a:t>
            </a:r>
            <a:r>
              <a:rPr lang="en-US" altLang="ja-JP" dirty="0">
                <a:latin typeface="游ゴシック" panose="020B0400000000000000" pitchFamily="50" charset="-128"/>
                <a:ea typeface="游ゴシック" panose="020B0400000000000000" pitchFamily="50" charset="-128"/>
              </a:rPr>
              <a:t>DARPA</a:t>
            </a:r>
            <a:r>
              <a:rPr lang="ja-JP" altLang="en-US" dirty="0">
                <a:latin typeface="游ゴシック" panose="020B0400000000000000" pitchFamily="50" charset="-128"/>
                <a:ea typeface="游ゴシック" panose="020B0400000000000000" pitchFamily="50" charset="-128"/>
              </a:rPr>
              <a:t>）、米国食品医薬品局（</a:t>
            </a:r>
            <a:r>
              <a:rPr lang="en-US" altLang="ja-JP" dirty="0">
                <a:latin typeface="游ゴシック" panose="020B0400000000000000" pitchFamily="50" charset="-128"/>
                <a:ea typeface="游ゴシック" panose="020B0400000000000000" pitchFamily="50" charset="-128"/>
              </a:rPr>
              <a:t>FDA</a:t>
            </a:r>
            <a:r>
              <a:rPr lang="ja-JP" altLang="en-US" dirty="0">
                <a:latin typeface="游ゴシック" panose="020B0400000000000000" pitchFamily="50" charset="-128"/>
                <a:ea typeface="游ゴシック" panose="020B0400000000000000" pitchFamily="50" charset="-128"/>
              </a:rPr>
              <a:t>）、知能高等研究計画局（</a:t>
            </a:r>
            <a:r>
              <a:rPr lang="en-US" altLang="ja-JP" dirty="0">
                <a:latin typeface="游ゴシック" panose="020B0400000000000000" pitchFamily="50" charset="-128"/>
                <a:ea typeface="游ゴシック" panose="020B0400000000000000" pitchFamily="50" charset="-128"/>
              </a:rPr>
              <a:t>IARPA</a:t>
            </a:r>
            <a:r>
              <a:rPr lang="ja-JP" altLang="en-US" dirty="0">
                <a:latin typeface="游ゴシック" panose="020B0400000000000000" pitchFamily="50" charset="-128"/>
                <a:ea typeface="游ゴシック" panose="020B0400000000000000" pitchFamily="50" charset="-128"/>
              </a:rPr>
              <a:t>）、国立衛生研究所（</a:t>
            </a:r>
            <a:r>
              <a:rPr lang="en-US" altLang="ja-JP" dirty="0">
                <a:latin typeface="游ゴシック" panose="020B0400000000000000" pitchFamily="50" charset="-128"/>
                <a:ea typeface="游ゴシック" panose="020B0400000000000000" pitchFamily="50" charset="-128"/>
              </a:rPr>
              <a:t>NIH</a:t>
            </a:r>
            <a:r>
              <a:rPr lang="ja-JP" altLang="en-US" dirty="0">
                <a:latin typeface="游ゴシック" panose="020B0400000000000000" pitchFamily="50" charset="-128"/>
                <a:ea typeface="游ゴシック" panose="020B0400000000000000" pitchFamily="50" charset="-128"/>
              </a:rPr>
              <a:t>）、国立科学財団（</a:t>
            </a:r>
            <a:r>
              <a:rPr lang="en-US" altLang="ja-JP" dirty="0">
                <a:latin typeface="游ゴシック" panose="020B0400000000000000" pitchFamily="50" charset="-128"/>
                <a:ea typeface="游ゴシック" panose="020B0400000000000000" pitchFamily="50" charset="-128"/>
              </a:rPr>
              <a:t>NSF</a:t>
            </a:r>
            <a:r>
              <a:rPr lang="ja-JP" altLang="en-US" dirty="0">
                <a:latin typeface="游ゴシック" panose="020B0400000000000000" pitchFamily="50" charset="-128"/>
                <a:ea typeface="游ゴシック" panose="020B0400000000000000" pitchFamily="50" charset="-128"/>
              </a:rPr>
              <a:t>）に、今年度よりエネルギー省（</a:t>
            </a:r>
            <a:r>
              <a:rPr lang="en-US" altLang="ja-JP" dirty="0">
                <a:latin typeface="游ゴシック" panose="020B0400000000000000" pitchFamily="50" charset="-128"/>
                <a:ea typeface="游ゴシック" panose="020B0400000000000000" pitchFamily="50" charset="-128"/>
              </a:rPr>
              <a:t>DOE</a:t>
            </a:r>
            <a:r>
              <a:rPr lang="ja-JP" altLang="en-US" dirty="0">
                <a:latin typeface="游ゴシック" panose="020B0400000000000000" pitchFamily="50" charset="-128"/>
                <a:ea typeface="游ゴシック" panose="020B0400000000000000" pitchFamily="50" charset="-128"/>
              </a:rPr>
              <a:t>）も加え、計６機関が同プロジェクトに参加することになった。</a:t>
            </a:r>
          </a:p>
        </p:txBody>
      </p:sp>
    </p:spTree>
    <p:extLst>
      <p:ext uri="{BB962C8B-B14F-4D97-AF65-F5344CB8AC3E}">
        <p14:creationId xmlns:p14="http://schemas.microsoft.com/office/powerpoint/2010/main" val="2203353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543697" y="505285"/>
            <a:ext cx="11158152" cy="6124754"/>
          </a:xfrm>
          <a:prstGeom prst="rect">
            <a:avLst/>
          </a:prstGeom>
        </p:spPr>
        <p:txBody>
          <a:bodyPr wrap="square">
            <a:spAutoFit/>
          </a:bodyPr>
          <a:lstStyle/>
          <a:p>
            <a:r>
              <a:rPr lang="ja-JP" altLang="en-US" sz="1600" dirty="0">
                <a:latin typeface="游ゴシック" panose="020B0400000000000000" pitchFamily="50" charset="-128"/>
                <a:ea typeface="游ゴシック" panose="020B0400000000000000" pitchFamily="50" charset="-128"/>
              </a:rPr>
              <a:t>１） </a:t>
            </a:r>
            <a:r>
              <a:rPr lang="en-US" altLang="ja-JP" sz="1600" dirty="0">
                <a:latin typeface="游ゴシック" panose="020B0400000000000000" pitchFamily="50" charset="-128"/>
                <a:ea typeface="游ゴシック" panose="020B0400000000000000" pitchFamily="50" charset="-128"/>
              </a:rPr>
              <a:t>BRAIN 2025: A Scientific Vision</a:t>
            </a:r>
          </a:p>
          <a:p>
            <a:r>
              <a:rPr lang="en-US" altLang="ja-JP" sz="1600" dirty="0">
                <a:latin typeface="游ゴシック" panose="020B0400000000000000" pitchFamily="50" charset="-128"/>
                <a:ea typeface="游ゴシック" panose="020B0400000000000000" pitchFamily="50" charset="-128"/>
              </a:rPr>
              <a:t>2014 </a:t>
            </a:r>
            <a:r>
              <a:rPr lang="ja-JP" altLang="en-US" sz="1600" dirty="0">
                <a:latin typeface="游ゴシック" panose="020B0400000000000000" pitchFamily="50" charset="-128"/>
                <a:ea typeface="游ゴシック" panose="020B0400000000000000" pitchFamily="50" charset="-128"/>
              </a:rPr>
              <a:t>年６月に「</a:t>
            </a:r>
            <a:r>
              <a:rPr lang="en-US" altLang="ja-JP" sz="1600" dirty="0">
                <a:latin typeface="游ゴシック" panose="020B0400000000000000" pitchFamily="50" charset="-128"/>
                <a:ea typeface="游ゴシック" panose="020B0400000000000000" pitchFamily="50" charset="-128"/>
              </a:rPr>
              <a:t>BRAIN 2025: A Scientific Vision</a:t>
            </a:r>
            <a:r>
              <a:rPr lang="ja-JP" altLang="en-US" sz="1600" dirty="0">
                <a:latin typeface="游ゴシック" panose="020B0400000000000000" pitchFamily="50" charset="-128"/>
                <a:ea typeface="游ゴシック" panose="020B0400000000000000" pitchFamily="50" charset="-128"/>
              </a:rPr>
              <a:t>」が公表され、</a:t>
            </a:r>
            <a:r>
              <a:rPr lang="en-US" altLang="ja-JP" sz="1600" dirty="0">
                <a:latin typeface="游ゴシック" panose="020B0400000000000000" pitchFamily="50" charset="-128"/>
                <a:ea typeface="游ゴシック" panose="020B0400000000000000" pitchFamily="50" charset="-128"/>
              </a:rPr>
              <a:t>The BRAIN Initiative </a:t>
            </a:r>
            <a:r>
              <a:rPr lang="ja-JP" altLang="en-US" sz="1600" dirty="0">
                <a:latin typeface="游ゴシック" panose="020B0400000000000000" pitchFamily="50" charset="-128"/>
                <a:ea typeface="游ゴシック" panose="020B0400000000000000" pitchFamily="50" charset="-128"/>
              </a:rPr>
              <a:t>の科学的な目標及びその目標を達成するためのタイムテーブル、マイルストーン、コスト試算するための計画が示されている。</a:t>
            </a:r>
            <a:endParaRPr lang="en-US" altLang="ja-JP" sz="1600" dirty="0">
              <a:latin typeface="游ゴシック" panose="020B0400000000000000" pitchFamily="50" charset="-128"/>
              <a:ea typeface="游ゴシック" panose="020B0400000000000000" pitchFamily="50" charset="-128"/>
            </a:endParaRPr>
          </a:p>
          <a:p>
            <a:endParaRPr lang="en-US" altLang="ja-JP" sz="1600" dirty="0">
              <a:latin typeface="游ゴシック" panose="020B0400000000000000" pitchFamily="50" charset="-128"/>
              <a:ea typeface="游ゴシック" panose="020B0400000000000000" pitchFamily="50" charset="-128"/>
            </a:endParaRPr>
          </a:p>
          <a:p>
            <a:r>
              <a:rPr lang="ja-JP" altLang="en-US" sz="1600" dirty="0">
                <a:latin typeface="游ゴシック" panose="020B0400000000000000" pitchFamily="50" charset="-128"/>
                <a:ea typeface="游ゴシック" panose="020B0400000000000000" pitchFamily="50" charset="-128"/>
              </a:rPr>
              <a:t> </a:t>
            </a:r>
            <a:r>
              <a:rPr lang="en-US" altLang="ja-JP" sz="1600" dirty="0">
                <a:latin typeface="游ゴシック" panose="020B0400000000000000" pitchFamily="50" charset="-128"/>
                <a:ea typeface="游ゴシック" panose="020B0400000000000000" pitchFamily="50" charset="-128"/>
              </a:rPr>
              <a:t>NIH: Human </a:t>
            </a:r>
            <a:r>
              <a:rPr lang="en-US" altLang="ja-JP" sz="1600" dirty="0" err="1">
                <a:latin typeface="游ゴシック" panose="020B0400000000000000" pitchFamily="50" charset="-128"/>
                <a:ea typeface="游ゴシック" panose="020B0400000000000000" pitchFamily="50" charset="-128"/>
              </a:rPr>
              <a:t>Connectome</a:t>
            </a:r>
            <a:r>
              <a:rPr lang="en-US" altLang="ja-JP" sz="1600" dirty="0">
                <a:latin typeface="游ゴシック" panose="020B0400000000000000" pitchFamily="50" charset="-128"/>
                <a:ea typeface="游ゴシック" panose="020B0400000000000000" pitchFamily="50" charset="-128"/>
              </a:rPr>
              <a:t> Project</a:t>
            </a:r>
            <a:r>
              <a:rPr lang="ja-JP" altLang="en-US" sz="1600" dirty="0">
                <a:latin typeface="游ゴシック" panose="020B0400000000000000" pitchFamily="50" charset="-128"/>
                <a:ea typeface="游ゴシック" panose="020B0400000000000000" pitchFamily="50" charset="-128"/>
              </a:rPr>
              <a:t>（</a:t>
            </a:r>
            <a:r>
              <a:rPr lang="en-US" altLang="ja-JP" sz="1600" dirty="0">
                <a:latin typeface="游ゴシック" panose="020B0400000000000000" pitchFamily="50" charset="-128"/>
                <a:ea typeface="游ゴシック" panose="020B0400000000000000" pitchFamily="50" charset="-128"/>
              </a:rPr>
              <a:t>HCP</a:t>
            </a:r>
            <a:r>
              <a:rPr lang="ja-JP" altLang="en-US" sz="1600" dirty="0">
                <a:latin typeface="游ゴシック" panose="020B0400000000000000" pitchFamily="50" charset="-128"/>
                <a:ea typeface="游ゴシック" panose="020B0400000000000000" pitchFamily="50" charset="-128"/>
              </a:rPr>
              <a:t>）</a:t>
            </a:r>
          </a:p>
          <a:p>
            <a:r>
              <a:rPr lang="ja-JP" altLang="en-US" sz="1600" dirty="0">
                <a:latin typeface="游ゴシック" panose="020B0400000000000000" pitchFamily="50" charset="-128"/>
                <a:ea typeface="游ゴシック" panose="020B0400000000000000" pitchFamily="50" charset="-128"/>
              </a:rPr>
              <a:t>米国の国立衛生研究所（</a:t>
            </a:r>
            <a:r>
              <a:rPr lang="en-US" altLang="ja-JP" sz="1600" dirty="0">
                <a:latin typeface="游ゴシック" panose="020B0400000000000000" pitchFamily="50" charset="-128"/>
                <a:ea typeface="游ゴシック" panose="020B0400000000000000" pitchFamily="50" charset="-128"/>
              </a:rPr>
              <a:t>NIH</a:t>
            </a:r>
            <a:r>
              <a:rPr lang="ja-JP" altLang="en-US" sz="1600" dirty="0">
                <a:latin typeface="游ゴシック" panose="020B0400000000000000" pitchFamily="50" charset="-128"/>
                <a:ea typeface="游ゴシック" panose="020B0400000000000000" pitchFamily="50" charset="-128"/>
              </a:rPr>
              <a:t>）により、</a:t>
            </a:r>
            <a:r>
              <a:rPr lang="en-US" altLang="ja-JP" sz="1600" dirty="0">
                <a:latin typeface="游ゴシック" panose="020B0400000000000000" pitchFamily="50" charset="-128"/>
                <a:ea typeface="游ゴシック" panose="020B0400000000000000" pitchFamily="50" charset="-128"/>
              </a:rPr>
              <a:t>2014 </a:t>
            </a:r>
            <a:r>
              <a:rPr lang="ja-JP" altLang="en-US" sz="1600" dirty="0">
                <a:latin typeface="游ゴシック" panose="020B0400000000000000" pitchFamily="50" charset="-128"/>
                <a:ea typeface="游ゴシック" panose="020B0400000000000000" pitchFamily="50" charset="-128"/>
              </a:rPr>
              <a:t>年からの５年間で </a:t>
            </a:r>
            <a:r>
              <a:rPr lang="en-US" altLang="ja-JP" sz="1600" dirty="0">
                <a:latin typeface="游ゴシック" panose="020B0400000000000000" pitchFamily="50" charset="-128"/>
                <a:ea typeface="游ゴシック" panose="020B0400000000000000" pitchFamily="50" charset="-128"/>
              </a:rPr>
              <a:t>4,000 </a:t>
            </a:r>
            <a:r>
              <a:rPr lang="ja-JP" altLang="en-US" sz="1600" dirty="0">
                <a:latin typeface="游ゴシック" panose="020B0400000000000000" pitchFamily="50" charset="-128"/>
                <a:ea typeface="游ゴシック" panose="020B0400000000000000" pitchFamily="50" charset="-128"/>
              </a:rPr>
              <a:t>万ドル（約 </a:t>
            </a:r>
            <a:r>
              <a:rPr lang="en-US" altLang="ja-JP" sz="1600" dirty="0">
                <a:latin typeface="游ゴシック" panose="020B0400000000000000" pitchFamily="50" charset="-128"/>
                <a:ea typeface="游ゴシック" panose="020B0400000000000000" pitchFamily="50" charset="-128"/>
              </a:rPr>
              <a:t>44 </a:t>
            </a:r>
            <a:r>
              <a:rPr lang="ja-JP" altLang="en-US" sz="1600" dirty="0">
                <a:latin typeface="游ゴシック" panose="020B0400000000000000" pitchFamily="50" charset="-128"/>
                <a:ea typeface="游ゴシック" panose="020B0400000000000000" pitchFamily="50" charset="-128"/>
              </a:rPr>
              <a:t>億円）が与えられる研究プロジェクトである。</a:t>
            </a:r>
          </a:p>
          <a:p>
            <a:r>
              <a:rPr lang="ja-JP" altLang="en-US" sz="1600" dirty="0">
                <a:latin typeface="游ゴシック" panose="020B0400000000000000" pitchFamily="50" charset="-128"/>
                <a:ea typeface="游ゴシック" panose="020B0400000000000000" pitchFamily="50" charset="-128"/>
              </a:rPr>
              <a:t>大きく以下の二つのコンソーシアムに分かれ、ニューロンの結線・配線構造の総体である「コネクトーム」を解明するための研究開発を担当している。</a:t>
            </a:r>
          </a:p>
          <a:p>
            <a:r>
              <a:rPr lang="en-US" altLang="ja-JP" sz="1600" dirty="0">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ハーバード大学、マサチューセッツ・ジェネラルホスピタル、</a:t>
            </a:r>
            <a:r>
              <a:rPr lang="en-US" altLang="ja-JP" sz="1600" dirty="0">
                <a:latin typeface="游ゴシック" panose="020B0400000000000000" pitchFamily="50" charset="-128"/>
                <a:ea typeface="游ゴシック" panose="020B0400000000000000" pitchFamily="50" charset="-128"/>
              </a:rPr>
              <a:t>UCLA </a:t>
            </a:r>
            <a:r>
              <a:rPr lang="ja-JP" altLang="en-US" sz="1600" dirty="0">
                <a:latin typeface="游ゴシック" panose="020B0400000000000000" pitchFamily="50" charset="-128"/>
                <a:ea typeface="游ゴシック" panose="020B0400000000000000" pitchFamily="50" charset="-128"/>
              </a:rPr>
              <a:t>等：</a:t>
            </a:r>
            <a:r>
              <a:rPr lang="en-US" altLang="ja-JP" sz="1600" dirty="0">
                <a:latin typeface="游ゴシック" panose="020B0400000000000000" pitchFamily="50" charset="-128"/>
                <a:ea typeface="游ゴシック" panose="020B0400000000000000" pitchFamily="50" charset="-128"/>
              </a:rPr>
              <a:t>MRI </a:t>
            </a:r>
            <a:r>
              <a:rPr lang="ja-JP" altLang="en-US" sz="1600" dirty="0">
                <a:latin typeface="游ゴシック" panose="020B0400000000000000" pitchFamily="50" charset="-128"/>
                <a:ea typeface="游ゴシック" panose="020B0400000000000000" pitchFamily="50" charset="-128"/>
              </a:rPr>
              <a:t>技術の改善</a:t>
            </a:r>
          </a:p>
          <a:p>
            <a:r>
              <a:rPr lang="en-US" altLang="ja-JP" sz="1600" dirty="0">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ワシントン大学、ミネソタ大学、オックスフォード大学等：被験者の脳検査の結果をデータベース化</a:t>
            </a:r>
          </a:p>
          <a:p>
            <a:endParaRPr lang="ja-JP" altLang="en-US" sz="1600" dirty="0">
              <a:latin typeface="游ゴシック" panose="020B0400000000000000" pitchFamily="50" charset="-128"/>
              <a:ea typeface="游ゴシック" panose="020B0400000000000000" pitchFamily="50" charset="-128"/>
            </a:endParaRPr>
          </a:p>
          <a:p>
            <a:r>
              <a:rPr lang="ja-JP" altLang="en-US" sz="1600" dirty="0">
                <a:latin typeface="游ゴシック" panose="020B0400000000000000" pitchFamily="50" charset="-128"/>
                <a:ea typeface="游ゴシック" panose="020B0400000000000000" pitchFamily="50" charset="-128"/>
              </a:rPr>
              <a:t>３） </a:t>
            </a:r>
            <a:r>
              <a:rPr lang="en-US" altLang="ja-JP" sz="1600" dirty="0">
                <a:latin typeface="游ゴシック" panose="020B0400000000000000" pitchFamily="50" charset="-128"/>
                <a:ea typeface="游ゴシック" panose="020B0400000000000000" pitchFamily="50" charset="-128"/>
              </a:rPr>
              <a:t>The </a:t>
            </a:r>
            <a:r>
              <a:rPr lang="en-US" altLang="ja-JP" sz="1600" dirty="0" err="1">
                <a:latin typeface="游ゴシック" panose="020B0400000000000000" pitchFamily="50" charset="-128"/>
                <a:ea typeface="游ゴシック" panose="020B0400000000000000" pitchFamily="50" charset="-128"/>
              </a:rPr>
              <a:t>MICrONS</a:t>
            </a:r>
            <a:r>
              <a:rPr lang="en-US" altLang="ja-JP" sz="1600" dirty="0">
                <a:latin typeface="游ゴシック" panose="020B0400000000000000" pitchFamily="50" charset="-128"/>
                <a:ea typeface="游ゴシック" panose="020B0400000000000000" pitchFamily="50" charset="-128"/>
              </a:rPr>
              <a:t> program</a:t>
            </a:r>
            <a:r>
              <a:rPr lang="ja-JP" altLang="en-US" sz="1600" dirty="0">
                <a:latin typeface="游ゴシック" panose="020B0400000000000000" pitchFamily="50" charset="-128"/>
                <a:ea typeface="游ゴシック" panose="020B0400000000000000" pitchFamily="50" charset="-128"/>
              </a:rPr>
              <a:t>：</a:t>
            </a:r>
            <a:r>
              <a:rPr lang="en-US" altLang="ja-JP" sz="1600" dirty="0">
                <a:latin typeface="游ゴシック" panose="020B0400000000000000" pitchFamily="50" charset="-128"/>
                <a:ea typeface="游ゴシック" panose="020B0400000000000000" pitchFamily="50" charset="-128"/>
              </a:rPr>
              <a:t>Machine Intelligence from Cortical Networks</a:t>
            </a:r>
          </a:p>
          <a:p>
            <a:r>
              <a:rPr lang="ja-JP" altLang="en-US" sz="1600" dirty="0">
                <a:latin typeface="游ゴシック" panose="020B0400000000000000" pitchFamily="50" charset="-128"/>
                <a:ea typeface="游ゴシック" panose="020B0400000000000000" pitchFamily="50" charset="-128"/>
              </a:rPr>
              <a:t>知能高等研究計画局</a:t>
            </a:r>
            <a:r>
              <a:rPr lang="en-US" altLang="ja-JP" sz="1600" dirty="0">
                <a:latin typeface="游ゴシック" panose="020B0400000000000000" pitchFamily="50" charset="-128"/>
                <a:ea typeface="游ゴシック" panose="020B0400000000000000" pitchFamily="50" charset="-128"/>
              </a:rPr>
              <a:t>(IARPA)</a:t>
            </a:r>
            <a:r>
              <a:rPr lang="ja-JP" altLang="en-US" sz="1600" dirty="0">
                <a:latin typeface="游ゴシック" panose="020B0400000000000000" pitchFamily="50" charset="-128"/>
                <a:ea typeface="游ゴシック" panose="020B0400000000000000" pitchFamily="50" charset="-128"/>
              </a:rPr>
              <a:t>：</a:t>
            </a:r>
            <a:r>
              <a:rPr lang="en-US" altLang="ja-JP" sz="1600" dirty="0">
                <a:latin typeface="游ゴシック" panose="020B0400000000000000" pitchFamily="50" charset="-128"/>
                <a:ea typeface="游ゴシック" panose="020B0400000000000000" pitchFamily="50" charset="-128"/>
              </a:rPr>
              <a:t>2006 </a:t>
            </a:r>
            <a:r>
              <a:rPr lang="ja-JP" altLang="en-US" sz="1600" dirty="0">
                <a:latin typeface="游ゴシック" panose="020B0400000000000000" pitchFamily="50" charset="-128"/>
                <a:ea typeface="游ゴシック" panose="020B0400000000000000" pitchFamily="50" charset="-128"/>
              </a:rPr>
              <a:t>年設立。横断的な機関として、</a:t>
            </a:r>
            <a:r>
              <a:rPr lang="en-US" altLang="ja-JP" sz="1600" dirty="0">
                <a:latin typeface="游ゴシック" panose="020B0400000000000000" pitchFamily="50" charset="-128"/>
                <a:ea typeface="游ゴシック" panose="020B0400000000000000" pitchFamily="50" charset="-128"/>
              </a:rPr>
              <a:t>Intelligence Community (IC)</a:t>
            </a:r>
            <a:r>
              <a:rPr lang="ja-JP" altLang="en-US" sz="1600" dirty="0">
                <a:latin typeface="游ゴシック" panose="020B0400000000000000" pitchFamily="50" charset="-128"/>
                <a:ea typeface="游ゴシック" panose="020B0400000000000000" pitchFamily="50" charset="-128"/>
              </a:rPr>
              <a:t>に関するハイリスク、ハイリターンな研究プログラムへの投資を行う。</a:t>
            </a:r>
          </a:p>
          <a:p>
            <a:r>
              <a:rPr lang="en-US" altLang="ja-JP" sz="1600" dirty="0">
                <a:latin typeface="游ゴシック" panose="020B0400000000000000" pitchFamily="50" charset="-128"/>
                <a:ea typeface="游ゴシック" panose="020B0400000000000000" pitchFamily="50" charset="-128"/>
              </a:rPr>
              <a:t>http://www.iarpa.gov/index.php/research-programs/microns/microns-baa</a:t>
            </a:r>
          </a:p>
          <a:p>
            <a:endParaRPr lang="en-US" altLang="ja-JP" sz="1600" dirty="0">
              <a:latin typeface="游ゴシック" panose="020B0400000000000000" pitchFamily="50" charset="-128"/>
              <a:ea typeface="游ゴシック" panose="020B0400000000000000" pitchFamily="50" charset="-128"/>
            </a:endParaRPr>
          </a:p>
          <a:p>
            <a:r>
              <a:rPr lang="ja-JP" altLang="en-US" sz="1600" dirty="0">
                <a:latin typeface="游ゴシック" panose="020B0400000000000000" pitchFamily="50" charset="-128"/>
                <a:ea typeface="游ゴシック" panose="020B0400000000000000" pitchFamily="50" charset="-128"/>
              </a:rPr>
              <a:t>知能高等研究計画局（</a:t>
            </a:r>
            <a:r>
              <a:rPr lang="en-US" altLang="ja-JP" sz="1600" dirty="0">
                <a:latin typeface="游ゴシック" panose="020B0400000000000000" pitchFamily="50" charset="-128"/>
                <a:ea typeface="游ゴシック" panose="020B0400000000000000" pitchFamily="50" charset="-128"/>
              </a:rPr>
              <a:t>IARPA</a:t>
            </a:r>
            <a:r>
              <a:rPr lang="ja-JP" altLang="en-US" sz="1600" dirty="0">
                <a:latin typeface="游ゴシック" panose="020B0400000000000000" pitchFamily="50" charset="-128"/>
                <a:ea typeface="游ゴシック" panose="020B0400000000000000" pitchFamily="50" charset="-128"/>
              </a:rPr>
              <a:t>）は、人間の脳のアルゴリズムをリバースエンジニアリングによって機械学習の革新につなげる取組を行っている。</a:t>
            </a:r>
            <a:r>
              <a:rPr lang="en-US" altLang="ja-JP" sz="1600" dirty="0" err="1">
                <a:latin typeface="游ゴシック" panose="020B0400000000000000" pitchFamily="50" charset="-128"/>
                <a:ea typeface="游ゴシック" panose="020B0400000000000000" pitchFamily="50" charset="-128"/>
              </a:rPr>
              <a:t>MICrONS</a:t>
            </a:r>
            <a:r>
              <a:rPr lang="en-US" altLang="ja-JP" sz="1600" dirty="0">
                <a:latin typeface="游ゴシック" panose="020B0400000000000000" pitchFamily="50" charset="-128"/>
                <a:ea typeface="游ゴシック" panose="020B0400000000000000" pitchFamily="50" charset="-128"/>
              </a:rPr>
              <a:t> program </a:t>
            </a:r>
            <a:r>
              <a:rPr lang="ja-JP" altLang="en-US" sz="1600" dirty="0">
                <a:latin typeface="游ゴシック" panose="020B0400000000000000" pitchFamily="50" charset="-128"/>
                <a:ea typeface="游ゴシック" panose="020B0400000000000000" pitchFamily="50" charset="-128"/>
              </a:rPr>
              <a:t>は </a:t>
            </a:r>
            <a:r>
              <a:rPr lang="en-US" altLang="ja-JP" sz="1600" dirty="0">
                <a:latin typeface="游ゴシック" panose="020B0400000000000000" pitchFamily="50" charset="-128"/>
                <a:ea typeface="游ゴシック" panose="020B0400000000000000" pitchFamily="50" charset="-128"/>
              </a:rPr>
              <a:t>2015 </a:t>
            </a:r>
            <a:r>
              <a:rPr lang="ja-JP" altLang="en-US" sz="1600" dirty="0">
                <a:latin typeface="游ゴシック" panose="020B0400000000000000" pitchFamily="50" charset="-128"/>
                <a:ea typeface="游ゴシック" panose="020B0400000000000000" pitchFamily="50" charset="-128"/>
              </a:rPr>
              <a:t>年～</a:t>
            </a:r>
            <a:r>
              <a:rPr lang="en-US" altLang="ja-JP" sz="1600" dirty="0">
                <a:latin typeface="游ゴシック" panose="020B0400000000000000" pitchFamily="50" charset="-128"/>
                <a:ea typeface="游ゴシック" panose="020B0400000000000000" pitchFamily="50" charset="-128"/>
              </a:rPr>
              <a:t>2020 </a:t>
            </a:r>
            <a:r>
              <a:rPr lang="ja-JP" altLang="en-US" sz="1600" dirty="0">
                <a:latin typeface="游ゴシック" panose="020B0400000000000000" pitchFamily="50" charset="-128"/>
                <a:ea typeface="游ゴシック" panose="020B0400000000000000" pitchFamily="50" charset="-128"/>
              </a:rPr>
              <a:t>年の５年間のプログラムで、以下の３ </a:t>
            </a:r>
            <a:r>
              <a:rPr lang="ja-JP" altLang="en-US" sz="1600" dirty="0" err="1">
                <a:latin typeface="游ゴシック" panose="020B0400000000000000" pitchFamily="50" charset="-128"/>
                <a:ea typeface="游ゴシック" panose="020B0400000000000000" pitchFamily="50" charset="-128"/>
              </a:rPr>
              <a:t>つの</a:t>
            </a:r>
            <a:r>
              <a:rPr lang="ja-JP" altLang="en-US" sz="1600" dirty="0">
                <a:latin typeface="游ゴシック" panose="020B0400000000000000" pitchFamily="50" charset="-128"/>
                <a:ea typeface="游ゴシック" panose="020B0400000000000000" pitchFamily="50" charset="-128"/>
              </a:rPr>
              <a:t>技術分野から構成されている。</a:t>
            </a:r>
          </a:p>
          <a:p>
            <a:r>
              <a:rPr lang="en-US" altLang="ja-JP" sz="1600" dirty="0">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実験計画、理論的な神経科学、計算神経モデリング、機械学習、神経生理学的データ収集や分析</a:t>
            </a:r>
          </a:p>
          <a:p>
            <a:r>
              <a:rPr lang="en-US" altLang="ja-JP" sz="1600" dirty="0">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神経解剖学的なデータ収集</a:t>
            </a:r>
          </a:p>
          <a:p>
            <a:r>
              <a:rPr lang="en-US" altLang="ja-JP" sz="1600" dirty="0">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神経解剖学的データによる皮質回路の再構成と、それに関連する神経生理学と神経解剖学的データを使った神経回路再構成の保存や整列、アクセスするための情報システムの開発</a:t>
            </a:r>
          </a:p>
        </p:txBody>
      </p:sp>
    </p:spTree>
    <p:extLst>
      <p:ext uri="{BB962C8B-B14F-4D97-AF65-F5344CB8AC3E}">
        <p14:creationId xmlns:p14="http://schemas.microsoft.com/office/powerpoint/2010/main" val="39305921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591063" y="233436"/>
            <a:ext cx="11382633" cy="6494085"/>
          </a:xfrm>
          <a:prstGeom prst="rect">
            <a:avLst/>
          </a:prstGeom>
        </p:spPr>
        <p:txBody>
          <a:bodyPr wrap="square">
            <a:spAutoFit/>
          </a:bodyPr>
          <a:lstStyle/>
          <a:p>
            <a:r>
              <a:rPr lang="ja-JP" altLang="en-US" sz="1600" dirty="0">
                <a:latin typeface="游ゴシック" panose="020B0400000000000000" pitchFamily="50" charset="-128"/>
                <a:ea typeface="游ゴシック" panose="020B0400000000000000" pitchFamily="50" charset="-128"/>
              </a:rPr>
              <a:t>４） </a:t>
            </a:r>
            <a:r>
              <a:rPr lang="en-US" altLang="ja-JP" sz="1600" dirty="0">
                <a:latin typeface="游ゴシック" panose="020B0400000000000000" pitchFamily="50" charset="-128"/>
                <a:ea typeface="游ゴシック" panose="020B0400000000000000" pitchFamily="50" charset="-128"/>
              </a:rPr>
              <a:t>Precision Medicine Initiative</a:t>
            </a:r>
          </a:p>
          <a:p>
            <a:r>
              <a:rPr lang="ja-JP" altLang="en-US" sz="1600" dirty="0">
                <a:latin typeface="游ゴシック" panose="020B0400000000000000" pitchFamily="50" charset="-128"/>
                <a:ea typeface="游ゴシック" panose="020B0400000000000000" pitchFamily="50" charset="-128"/>
              </a:rPr>
              <a:t>出所：</a:t>
            </a:r>
            <a:r>
              <a:rPr lang="en-US" altLang="ja-JP" sz="1600" dirty="0">
                <a:latin typeface="游ゴシック" panose="020B0400000000000000" pitchFamily="50" charset="-128"/>
                <a:ea typeface="游ゴシック" panose="020B0400000000000000" pitchFamily="50" charset="-128"/>
              </a:rPr>
              <a:t>FACT SHEET: President Obama’s Precision Medicine Initiative</a:t>
            </a:r>
          </a:p>
          <a:p>
            <a:r>
              <a:rPr lang="en-US" altLang="ja-JP" sz="1600" dirty="0">
                <a:latin typeface="游ゴシック" panose="020B0400000000000000" pitchFamily="50" charset="-128"/>
                <a:ea typeface="游ゴシック" panose="020B0400000000000000" pitchFamily="50" charset="-128"/>
                <a:hlinkClick r:id="rId3"/>
              </a:rPr>
              <a:t>https://www.whitehouse.gov/the-press-office/2015/01/30/fact-sheet-president-obama-s-precision-medicine-initiative</a:t>
            </a:r>
            <a:r>
              <a:rPr lang="ja-JP" altLang="en-US" sz="1600" dirty="0">
                <a:latin typeface="游ゴシック" panose="020B0400000000000000" pitchFamily="50" charset="-128"/>
                <a:ea typeface="游ゴシック" panose="020B0400000000000000" pitchFamily="50" charset="-128"/>
              </a:rPr>
              <a:t>　</a:t>
            </a:r>
            <a:endParaRPr lang="en-US" altLang="ja-JP" sz="1600" dirty="0">
              <a:latin typeface="游ゴシック" panose="020B0400000000000000" pitchFamily="50" charset="-128"/>
              <a:ea typeface="游ゴシック" panose="020B0400000000000000" pitchFamily="50" charset="-128"/>
            </a:endParaRPr>
          </a:p>
          <a:p>
            <a:endParaRPr lang="en-US" altLang="ja-JP" sz="1600" dirty="0">
              <a:latin typeface="游ゴシック" panose="020B0400000000000000" pitchFamily="50" charset="-128"/>
              <a:ea typeface="游ゴシック" panose="020B0400000000000000" pitchFamily="50" charset="-128"/>
            </a:endParaRPr>
          </a:p>
          <a:p>
            <a:r>
              <a:rPr lang="en-US" altLang="ja-JP" sz="1600" dirty="0">
                <a:latin typeface="游ゴシック" panose="020B0400000000000000" pitchFamily="50" charset="-128"/>
                <a:ea typeface="游ゴシック" panose="020B0400000000000000" pitchFamily="50" charset="-128"/>
              </a:rPr>
              <a:t>2015 </a:t>
            </a:r>
            <a:r>
              <a:rPr lang="ja-JP" altLang="en-US" sz="1600" dirty="0">
                <a:latin typeface="游ゴシック" panose="020B0400000000000000" pitchFamily="50" charset="-128"/>
                <a:ea typeface="游ゴシック" panose="020B0400000000000000" pitchFamily="50" charset="-128"/>
              </a:rPr>
              <a:t>年１月 </a:t>
            </a:r>
            <a:r>
              <a:rPr lang="en-US" altLang="ja-JP" sz="1600" dirty="0">
                <a:latin typeface="游ゴシック" panose="020B0400000000000000" pitchFamily="50" charset="-128"/>
                <a:ea typeface="游ゴシック" panose="020B0400000000000000" pitchFamily="50" charset="-128"/>
              </a:rPr>
              <a:t>30 </a:t>
            </a:r>
            <a:r>
              <a:rPr lang="ja-JP" altLang="en-US" sz="1600" dirty="0">
                <a:latin typeface="游ゴシック" panose="020B0400000000000000" pitchFamily="50" charset="-128"/>
                <a:ea typeface="游ゴシック" panose="020B0400000000000000" pitchFamily="50" charset="-128"/>
              </a:rPr>
              <a:t>日、オバマ大統領が一般教書演説にて発表。</a:t>
            </a:r>
            <a:r>
              <a:rPr lang="en-US" altLang="ja-JP" sz="1600" dirty="0">
                <a:latin typeface="游ゴシック" panose="020B0400000000000000" pitchFamily="50" charset="-128"/>
                <a:ea typeface="游ゴシック" panose="020B0400000000000000" pitchFamily="50" charset="-128"/>
              </a:rPr>
              <a:t>2016 </a:t>
            </a:r>
            <a:r>
              <a:rPr lang="ja-JP" altLang="en-US" sz="1600" dirty="0">
                <a:latin typeface="游ゴシック" panose="020B0400000000000000" pitchFamily="50" charset="-128"/>
                <a:ea typeface="游ゴシック" panose="020B0400000000000000" pitchFamily="50" charset="-128"/>
              </a:rPr>
              <a:t>年度予算は </a:t>
            </a:r>
            <a:r>
              <a:rPr lang="en-US" altLang="ja-JP" sz="1600" dirty="0">
                <a:latin typeface="游ゴシック" panose="020B0400000000000000" pitchFamily="50" charset="-128"/>
                <a:ea typeface="游ゴシック" panose="020B0400000000000000" pitchFamily="50" charset="-128"/>
              </a:rPr>
              <a:t>2 </a:t>
            </a:r>
            <a:r>
              <a:rPr lang="ja-JP" altLang="en-US" sz="1600" dirty="0">
                <a:latin typeface="游ゴシック" panose="020B0400000000000000" pitchFamily="50" charset="-128"/>
                <a:ea typeface="游ゴシック" panose="020B0400000000000000" pitchFamily="50" charset="-128"/>
              </a:rPr>
              <a:t>億 </a:t>
            </a:r>
            <a:r>
              <a:rPr lang="en-US" altLang="ja-JP" sz="1600" dirty="0">
                <a:latin typeface="游ゴシック" panose="020B0400000000000000" pitchFamily="50" charset="-128"/>
                <a:ea typeface="游ゴシック" panose="020B0400000000000000" pitchFamily="50" charset="-128"/>
              </a:rPr>
              <a:t>1,500 </a:t>
            </a:r>
            <a:r>
              <a:rPr lang="ja-JP" altLang="en-US" sz="1600" dirty="0">
                <a:latin typeface="游ゴシック" panose="020B0400000000000000" pitchFamily="50" charset="-128"/>
                <a:ea typeface="游ゴシック" panose="020B0400000000000000" pitchFamily="50" charset="-128"/>
              </a:rPr>
              <a:t>万ドルである。現状では、多くの治療法は平均的な患者向けにデザインされているが、個々の遺伝子や環境、ライフスタイルなどの違いを考慮した予防や治療によるアプローチへ変えていくことを目指している。</a:t>
            </a:r>
          </a:p>
          <a:p>
            <a:r>
              <a:rPr lang="en-US" altLang="ja-JP" sz="1600" dirty="0">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癌のよりよい治療法</a:t>
            </a:r>
          </a:p>
          <a:p>
            <a:r>
              <a:rPr lang="en-US" altLang="ja-JP" sz="1600" dirty="0">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ボランタリーな全米研究 </a:t>
            </a:r>
            <a:r>
              <a:rPr lang="en-US" altLang="ja-JP" sz="1600" dirty="0">
                <a:latin typeface="游ゴシック" panose="020B0400000000000000" pitchFamily="50" charset="-128"/>
                <a:ea typeface="游ゴシック" panose="020B0400000000000000" pitchFamily="50" charset="-128"/>
              </a:rPr>
              <a:t>cohort </a:t>
            </a:r>
            <a:r>
              <a:rPr lang="ja-JP" altLang="en-US" sz="1600" dirty="0">
                <a:latin typeface="游ゴシック" panose="020B0400000000000000" pitchFamily="50" charset="-128"/>
                <a:ea typeface="游ゴシック" panose="020B0400000000000000" pitchFamily="50" charset="-128"/>
              </a:rPr>
              <a:t>の創設（</a:t>
            </a:r>
            <a:r>
              <a:rPr lang="en-US" altLang="ja-JP" sz="1600" dirty="0">
                <a:latin typeface="游ゴシック" panose="020B0400000000000000" pitchFamily="50" charset="-128"/>
                <a:ea typeface="游ゴシック" panose="020B0400000000000000" pitchFamily="50" charset="-128"/>
              </a:rPr>
              <a:t>100 </a:t>
            </a:r>
            <a:r>
              <a:rPr lang="ja-JP" altLang="en-US" sz="1600" dirty="0">
                <a:latin typeface="游ゴシック" panose="020B0400000000000000" pitchFamily="50" charset="-128"/>
                <a:ea typeface="游ゴシック" panose="020B0400000000000000" pitchFamily="50" charset="-128"/>
              </a:rPr>
              <a:t>万人以上の規模）</a:t>
            </a:r>
          </a:p>
          <a:p>
            <a:r>
              <a:rPr lang="ja-JP" altLang="en-US" sz="1600" dirty="0">
                <a:latin typeface="游ゴシック" panose="020B0400000000000000" pitchFamily="50" charset="-128"/>
                <a:ea typeface="游ゴシック" panose="020B0400000000000000" pitchFamily="50" charset="-128"/>
              </a:rPr>
              <a:t>データの主な内容は、カルテ情報、遺伝子情報、体内の微生物、生活環境、ライフスタイル情報等</a:t>
            </a:r>
            <a:r>
              <a:rPr lang="en-US" altLang="ja-JP" sz="1600" dirty="0">
                <a:latin typeface="游ゴシック" panose="020B0400000000000000" pitchFamily="50" charset="-128"/>
                <a:ea typeface="游ゴシック" panose="020B0400000000000000" pitchFamily="50" charset="-128"/>
              </a:rPr>
              <a:t>.</a:t>
            </a:r>
          </a:p>
          <a:p>
            <a:r>
              <a:rPr lang="en-US" altLang="ja-JP" sz="1600" dirty="0">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プライバシーの保護</a:t>
            </a:r>
          </a:p>
          <a:p>
            <a:r>
              <a:rPr lang="en-US" altLang="ja-JP" sz="1600" dirty="0">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規制の見直し</a:t>
            </a:r>
          </a:p>
          <a:p>
            <a:r>
              <a:rPr lang="en-US" altLang="ja-JP" sz="1600" dirty="0">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官民連携</a:t>
            </a:r>
          </a:p>
          <a:p>
            <a:endParaRPr lang="ja-JP" altLang="en-US" sz="1600" dirty="0">
              <a:latin typeface="游ゴシック" panose="020B0400000000000000" pitchFamily="50" charset="-128"/>
              <a:ea typeface="游ゴシック" panose="020B0400000000000000" pitchFamily="50" charset="-128"/>
            </a:endParaRPr>
          </a:p>
          <a:p>
            <a:r>
              <a:rPr lang="ja-JP" altLang="en-US" sz="1600" dirty="0">
                <a:latin typeface="游ゴシック" panose="020B0400000000000000" pitchFamily="50" charset="-128"/>
                <a:ea typeface="游ゴシック" panose="020B0400000000000000" pitchFamily="50" charset="-128"/>
              </a:rPr>
              <a:t>５） </a:t>
            </a:r>
            <a:r>
              <a:rPr lang="en-US" altLang="ja-JP" sz="1600" dirty="0">
                <a:latin typeface="游ゴシック" panose="020B0400000000000000" pitchFamily="50" charset="-128"/>
                <a:ea typeface="游ゴシック" panose="020B0400000000000000" pitchFamily="50" charset="-128"/>
              </a:rPr>
              <a:t>DARPA: Neural Engineering System Design (NESD)Program</a:t>
            </a:r>
          </a:p>
          <a:p>
            <a:r>
              <a:rPr lang="en-US" altLang="ja-JP" sz="1600" dirty="0">
                <a:latin typeface="游ゴシック" panose="020B0400000000000000" pitchFamily="50" charset="-128"/>
                <a:ea typeface="游ゴシック" panose="020B0400000000000000" pitchFamily="50" charset="-128"/>
              </a:rPr>
              <a:t>BRAIN initiative </a:t>
            </a:r>
            <a:r>
              <a:rPr lang="ja-JP" altLang="en-US" sz="1600" dirty="0">
                <a:latin typeface="游ゴシック" panose="020B0400000000000000" pitchFamily="50" charset="-128"/>
                <a:ea typeface="游ゴシック" panose="020B0400000000000000" pitchFamily="50" charset="-128"/>
              </a:rPr>
              <a:t>による </a:t>
            </a:r>
            <a:r>
              <a:rPr lang="en-US" altLang="ja-JP" sz="1600" dirty="0">
                <a:latin typeface="游ゴシック" panose="020B0400000000000000" pitchFamily="50" charset="-128"/>
                <a:ea typeface="游ゴシック" panose="020B0400000000000000" pitchFamily="50" charset="-128"/>
              </a:rPr>
              <a:t>DARPA </a:t>
            </a:r>
            <a:r>
              <a:rPr lang="ja-JP" altLang="en-US" sz="1600" dirty="0">
                <a:latin typeface="游ゴシック" panose="020B0400000000000000" pitchFamily="50" charset="-128"/>
                <a:ea typeface="游ゴシック" panose="020B0400000000000000" pitchFamily="50" charset="-128"/>
              </a:rPr>
              <a:t>のプログラムとして、その他 </a:t>
            </a:r>
            <a:r>
              <a:rPr lang="en-US" altLang="ja-JP" sz="1600" dirty="0">
                <a:latin typeface="游ゴシック" panose="020B0400000000000000" pitchFamily="50" charset="-128"/>
                <a:ea typeface="游ゴシック" panose="020B0400000000000000" pitchFamily="50" charset="-128"/>
              </a:rPr>
              <a:t>Electrical Prescriptions(</a:t>
            </a:r>
            <a:r>
              <a:rPr lang="en-US" altLang="ja-JP" sz="1600" dirty="0" err="1">
                <a:latin typeface="游ゴシック" panose="020B0400000000000000" pitchFamily="50" charset="-128"/>
                <a:ea typeface="游ゴシック" panose="020B0400000000000000" pitchFamily="50" charset="-128"/>
              </a:rPr>
              <a:t>ElectRx</a:t>
            </a:r>
            <a:r>
              <a:rPr lang="en-US" altLang="ja-JP" sz="1600" dirty="0">
                <a:latin typeface="游ゴシック" panose="020B0400000000000000" pitchFamily="50" charset="-128"/>
                <a:ea typeface="游ゴシック" panose="020B0400000000000000" pitchFamily="50" charset="-128"/>
              </a:rPr>
              <a:t>)</a:t>
            </a:r>
            <a:r>
              <a:rPr lang="ja-JP" altLang="en-US" sz="1600" dirty="0" err="1">
                <a:latin typeface="游ゴシック" panose="020B0400000000000000" pitchFamily="50" charset="-128"/>
                <a:ea typeface="游ゴシック" panose="020B0400000000000000" pitchFamily="50" charset="-128"/>
              </a:rPr>
              <a:t>、</a:t>
            </a:r>
            <a:r>
              <a:rPr lang="en-US" altLang="ja-JP" sz="1600" dirty="0">
                <a:latin typeface="游ゴシック" panose="020B0400000000000000" pitchFamily="50" charset="-128"/>
                <a:ea typeface="游ゴシック" panose="020B0400000000000000" pitchFamily="50" charset="-128"/>
              </a:rPr>
              <a:t>Reliable Neural-Interface Technology (RE-NET)</a:t>
            </a:r>
            <a:r>
              <a:rPr lang="ja-JP" altLang="en-US" sz="1600" dirty="0" err="1">
                <a:latin typeface="游ゴシック" panose="020B0400000000000000" pitchFamily="50" charset="-128"/>
                <a:ea typeface="游ゴシック" panose="020B0400000000000000" pitchFamily="50" charset="-128"/>
              </a:rPr>
              <a:t>、</a:t>
            </a:r>
            <a:r>
              <a:rPr lang="en-US" altLang="ja-JP" sz="1600" dirty="0" err="1">
                <a:latin typeface="游ゴシック" panose="020B0400000000000000" pitchFamily="50" charset="-128"/>
                <a:ea typeface="游ゴシック" panose="020B0400000000000000" pitchFamily="50" charset="-128"/>
              </a:rPr>
              <a:t>torRinegsActive</a:t>
            </a:r>
            <a:r>
              <a:rPr lang="en-US" altLang="ja-JP" sz="1600" dirty="0">
                <a:latin typeface="游ゴシック" panose="020B0400000000000000" pitchFamily="50" charset="-128"/>
                <a:ea typeface="游ゴシック" panose="020B0400000000000000" pitchFamily="50" charset="-128"/>
              </a:rPr>
              <a:t> Memory (RAM)	</a:t>
            </a:r>
            <a:r>
              <a:rPr lang="ja-JP" altLang="en-US" sz="1600" dirty="0">
                <a:latin typeface="游ゴシック" panose="020B0400000000000000" pitchFamily="50" charset="-128"/>
                <a:ea typeface="游ゴシック" panose="020B0400000000000000" pitchFamily="50" charset="-128"/>
              </a:rPr>
              <a:t>などがある。</a:t>
            </a:r>
          </a:p>
          <a:p>
            <a:r>
              <a:rPr lang="en-US" altLang="ja-JP" sz="1600" dirty="0">
                <a:latin typeface="游ゴシック" panose="020B0400000000000000" pitchFamily="50" charset="-128"/>
                <a:ea typeface="游ゴシック" panose="020B0400000000000000" pitchFamily="50" charset="-128"/>
                <a:hlinkClick r:id="rId4"/>
              </a:rPr>
              <a:t>http://www.darpa.mil/program/our-research/darpa-and-the-brain-initiative</a:t>
            </a:r>
            <a:r>
              <a:rPr lang="ja-JP" altLang="en-US" sz="1600" dirty="0">
                <a:latin typeface="游ゴシック" panose="020B0400000000000000" pitchFamily="50" charset="-128"/>
                <a:ea typeface="游ゴシック" panose="020B0400000000000000" pitchFamily="50" charset="-128"/>
              </a:rPr>
              <a:t>　</a:t>
            </a:r>
            <a:endParaRPr lang="en-US" altLang="ja-JP" sz="1600" dirty="0">
              <a:latin typeface="游ゴシック" panose="020B0400000000000000" pitchFamily="50" charset="-128"/>
              <a:ea typeface="游ゴシック" panose="020B0400000000000000" pitchFamily="50" charset="-128"/>
            </a:endParaRPr>
          </a:p>
          <a:p>
            <a:r>
              <a:rPr lang="ja-JP" altLang="en-US" sz="1600" dirty="0">
                <a:latin typeface="游ゴシック" panose="020B0400000000000000" pitchFamily="50" charset="-128"/>
                <a:ea typeface="游ゴシック" panose="020B0400000000000000" pitchFamily="50" charset="-128"/>
              </a:rPr>
              <a:t>人間の脳とデジタル世界との間において、信号処理及びデータ転送帯域幅</a:t>
            </a:r>
          </a:p>
          <a:p>
            <a:r>
              <a:rPr lang="ja-JP" altLang="en-US" sz="1600" dirty="0">
                <a:latin typeface="游ゴシック" panose="020B0400000000000000" pitchFamily="50" charset="-128"/>
                <a:ea typeface="游ゴシック" panose="020B0400000000000000" pitchFamily="50" charset="-128"/>
              </a:rPr>
              <a:t>を提供できる、人体に埋め込むことができるほど小型で、</a:t>
            </a:r>
            <a:r>
              <a:rPr lang="en-US" altLang="ja-JP" sz="1600" dirty="0">
                <a:latin typeface="游ゴシック" panose="020B0400000000000000" pitchFamily="50" charset="-128"/>
                <a:ea typeface="游ゴシック" panose="020B0400000000000000" pitchFamily="50" charset="-128"/>
              </a:rPr>
              <a:t>100 </a:t>
            </a:r>
            <a:r>
              <a:rPr lang="ja-JP" altLang="en-US" sz="1600" dirty="0">
                <a:latin typeface="游ゴシック" panose="020B0400000000000000" pitchFamily="50" charset="-128"/>
                <a:ea typeface="游ゴシック" panose="020B0400000000000000" pitchFamily="50" charset="-128"/>
              </a:rPr>
              <a:t>万個の神経に接続可能なブレイン・マシン・インターフェースの開発を目的としている。平成 </a:t>
            </a:r>
            <a:r>
              <a:rPr lang="en-US" altLang="ja-JP" sz="1600" dirty="0">
                <a:latin typeface="游ゴシック" panose="020B0400000000000000" pitchFamily="50" charset="-128"/>
                <a:ea typeface="游ゴシック" panose="020B0400000000000000" pitchFamily="50" charset="-128"/>
              </a:rPr>
              <a:t>28 </a:t>
            </a:r>
            <a:r>
              <a:rPr lang="ja-JP" altLang="en-US" sz="1600" dirty="0">
                <a:latin typeface="游ゴシック" panose="020B0400000000000000" pitchFamily="50" charset="-128"/>
                <a:ea typeface="游ゴシック" panose="020B0400000000000000" pitchFamily="50" charset="-128"/>
              </a:rPr>
              <a:t>年より４年間のプログラムで、</a:t>
            </a:r>
            <a:r>
              <a:rPr lang="en-US" altLang="ja-JP" sz="1600" dirty="0">
                <a:latin typeface="游ゴシック" panose="020B0400000000000000" pitchFamily="50" charset="-128"/>
                <a:ea typeface="游ゴシック" panose="020B0400000000000000" pitchFamily="50" charset="-128"/>
              </a:rPr>
              <a:t>6,000 </a:t>
            </a:r>
            <a:r>
              <a:rPr lang="ja-JP" altLang="en-US" sz="1600" dirty="0">
                <a:latin typeface="游ゴシック" panose="020B0400000000000000" pitchFamily="50" charset="-128"/>
                <a:ea typeface="游ゴシック" panose="020B0400000000000000" pitchFamily="50" charset="-128"/>
              </a:rPr>
              <a:t>万ドルの研究開発費が予定されている。</a:t>
            </a:r>
          </a:p>
          <a:p>
            <a:endParaRPr lang="en-US" altLang="ja-JP" sz="1600" dirty="0">
              <a:latin typeface="游ゴシック" panose="020B0400000000000000" pitchFamily="50" charset="-128"/>
              <a:ea typeface="游ゴシック" panose="020B0400000000000000" pitchFamily="50" charset="-128"/>
            </a:endParaRPr>
          </a:p>
          <a:p>
            <a:r>
              <a:rPr lang="ja-JP" altLang="en-US" sz="1600" dirty="0">
                <a:latin typeface="游ゴシック" panose="020B0400000000000000" pitchFamily="50" charset="-128"/>
                <a:ea typeface="游ゴシック" panose="020B0400000000000000" pitchFamily="50" charset="-128"/>
              </a:rPr>
              <a:t>６） </a:t>
            </a:r>
            <a:r>
              <a:rPr lang="en-US" altLang="ja-JP" sz="1600" dirty="0">
                <a:latin typeface="游ゴシック" panose="020B0400000000000000" pitchFamily="50" charset="-128"/>
                <a:ea typeface="游ゴシック" panose="020B0400000000000000" pitchFamily="50" charset="-128"/>
              </a:rPr>
              <a:t>BRAIN 2025: A Scientific Vision</a:t>
            </a:r>
          </a:p>
          <a:p>
            <a:r>
              <a:rPr lang="en-US" altLang="ja-JP" sz="1600" dirty="0">
                <a:latin typeface="游ゴシック" panose="020B0400000000000000" pitchFamily="50" charset="-128"/>
                <a:ea typeface="游ゴシック" panose="020B0400000000000000" pitchFamily="50" charset="-128"/>
              </a:rPr>
              <a:t>2014 </a:t>
            </a:r>
            <a:r>
              <a:rPr lang="ja-JP" altLang="en-US" sz="1600" dirty="0">
                <a:latin typeface="游ゴシック" panose="020B0400000000000000" pitchFamily="50" charset="-128"/>
                <a:ea typeface="游ゴシック" panose="020B0400000000000000" pitchFamily="50" charset="-128"/>
              </a:rPr>
              <a:t>年６月に「</a:t>
            </a:r>
            <a:r>
              <a:rPr lang="en-US" altLang="ja-JP" sz="1600" dirty="0">
                <a:latin typeface="游ゴシック" panose="020B0400000000000000" pitchFamily="50" charset="-128"/>
                <a:ea typeface="游ゴシック" panose="020B0400000000000000" pitchFamily="50" charset="-128"/>
              </a:rPr>
              <a:t>BRAIN 2025: A Scientific Vision</a:t>
            </a:r>
            <a:r>
              <a:rPr lang="ja-JP" altLang="en-US" sz="1600" dirty="0">
                <a:latin typeface="游ゴシック" panose="020B0400000000000000" pitchFamily="50" charset="-128"/>
                <a:ea typeface="游ゴシック" panose="020B0400000000000000" pitchFamily="50" charset="-128"/>
              </a:rPr>
              <a:t>」が公表され、</a:t>
            </a:r>
            <a:r>
              <a:rPr lang="en-US" altLang="ja-JP" sz="1600" dirty="0">
                <a:latin typeface="游ゴシック" panose="020B0400000000000000" pitchFamily="50" charset="-128"/>
                <a:ea typeface="游ゴシック" panose="020B0400000000000000" pitchFamily="50" charset="-128"/>
              </a:rPr>
              <a:t>The BRAIN Initiative </a:t>
            </a:r>
            <a:r>
              <a:rPr lang="ja-JP" altLang="en-US" sz="1600" dirty="0">
                <a:latin typeface="游ゴシック" panose="020B0400000000000000" pitchFamily="50" charset="-128"/>
                <a:ea typeface="游ゴシック" panose="020B0400000000000000" pitchFamily="50" charset="-128"/>
              </a:rPr>
              <a:t>の科学的な目標及びその目標を達成するためのタイムテーブル、マイルストーン、コスト試算するための計画が示されている。</a:t>
            </a:r>
            <a:endParaRPr lang="en-US" altLang="ja-JP" sz="16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7727514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553993" y="514777"/>
            <a:ext cx="11638007" cy="5755422"/>
          </a:xfrm>
          <a:prstGeom prst="rect">
            <a:avLst/>
          </a:prstGeom>
        </p:spPr>
        <p:txBody>
          <a:bodyPr wrap="square">
            <a:spAutoFit/>
          </a:bodyPr>
          <a:lstStyle/>
          <a:p>
            <a:r>
              <a:rPr lang="en-US" altLang="ja-JP" sz="1600" dirty="0">
                <a:latin typeface="游ゴシック" panose="020B0400000000000000" pitchFamily="50" charset="-128"/>
                <a:ea typeface="游ゴシック" panose="020B0400000000000000" pitchFamily="50" charset="-128"/>
              </a:rPr>
              <a:t>Horizon202024</a:t>
            </a:r>
            <a:r>
              <a:rPr lang="ja-JP" altLang="en-US" sz="1600" dirty="0">
                <a:latin typeface="游ゴシック" panose="020B0400000000000000" pitchFamily="50" charset="-128"/>
                <a:ea typeface="游ゴシック" panose="020B0400000000000000" pitchFamily="50" charset="-128"/>
              </a:rPr>
              <a:t>（「</a:t>
            </a:r>
            <a:r>
              <a:rPr lang="en-US" altLang="ja-JP" sz="1600" dirty="0">
                <a:latin typeface="游ゴシック" panose="020B0400000000000000" pitchFamily="50" charset="-128"/>
                <a:ea typeface="游ゴシック" panose="020B0400000000000000" pitchFamily="50" charset="-128"/>
              </a:rPr>
              <a:t>Horizon2020</a:t>
            </a:r>
            <a:r>
              <a:rPr lang="ja-JP" altLang="en-US" sz="1600" dirty="0">
                <a:latin typeface="游ゴシック" panose="020B0400000000000000" pitchFamily="50" charset="-128"/>
                <a:ea typeface="游ゴシック" panose="020B0400000000000000" pitchFamily="50" charset="-128"/>
              </a:rPr>
              <a:t>」</a:t>
            </a:r>
            <a:r>
              <a:rPr lang="en-US" altLang="ja-JP" sz="1600" dirty="0">
                <a:latin typeface="游ゴシック" panose="020B0400000000000000" pitchFamily="50" charset="-128"/>
                <a:ea typeface="游ゴシック" panose="020B0400000000000000" pitchFamily="50" charset="-128"/>
              </a:rPr>
              <a:t>https://ec.europa.eu/programmes/horizon2020/en</a:t>
            </a:r>
            <a:r>
              <a:rPr lang="ja-JP" altLang="en-US" sz="1600" dirty="0">
                <a:latin typeface="游ゴシック" panose="020B0400000000000000" pitchFamily="50" charset="-128"/>
                <a:ea typeface="游ゴシック" panose="020B0400000000000000" pitchFamily="50" charset="-128"/>
              </a:rPr>
              <a:t>）</a:t>
            </a:r>
          </a:p>
          <a:p>
            <a:r>
              <a:rPr lang="en-US" altLang="ja-JP" sz="1600" dirty="0">
                <a:latin typeface="游ゴシック" panose="020B0400000000000000" pitchFamily="50" charset="-128"/>
                <a:ea typeface="游ゴシック" panose="020B0400000000000000" pitchFamily="50" charset="-128"/>
              </a:rPr>
              <a:t>FP7 </a:t>
            </a:r>
            <a:r>
              <a:rPr lang="ja-JP" altLang="en-US" sz="1600" dirty="0">
                <a:latin typeface="游ゴシック" panose="020B0400000000000000" pitchFamily="50" charset="-128"/>
                <a:ea typeface="游ゴシック" panose="020B0400000000000000" pitchFamily="50" charset="-128"/>
              </a:rPr>
              <a:t>による研究開発支援の枠組みは、後継となる「</a:t>
            </a:r>
            <a:r>
              <a:rPr lang="en-US" altLang="ja-JP" sz="1600" dirty="0">
                <a:latin typeface="游ゴシック" panose="020B0400000000000000" pitchFamily="50" charset="-128"/>
                <a:ea typeface="游ゴシック" panose="020B0400000000000000" pitchFamily="50" charset="-128"/>
              </a:rPr>
              <a:t>Horizon2020</a:t>
            </a:r>
            <a:r>
              <a:rPr lang="ja-JP" altLang="en-US" sz="1600" dirty="0">
                <a:latin typeface="游ゴシック" panose="020B0400000000000000" pitchFamily="50" charset="-128"/>
                <a:ea typeface="游ゴシック" panose="020B0400000000000000" pitchFamily="50" charset="-128"/>
              </a:rPr>
              <a:t>」に引き継がれ、その中で自動走行システムやロボット等の研究開発が引き続き進められている。</a:t>
            </a:r>
            <a:r>
              <a:rPr lang="en-US" altLang="ja-JP" sz="1600" dirty="0">
                <a:latin typeface="游ゴシック" panose="020B0400000000000000" pitchFamily="50" charset="-128"/>
                <a:ea typeface="游ゴシック" panose="020B0400000000000000" pitchFamily="50" charset="-128"/>
              </a:rPr>
              <a:t>Horizon 2020 </a:t>
            </a:r>
            <a:r>
              <a:rPr lang="ja-JP" altLang="en-US" sz="1600" dirty="0">
                <a:latin typeface="游ゴシック" panose="020B0400000000000000" pitchFamily="50" charset="-128"/>
                <a:ea typeface="游ゴシック" panose="020B0400000000000000" pitchFamily="50" charset="-128"/>
              </a:rPr>
              <a:t>は、</a:t>
            </a:r>
            <a:r>
              <a:rPr lang="en-US" altLang="ja-JP" sz="1600" dirty="0">
                <a:latin typeface="游ゴシック" panose="020B0400000000000000" pitchFamily="50" charset="-128"/>
                <a:ea typeface="游ゴシック" panose="020B0400000000000000" pitchFamily="50" charset="-128"/>
              </a:rPr>
              <a:t>2014 </a:t>
            </a:r>
            <a:r>
              <a:rPr lang="ja-JP" altLang="en-US" sz="1600" dirty="0">
                <a:latin typeface="游ゴシック" panose="020B0400000000000000" pitchFamily="50" charset="-128"/>
                <a:ea typeface="游ゴシック" panose="020B0400000000000000" pitchFamily="50" charset="-128"/>
              </a:rPr>
              <a:t>年～</a:t>
            </a:r>
            <a:r>
              <a:rPr lang="en-US" altLang="ja-JP" sz="1600" dirty="0">
                <a:latin typeface="游ゴシック" panose="020B0400000000000000" pitchFamily="50" charset="-128"/>
                <a:ea typeface="游ゴシック" panose="020B0400000000000000" pitchFamily="50" charset="-128"/>
              </a:rPr>
              <a:t>2020 </a:t>
            </a:r>
            <a:r>
              <a:rPr lang="ja-JP" altLang="en-US" sz="1600" dirty="0">
                <a:latin typeface="游ゴシック" panose="020B0400000000000000" pitchFamily="50" charset="-128"/>
                <a:ea typeface="游ゴシック" panose="020B0400000000000000" pitchFamily="50" charset="-128"/>
              </a:rPr>
              <a:t>年の７年間にわたる約 </a:t>
            </a:r>
            <a:r>
              <a:rPr lang="en-US" altLang="ja-JP" sz="1600" dirty="0">
                <a:latin typeface="游ゴシック" panose="020B0400000000000000" pitchFamily="50" charset="-128"/>
                <a:ea typeface="游ゴシック" panose="020B0400000000000000" pitchFamily="50" charset="-128"/>
              </a:rPr>
              <a:t>800 </a:t>
            </a:r>
            <a:r>
              <a:rPr lang="ja-JP" altLang="en-US" sz="1600" dirty="0">
                <a:latin typeface="游ゴシック" panose="020B0400000000000000" pitchFamily="50" charset="-128"/>
                <a:ea typeface="游ゴシック" panose="020B0400000000000000" pitchFamily="50" charset="-128"/>
              </a:rPr>
              <a:t>億ユーロの財政支援を内容とする </a:t>
            </a:r>
            <a:r>
              <a:rPr lang="en-US" altLang="ja-JP" sz="1600" dirty="0">
                <a:latin typeface="游ゴシック" panose="020B0400000000000000" pitchFamily="50" charset="-128"/>
                <a:ea typeface="游ゴシック" panose="020B0400000000000000" pitchFamily="50" charset="-128"/>
              </a:rPr>
              <a:t>EU </a:t>
            </a:r>
            <a:r>
              <a:rPr lang="ja-JP" altLang="en-US" sz="1600" dirty="0">
                <a:latin typeface="游ゴシック" panose="020B0400000000000000" pitchFamily="50" charset="-128"/>
                <a:ea typeface="游ゴシック" panose="020B0400000000000000" pitchFamily="50" charset="-128"/>
              </a:rPr>
              <a:t>において最大の研究・イノベーションプログラムである。</a:t>
            </a:r>
            <a:endParaRPr lang="en-US" altLang="ja-JP" sz="1600" dirty="0">
              <a:latin typeface="游ゴシック" panose="020B0400000000000000" pitchFamily="50" charset="-128"/>
              <a:ea typeface="游ゴシック" panose="020B0400000000000000" pitchFamily="50" charset="-128"/>
            </a:endParaRPr>
          </a:p>
          <a:p>
            <a:endParaRPr lang="ja-JP" altLang="en-US" sz="1600" dirty="0">
              <a:latin typeface="游ゴシック" panose="020B0400000000000000" pitchFamily="50" charset="-128"/>
              <a:ea typeface="游ゴシック" panose="020B0400000000000000" pitchFamily="50" charset="-128"/>
            </a:endParaRPr>
          </a:p>
          <a:p>
            <a:r>
              <a:rPr lang="ja-JP" altLang="en-US" sz="1600" dirty="0">
                <a:latin typeface="游ゴシック" panose="020B0400000000000000" pitchFamily="50" charset="-128"/>
                <a:ea typeface="游ゴシック" panose="020B0400000000000000" pitchFamily="50" charset="-128"/>
              </a:rPr>
              <a:t>例えば、 </a:t>
            </a:r>
            <a:r>
              <a:rPr lang="en-US" altLang="ja-JP" sz="1600" dirty="0">
                <a:latin typeface="游ゴシック" panose="020B0400000000000000" pitchFamily="50" charset="-128"/>
                <a:ea typeface="游ゴシック" panose="020B0400000000000000" pitchFamily="50" charset="-128"/>
              </a:rPr>
              <a:t>ICT </a:t>
            </a:r>
            <a:r>
              <a:rPr lang="ja-JP" altLang="en-US" sz="1600" dirty="0">
                <a:latin typeface="游ゴシック" panose="020B0400000000000000" pitchFamily="50" charset="-128"/>
                <a:ea typeface="游ゴシック" panose="020B0400000000000000" pitchFamily="50" charset="-128"/>
              </a:rPr>
              <a:t>を 活 用 し た パ </a:t>
            </a:r>
            <a:r>
              <a:rPr lang="ja-JP" altLang="en-US" sz="1600" dirty="0" err="1">
                <a:latin typeface="游ゴシック" panose="020B0400000000000000" pitchFamily="50" charset="-128"/>
                <a:ea typeface="游ゴシック" panose="020B0400000000000000" pitchFamily="50" charset="-128"/>
              </a:rPr>
              <a:t>ー</a:t>
            </a:r>
            <a:r>
              <a:rPr lang="ja-JP" altLang="en-US" sz="1600" dirty="0">
                <a:latin typeface="游ゴシック" panose="020B0400000000000000" pitchFamily="50" charset="-128"/>
                <a:ea typeface="游ゴシック" panose="020B0400000000000000" pitchFamily="50" charset="-128"/>
              </a:rPr>
              <a:t> キ ン ソ ン 病 の 早 期 発 見 に 関 す </a:t>
            </a:r>
            <a:r>
              <a:rPr lang="ja-JP" altLang="en-US" sz="1600" dirty="0" err="1">
                <a:latin typeface="游ゴシック" panose="020B0400000000000000" pitchFamily="50" charset="-128"/>
                <a:ea typeface="游ゴシック" panose="020B0400000000000000" pitchFamily="50" charset="-128"/>
              </a:rPr>
              <a:t>る</a:t>
            </a:r>
            <a:r>
              <a:rPr lang="en-US" altLang="ja-JP" sz="1600" dirty="0" err="1">
                <a:latin typeface="游ゴシック" panose="020B0400000000000000" pitchFamily="50" charset="-128"/>
                <a:ea typeface="游ゴシック" panose="020B0400000000000000" pitchFamily="50" charset="-128"/>
              </a:rPr>
              <a:t>i</a:t>
            </a:r>
            <a:r>
              <a:rPr lang="en-US" altLang="ja-JP" sz="1600" dirty="0">
                <a:latin typeface="游ゴシック" panose="020B0400000000000000" pitchFamily="50" charset="-128"/>
                <a:ea typeface="游ゴシック" panose="020B0400000000000000" pitchFamily="50" charset="-128"/>
              </a:rPr>
              <a:t>-PROGNOSIS</a:t>
            </a:r>
            <a:r>
              <a:rPr lang="ja-JP" altLang="en-US" sz="1600" dirty="0">
                <a:latin typeface="游ゴシック" panose="020B0400000000000000" pitchFamily="50" charset="-128"/>
                <a:ea typeface="游ゴシック" panose="020B0400000000000000" pitchFamily="50" charset="-128"/>
              </a:rPr>
              <a:t>プロジェクト（ </a:t>
            </a:r>
            <a:r>
              <a:rPr lang="en-US" altLang="ja-JP" sz="1600" dirty="0" err="1">
                <a:latin typeface="游ゴシック" panose="020B0400000000000000" pitchFamily="50" charset="-128"/>
                <a:ea typeface="游ゴシック" panose="020B0400000000000000" pitchFamily="50" charset="-128"/>
              </a:rPr>
              <a:t>i</a:t>
            </a:r>
            <a:r>
              <a:rPr lang="en-US" altLang="ja-JP" sz="1600" dirty="0">
                <a:latin typeface="游ゴシック" panose="020B0400000000000000" pitchFamily="50" charset="-128"/>
                <a:ea typeface="游ゴシック" panose="020B0400000000000000" pitchFamily="50" charset="-128"/>
              </a:rPr>
              <a:t>-PROGNOSIS project</a:t>
            </a:r>
            <a:r>
              <a:rPr lang="ja-JP" altLang="en-US" sz="1600" dirty="0">
                <a:latin typeface="游ゴシック" panose="020B0400000000000000" pitchFamily="50" charset="-128"/>
                <a:ea typeface="游ゴシック" panose="020B0400000000000000" pitchFamily="50" charset="-128"/>
              </a:rPr>
              <a:t>：</a:t>
            </a:r>
            <a:r>
              <a:rPr lang="en-US" altLang="ja-JP" sz="1600" dirty="0">
                <a:latin typeface="游ゴシック" panose="020B0400000000000000" pitchFamily="50" charset="-128"/>
                <a:ea typeface="游ゴシック" panose="020B0400000000000000" pitchFamily="50" charset="-128"/>
              </a:rPr>
              <a:t>Horizon 2020 News 15/03/2016 http://ec.europa.eu/programmes/horizon2020/en/news/i-prognosis-project-builds-early-detection-test-parkinsons%E2%80%99-disease</a:t>
            </a:r>
            <a:r>
              <a:rPr lang="ja-JP" altLang="en-US" sz="1600" dirty="0">
                <a:latin typeface="游ゴシック" panose="020B0400000000000000" pitchFamily="50" charset="-128"/>
                <a:ea typeface="游ゴシック" panose="020B0400000000000000" pitchFamily="50" charset="-128"/>
              </a:rPr>
              <a:t>）が進められている。このプロジェクトは、</a:t>
            </a:r>
            <a:r>
              <a:rPr lang="en-US" altLang="ja-JP" sz="1600" dirty="0">
                <a:latin typeface="游ゴシック" panose="020B0400000000000000" pitchFamily="50" charset="-128"/>
                <a:ea typeface="游ゴシック" panose="020B0400000000000000" pitchFamily="50" charset="-128"/>
              </a:rPr>
              <a:t>50 </a:t>
            </a:r>
            <a:r>
              <a:rPr lang="ja-JP" altLang="en-US" sz="1600" dirty="0">
                <a:latin typeface="游ゴシック" panose="020B0400000000000000" pitchFamily="50" charset="-128"/>
                <a:ea typeface="游ゴシック" panose="020B0400000000000000" pitchFamily="50" charset="-128"/>
              </a:rPr>
              <a:t>代以上のユーザを対象に、パーキンソン病の兆候をとらえるために、スマートフォンやスマートウォッチなどの </a:t>
            </a:r>
            <a:r>
              <a:rPr lang="en-US" altLang="ja-JP" sz="1600" dirty="0">
                <a:latin typeface="游ゴシック" panose="020B0400000000000000" pitchFamily="50" charset="-128"/>
                <a:ea typeface="游ゴシック" panose="020B0400000000000000" pitchFamily="50" charset="-128"/>
              </a:rPr>
              <a:t>ICT </a:t>
            </a:r>
            <a:r>
              <a:rPr lang="ja-JP" altLang="en-US" sz="1600" dirty="0">
                <a:latin typeface="游ゴシック" panose="020B0400000000000000" pitchFamily="50" charset="-128"/>
                <a:ea typeface="游ゴシック" panose="020B0400000000000000" pitchFamily="50" charset="-128"/>
              </a:rPr>
              <a:t>ベースの行動分析アプローチにより、収集されたデータを分析することを目的としている。</a:t>
            </a:r>
          </a:p>
          <a:p>
            <a:endParaRPr lang="en-US" altLang="ja-JP" sz="1600" dirty="0">
              <a:latin typeface="游ゴシック" panose="020B0400000000000000" pitchFamily="50" charset="-128"/>
              <a:ea typeface="游ゴシック" panose="020B0400000000000000" pitchFamily="50" charset="-128"/>
            </a:endParaRPr>
          </a:p>
          <a:p>
            <a:r>
              <a:rPr lang="ja-JP" altLang="en-US" sz="1600" dirty="0">
                <a:latin typeface="游ゴシック" panose="020B0400000000000000" pitchFamily="50" charset="-128"/>
                <a:ea typeface="游ゴシック" panose="020B0400000000000000" pitchFamily="50" charset="-128"/>
              </a:rPr>
              <a:t>現在の「</a:t>
            </a:r>
            <a:r>
              <a:rPr lang="en-US" altLang="ja-JP" sz="1600" dirty="0">
                <a:latin typeface="游ゴシック" panose="020B0400000000000000" pitchFamily="50" charset="-128"/>
                <a:ea typeface="游ゴシック" panose="020B0400000000000000" pitchFamily="50" charset="-128"/>
              </a:rPr>
              <a:t>Work </a:t>
            </a:r>
            <a:r>
              <a:rPr lang="en-US" altLang="ja-JP" sz="1600" dirty="0" err="1">
                <a:latin typeface="游ゴシック" panose="020B0400000000000000" pitchFamily="50" charset="-128"/>
                <a:ea typeface="游ゴシック" panose="020B0400000000000000" pitchFamily="50" charset="-128"/>
              </a:rPr>
              <a:t>Programme</a:t>
            </a:r>
            <a:r>
              <a:rPr lang="en-US" altLang="ja-JP" sz="1600" dirty="0">
                <a:latin typeface="游ゴシック" panose="020B0400000000000000" pitchFamily="50" charset="-128"/>
                <a:ea typeface="游ゴシック" panose="020B0400000000000000" pitchFamily="50" charset="-128"/>
              </a:rPr>
              <a:t> 2016 – 2017</a:t>
            </a:r>
            <a:r>
              <a:rPr lang="ja-JP" altLang="en-US" sz="1600" dirty="0">
                <a:latin typeface="游ゴシック" panose="020B0400000000000000" pitchFamily="50" charset="-128"/>
                <a:ea typeface="游ゴシック" panose="020B0400000000000000" pitchFamily="50" charset="-128"/>
              </a:rPr>
              <a:t>」（</a:t>
            </a:r>
            <a:r>
              <a:rPr lang="en-US" altLang="ja-JP" sz="1600" dirty="0">
                <a:latin typeface="游ゴシック" panose="020B0400000000000000" pitchFamily="50" charset="-128"/>
                <a:ea typeface="游ゴシック" panose="020B0400000000000000" pitchFamily="50" charset="-128"/>
              </a:rPr>
              <a:t>Horizon2020 Work </a:t>
            </a:r>
            <a:r>
              <a:rPr lang="en-US" altLang="ja-JP" sz="1600" dirty="0" err="1">
                <a:latin typeface="游ゴシック" panose="020B0400000000000000" pitchFamily="50" charset="-128"/>
                <a:ea typeface="游ゴシック" panose="020B0400000000000000" pitchFamily="50" charset="-128"/>
              </a:rPr>
              <a:t>Programme</a:t>
            </a:r>
            <a:r>
              <a:rPr lang="en-US" altLang="ja-JP" sz="1600" dirty="0">
                <a:latin typeface="游ゴシック" panose="020B0400000000000000" pitchFamily="50" charset="-128"/>
                <a:ea typeface="游ゴシック" panose="020B0400000000000000" pitchFamily="50" charset="-128"/>
              </a:rPr>
              <a:t> 2016 - 2017 5.i. Information and Communication Technologies </a:t>
            </a:r>
          </a:p>
          <a:p>
            <a:r>
              <a:rPr lang="en-US" altLang="ja-JP" sz="1600" dirty="0">
                <a:latin typeface="游ゴシック" panose="020B0400000000000000" pitchFamily="50" charset="-128"/>
                <a:ea typeface="游ゴシック" panose="020B0400000000000000" pitchFamily="50" charset="-128"/>
                <a:hlinkClick r:id="rId3"/>
              </a:rPr>
              <a:t>http://ec.europa.eu/research/participants/data/ref/h2020/wp/2016_2017/main/h2020-wp1617-infrastructures_en.pdf</a:t>
            </a:r>
            <a:r>
              <a:rPr lang="ja-JP" altLang="en-US" sz="1600" dirty="0">
                <a:latin typeface="游ゴシック" panose="020B0400000000000000" pitchFamily="50" charset="-128"/>
                <a:ea typeface="游ゴシック" panose="020B0400000000000000" pitchFamily="50" charset="-128"/>
              </a:rPr>
              <a:t>　）において、</a:t>
            </a:r>
            <a:r>
              <a:rPr lang="en-US" altLang="ja-JP" sz="1600" dirty="0">
                <a:latin typeface="游ゴシック" panose="020B0400000000000000" pitchFamily="50" charset="-128"/>
                <a:ea typeface="游ゴシック" panose="020B0400000000000000" pitchFamily="50" charset="-128"/>
              </a:rPr>
              <a:t>ICT </a:t>
            </a:r>
            <a:r>
              <a:rPr lang="ja-JP" altLang="en-US" sz="1600" dirty="0">
                <a:latin typeface="游ゴシック" panose="020B0400000000000000" pitchFamily="50" charset="-128"/>
                <a:ea typeface="游ゴシック" panose="020B0400000000000000" pitchFamily="50" charset="-128"/>
              </a:rPr>
              <a:t>分野の研究開発としては、新世代コンポーネンツ・システム（スマートサイバーフィジカルシステム等）、先端コンピューティング、次世代ネットワーク、コンテンツ（ビッグデータ等）、ロボティクス等の９つのテーマが掲げられている。また、</a:t>
            </a:r>
            <a:r>
              <a:rPr lang="en-US" altLang="ja-JP" sz="1600" dirty="0">
                <a:latin typeface="游ゴシック" panose="020B0400000000000000" pitchFamily="50" charset="-128"/>
                <a:ea typeface="游ゴシック" panose="020B0400000000000000" pitchFamily="50" charset="-128"/>
              </a:rPr>
              <a:t>EU  </a:t>
            </a:r>
            <a:r>
              <a:rPr lang="ja-JP" altLang="en-US" sz="1600" dirty="0">
                <a:latin typeface="游ゴシック" panose="020B0400000000000000" pitchFamily="50" charset="-128"/>
                <a:ea typeface="游ゴシック" panose="020B0400000000000000" pitchFamily="50" charset="-128"/>
              </a:rPr>
              <a:t>委員会はデータ駆動経済において、ビッグデータによるベネフィットの獲得に向け、科学、ビジネス、公共サービスのために世界クラスのデータインフラやクラウドサービスの構想「</a:t>
            </a:r>
            <a:r>
              <a:rPr lang="en-US" altLang="ja-JP" sz="1600" dirty="0">
                <a:latin typeface="游ゴシック" panose="020B0400000000000000" pitchFamily="50" charset="-128"/>
                <a:ea typeface="游ゴシック" panose="020B0400000000000000" pitchFamily="50" charset="-128"/>
              </a:rPr>
              <a:t>The European Cloud Initiative</a:t>
            </a:r>
            <a:r>
              <a:rPr lang="ja-JP" altLang="en-US" sz="1600" dirty="0">
                <a:latin typeface="游ゴシック" panose="020B0400000000000000" pitchFamily="50" charset="-128"/>
                <a:ea typeface="游ゴシック" panose="020B0400000000000000" pitchFamily="50" charset="-128"/>
              </a:rPr>
              <a:t>」を打ち出しており、その中で </a:t>
            </a:r>
            <a:r>
              <a:rPr lang="en-US" altLang="ja-JP" sz="1600" dirty="0">
                <a:latin typeface="游ゴシック" panose="020B0400000000000000" pitchFamily="50" charset="-128"/>
                <a:ea typeface="游ゴシック" panose="020B0400000000000000" pitchFamily="50" charset="-128"/>
              </a:rPr>
              <a:t>170 </a:t>
            </a:r>
            <a:r>
              <a:rPr lang="ja-JP" altLang="en-US" sz="1600" dirty="0">
                <a:latin typeface="游ゴシック" panose="020B0400000000000000" pitchFamily="50" charset="-128"/>
                <a:ea typeface="游ゴシック" panose="020B0400000000000000" pitchFamily="50" charset="-128"/>
              </a:rPr>
              <a:t>万人の研究者や </a:t>
            </a:r>
            <a:r>
              <a:rPr lang="en-US" altLang="ja-JP" sz="1600" dirty="0">
                <a:latin typeface="游ゴシック" panose="020B0400000000000000" pitchFamily="50" charset="-128"/>
                <a:ea typeface="游ゴシック" panose="020B0400000000000000" pitchFamily="50" charset="-128"/>
              </a:rPr>
              <a:t>7,000 </a:t>
            </a:r>
            <a:r>
              <a:rPr lang="ja-JP" altLang="en-US" sz="1600" dirty="0">
                <a:latin typeface="游ゴシック" panose="020B0400000000000000" pitchFamily="50" charset="-128"/>
                <a:ea typeface="游ゴシック" panose="020B0400000000000000" pitchFamily="50" charset="-128"/>
              </a:rPr>
              <a:t>万人の科学・技術の専門家がデータを蓄積、共有、再利用する </a:t>
            </a:r>
            <a:r>
              <a:rPr lang="en-US" altLang="ja-JP" sz="1600" dirty="0">
                <a:latin typeface="游ゴシック" panose="020B0400000000000000" pitchFamily="50" charset="-128"/>
                <a:ea typeface="游ゴシック" panose="020B0400000000000000" pitchFamily="50" charset="-128"/>
              </a:rPr>
              <a:t>European Open Science Cloud </a:t>
            </a:r>
            <a:r>
              <a:rPr lang="ja-JP" altLang="en-US" sz="1600" dirty="0">
                <a:latin typeface="游ゴシック" panose="020B0400000000000000" pitchFamily="50" charset="-128"/>
                <a:ea typeface="游ゴシック" panose="020B0400000000000000" pitchFamily="50" charset="-128"/>
              </a:rPr>
              <a:t>を構築するとしている。この構想では、官民による投資額が全体で </a:t>
            </a:r>
            <a:r>
              <a:rPr lang="en-US" altLang="ja-JP" sz="1600" dirty="0">
                <a:latin typeface="游ゴシック" panose="020B0400000000000000" pitchFamily="50" charset="-128"/>
                <a:ea typeface="游ゴシック" panose="020B0400000000000000" pitchFamily="50" charset="-128"/>
              </a:rPr>
              <a:t>60.7 </a:t>
            </a:r>
            <a:r>
              <a:rPr lang="ja-JP" altLang="en-US" sz="1600" dirty="0">
                <a:latin typeface="游ゴシック" panose="020B0400000000000000" pitchFamily="50" charset="-128"/>
                <a:ea typeface="游ゴシック" panose="020B0400000000000000" pitchFamily="50" charset="-128"/>
              </a:rPr>
              <a:t>億ユーロ見込まれており、そのうち </a:t>
            </a:r>
            <a:r>
              <a:rPr lang="en-US" altLang="ja-JP" sz="1600" dirty="0">
                <a:latin typeface="游ゴシック" panose="020B0400000000000000" pitchFamily="50" charset="-128"/>
                <a:ea typeface="游ゴシック" panose="020B0400000000000000" pitchFamily="50" charset="-128"/>
              </a:rPr>
              <a:t>Horizon2020 </a:t>
            </a:r>
            <a:r>
              <a:rPr lang="ja-JP" altLang="en-US" sz="1600" dirty="0">
                <a:latin typeface="游ゴシック" panose="020B0400000000000000" pitchFamily="50" charset="-128"/>
                <a:ea typeface="游ゴシック" panose="020B0400000000000000" pitchFamily="50" charset="-128"/>
              </a:rPr>
              <a:t>において </a:t>
            </a:r>
            <a:r>
              <a:rPr lang="en-US" altLang="ja-JP" sz="1600" dirty="0">
                <a:latin typeface="游ゴシック" panose="020B0400000000000000" pitchFamily="50" charset="-128"/>
                <a:ea typeface="游ゴシック" panose="020B0400000000000000" pitchFamily="50" charset="-128"/>
              </a:rPr>
              <a:t>20 </a:t>
            </a:r>
            <a:r>
              <a:rPr lang="ja-JP" altLang="en-US" sz="1600" dirty="0">
                <a:latin typeface="游ゴシック" panose="020B0400000000000000" pitchFamily="50" charset="-128"/>
                <a:ea typeface="游ゴシック" panose="020B0400000000000000" pitchFamily="50" charset="-128"/>
              </a:rPr>
              <a:t>億ユーロの拠出が見込まれている。</a:t>
            </a:r>
          </a:p>
          <a:p>
            <a:r>
              <a:rPr lang="en-US" altLang="ja-JP" sz="1600" dirty="0">
                <a:latin typeface="游ゴシック" panose="020B0400000000000000" pitchFamily="50" charset="-128"/>
                <a:ea typeface="游ゴシック" panose="020B0400000000000000" pitchFamily="50" charset="-128"/>
              </a:rPr>
              <a:t>European Commission - Press release; European Cloud Initiative to give Europe a global lead in the</a:t>
            </a:r>
            <a:r>
              <a:rPr lang="ja-JP" altLang="en-US" sz="1600" dirty="0">
                <a:latin typeface="游ゴシック" panose="020B0400000000000000" pitchFamily="50" charset="-128"/>
                <a:ea typeface="游ゴシック" panose="020B0400000000000000" pitchFamily="50" charset="-128"/>
              </a:rPr>
              <a:t>　</a:t>
            </a:r>
            <a:r>
              <a:rPr lang="en-US" altLang="ja-JP" sz="1600" dirty="0">
                <a:latin typeface="游ゴシック" panose="020B0400000000000000" pitchFamily="50" charset="-128"/>
                <a:ea typeface="游ゴシック" panose="020B0400000000000000" pitchFamily="50" charset="-128"/>
              </a:rPr>
              <a:t>data-driven economy</a:t>
            </a:r>
            <a:r>
              <a:rPr lang="ja-JP" altLang="en-US" sz="1600" dirty="0">
                <a:latin typeface="游ゴシック" panose="020B0400000000000000" pitchFamily="50" charset="-128"/>
                <a:ea typeface="游ゴシック" panose="020B0400000000000000" pitchFamily="50" charset="-128"/>
              </a:rPr>
              <a:t>（</a:t>
            </a:r>
            <a:r>
              <a:rPr lang="en-US" altLang="ja-JP" sz="1600" dirty="0">
                <a:latin typeface="游ゴシック" panose="020B0400000000000000" pitchFamily="50" charset="-128"/>
                <a:ea typeface="游ゴシック" panose="020B0400000000000000" pitchFamily="50" charset="-128"/>
              </a:rPr>
              <a:t>Brussels, 19 April 2016</a:t>
            </a:r>
            <a:r>
              <a:rPr lang="ja-JP" altLang="en-US" sz="1600" dirty="0">
                <a:latin typeface="游ゴシック" panose="020B0400000000000000" pitchFamily="50" charset="-128"/>
                <a:ea typeface="游ゴシック" panose="020B0400000000000000" pitchFamily="50" charset="-128"/>
              </a:rPr>
              <a:t>）</a:t>
            </a:r>
            <a:r>
              <a:rPr lang="en-US" altLang="ja-JP" sz="1600" dirty="0">
                <a:latin typeface="游ゴシック" panose="020B0400000000000000" pitchFamily="50" charset="-128"/>
                <a:ea typeface="游ゴシック" panose="020B0400000000000000" pitchFamily="50" charset="-128"/>
                <a:hlinkClick r:id="rId4"/>
              </a:rPr>
              <a:t>http://europa.eu/rapid/press-release_IP-16-1408_en.htm</a:t>
            </a:r>
            <a:r>
              <a:rPr lang="ja-JP" altLang="en-US" sz="1600" dirty="0">
                <a:latin typeface="游ゴシック" panose="020B0400000000000000" pitchFamily="50" charset="-128"/>
                <a:ea typeface="游ゴシック" panose="020B0400000000000000" pitchFamily="50" charset="-128"/>
              </a:rPr>
              <a:t>　</a:t>
            </a:r>
            <a:endParaRPr lang="en-US" altLang="ja-JP" sz="16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5536629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387214"/>
            <a:ext cx="12192000" cy="707886"/>
          </a:xfrm>
          <a:prstGeom prst="rect">
            <a:avLst/>
          </a:prstGeom>
        </p:spPr>
        <p:txBody>
          <a:bodyPr wrap="square">
            <a:spAutoFit/>
          </a:bodyPr>
          <a:lstStyle/>
          <a:p>
            <a:pPr algn="ctr"/>
            <a:r>
              <a:rPr lang="en-US" altLang="ja-JP" sz="2400" b="1" dirty="0">
                <a:solidFill>
                  <a:srgbClr val="333333"/>
                </a:solidFill>
                <a:effectLst/>
                <a:latin typeface="Bernard MT Condensed" panose="02050806060905020404" pitchFamily="18" charset="0"/>
              </a:rPr>
              <a:t>The Key to Smarter AI: Copy the Brain</a:t>
            </a:r>
          </a:p>
          <a:p>
            <a:pPr algn="ctr"/>
            <a:r>
              <a:rPr lang="en-US" altLang="ja-JP" sz="1600" dirty="0">
                <a:solidFill>
                  <a:srgbClr val="333333"/>
                </a:solidFill>
                <a:effectLst/>
                <a:latin typeface="Bernard MT Condensed" panose="02050806060905020404" pitchFamily="18" charset="0"/>
              </a:rPr>
              <a:t>Justin Sanchez of the Defense Advanced Research Projects Agency is developing brain-computer interfaces to teach machines to think like us.</a:t>
            </a:r>
          </a:p>
        </p:txBody>
      </p:sp>
      <p:pic>
        <p:nvPicPr>
          <p:cNvPr id="5" name="図 4"/>
          <p:cNvPicPr>
            <a:picLocks noChangeAspect="1"/>
          </p:cNvPicPr>
          <p:nvPr/>
        </p:nvPicPr>
        <p:blipFill>
          <a:blip r:embed="rId2"/>
          <a:stretch>
            <a:fillRect/>
          </a:stretch>
        </p:blipFill>
        <p:spPr>
          <a:xfrm>
            <a:off x="2857500" y="701414"/>
            <a:ext cx="6477000" cy="685800"/>
          </a:xfrm>
          <a:prstGeom prst="rect">
            <a:avLst/>
          </a:prstGeom>
        </p:spPr>
      </p:pic>
      <p:sp>
        <p:nvSpPr>
          <p:cNvPr id="6" name="正方形/長方形 5"/>
          <p:cNvSpPr/>
          <p:nvPr/>
        </p:nvSpPr>
        <p:spPr>
          <a:xfrm>
            <a:off x="1" y="6627168"/>
            <a:ext cx="6096000" cy="230832"/>
          </a:xfrm>
          <a:prstGeom prst="rect">
            <a:avLst/>
          </a:prstGeom>
        </p:spPr>
        <p:txBody>
          <a:bodyPr>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https://www.wsj.com/articles/the-key-to-smarter-ai-copy-the-brain-1523369923</a:t>
            </a:r>
            <a:endParaRPr lang="ja-JP" altLang="en-US" sz="900" dirty="0">
              <a:latin typeface="Meiryo UI" panose="020B0604030504040204" pitchFamily="50" charset="-128"/>
              <a:ea typeface="Meiryo UI" panose="020B0604030504040204" pitchFamily="50" charset="-128"/>
            </a:endParaRPr>
          </a:p>
        </p:txBody>
      </p:sp>
      <p:sp>
        <p:nvSpPr>
          <p:cNvPr id="7" name="正方形/長方形 6"/>
          <p:cNvSpPr/>
          <p:nvPr/>
        </p:nvSpPr>
        <p:spPr>
          <a:xfrm>
            <a:off x="560173" y="2095100"/>
            <a:ext cx="11071654" cy="1077218"/>
          </a:xfrm>
          <a:prstGeom prst="rect">
            <a:avLst/>
          </a:prstGeom>
        </p:spPr>
        <p:txBody>
          <a:bodyPr wrap="square">
            <a:spAutoFit/>
          </a:bodyPr>
          <a:lstStyle/>
          <a:p>
            <a:r>
              <a:rPr lang="ja-JP" altLang="en-US" sz="1600" b="1" dirty="0">
                <a:latin typeface="Meiryo UI" panose="020B0604030504040204" pitchFamily="50" charset="-128"/>
                <a:ea typeface="Meiryo UI" panose="020B0604030504040204" pitchFamily="50" charset="-128"/>
              </a:rPr>
              <a:t>米国国防先端研究計画局</a:t>
            </a:r>
            <a:r>
              <a:rPr lang="ja-JP" altLang="en-US" sz="1600" dirty="0">
                <a:latin typeface="Meiryo UI" panose="020B0604030504040204" pitchFamily="50" charset="-128"/>
                <a:ea typeface="Meiryo UI" panose="020B0604030504040204" pitchFamily="50" charset="-128"/>
              </a:rPr>
              <a:t>（</a:t>
            </a:r>
            <a:r>
              <a:rPr lang="en-US" altLang="ja-JP" sz="1600" dirty="0">
                <a:latin typeface="Bernard MT Condensed" panose="02050806060905020404" pitchFamily="18" charset="0"/>
                <a:ea typeface="Meiryo UI" panose="020B0604030504040204" pitchFamily="50" charset="-128"/>
              </a:rPr>
              <a:t>DARPA</a:t>
            </a:r>
            <a:r>
              <a:rPr lang="ja-JP" altLang="en-US" sz="1600" dirty="0">
                <a:latin typeface="Bernard MT Condensed" panose="02050806060905020404" pitchFamily="18" charset="0"/>
                <a:ea typeface="Meiryo UI" panose="020B0604030504040204" pitchFamily="50" charset="-128"/>
              </a:rPr>
              <a:t>：</a:t>
            </a:r>
            <a:r>
              <a:rPr lang="en-US" altLang="ja-JP" sz="1600" dirty="0">
                <a:solidFill>
                  <a:srgbClr val="333333"/>
                </a:solidFill>
                <a:effectLst/>
                <a:latin typeface="Bernard MT Condensed" panose="02050806060905020404" pitchFamily="18" charset="0"/>
              </a:rPr>
              <a:t> Defense Advanced Research Projects Agency </a:t>
            </a:r>
            <a:r>
              <a:rPr lang="ja-JP" altLang="en-US" sz="1600" dirty="0">
                <a:latin typeface="Meiryo UI" panose="020B0604030504040204" pitchFamily="50" charset="-128"/>
                <a:ea typeface="Meiryo UI" panose="020B0604030504040204" pitchFamily="50" charset="-128"/>
              </a:rPr>
              <a:t>）は、麻痺状態にある患者にロボット四肢を装着し、その動かし方を習得させるヒューマン・コンピューター・インターフェイスを開発した。だが</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つ問題がある。人間の脳は、何かの動作をするための新しい方法を常に学んだり試したりし続ける。脳からの信号をロボット四肢への命令に変換するソフトウェアがそれに追いつかないのだ。</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DARPA</a:t>
            </a:r>
            <a:r>
              <a:rPr lang="ja-JP" altLang="en-US" sz="1600" dirty="0">
                <a:latin typeface="Meiryo UI" panose="020B0604030504040204" pitchFamily="50" charset="-128"/>
                <a:ea typeface="Meiryo UI" panose="020B0604030504040204" pitchFamily="50" charset="-128"/>
              </a:rPr>
              <a:t>は、ウォール・ストリート・ジャーナルのオピニオン欄に、問題解決に</a:t>
            </a:r>
            <a:r>
              <a:rPr lang="en-US" altLang="ja-JP" sz="1600" dirty="0">
                <a:latin typeface="Meiryo UI" panose="020B0604030504040204" pitchFamily="50" charset="-128"/>
                <a:ea typeface="Meiryo UI" panose="020B0604030504040204" pitchFamily="50" charset="-128"/>
              </a:rPr>
              <a:t>AI</a:t>
            </a:r>
            <a:r>
              <a:rPr lang="ja-JP" altLang="en-US" sz="1600" dirty="0">
                <a:latin typeface="Meiryo UI" panose="020B0604030504040204" pitchFamily="50" charset="-128"/>
                <a:ea typeface="Meiryo UI" panose="020B0604030504040204" pitchFamily="50" charset="-128"/>
              </a:rPr>
              <a:t>が役立つ可能性があると寄稿した。</a:t>
            </a:r>
          </a:p>
        </p:txBody>
      </p:sp>
    </p:spTree>
    <p:extLst>
      <p:ext uri="{BB962C8B-B14F-4D97-AF65-F5344CB8AC3E}">
        <p14:creationId xmlns:p14="http://schemas.microsoft.com/office/powerpoint/2010/main" val="3599582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87818"/>
            <a:ext cx="6717324" cy="5770182"/>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5508" y="599333"/>
            <a:ext cx="4437942" cy="4468548"/>
          </a:xfrm>
          <a:prstGeom prst="rect">
            <a:avLst/>
          </a:prstGeom>
        </p:spPr>
      </p:pic>
      <p:sp>
        <p:nvSpPr>
          <p:cNvPr id="3" name="正方形/長方形 2"/>
          <p:cNvSpPr/>
          <p:nvPr/>
        </p:nvSpPr>
        <p:spPr>
          <a:xfrm>
            <a:off x="6025662" y="5246796"/>
            <a:ext cx="6166337" cy="1384995"/>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脳を利用することで、ゲノム研究においては、現在用いられているコンピューターモデルではない実践型のアプローチを実行できる。</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このことについては、数学的相関法や統計的手法はそれ自体、因果関係を特定するには不十分。実験システム、つまり人間の脳が必要。</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脳の多種多様な細胞と遺伝子の</a:t>
            </a:r>
            <a:r>
              <a:rPr lang="en-US" altLang="ja-JP" sz="1400" dirty="0">
                <a:latin typeface="Meiryo UI" panose="020B0604030504040204" pitchFamily="50" charset="-128"/>
                <a:ea typeface="Meiryo UI" panose="020B0604030504040204" pitchFamily="50" charset="-128"/>
              </a:rPr>
              <a:t>99</a:t>
            </a:r>
            <a:r>
              <a:rPr lang="ja-JP" altLang="en-US" sz="1400" dirty="0">
                <a:latin typeface="Meiryo UI" panose="020B0604030504040204" pitchFamily="50" charset="-128"/>
                <a:ea typeface="Meiryo UI" panose="020B0604030504040204" pitchFamily="50" charset="-128"/>
              </a:rPr>
              <a:t>％を再現。</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この脳には脊髄、シグナル伝達回路、網膜まで備わっている。</a:t>
            </a:r>
          </a:p>
        </p:txBody>
      </p:sp>
      <p:sp>
        <p:nvSpPr>
          <p:cNvPr id="6" name="正方形/長方形 5"/>
          <p:cNvSpPr/>
          <p:nvPr/>
        </p:nvSpPr>
        <p:spPr>
          <a:xfrm>
            <a:off x="3189293" y="4700953"/>
            <a:ext cx="1755609"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シンシナティ小児病院医療センター</a:t>
            </a:r>
          </a:p>
        </p:txBody>
      </p:sp>
      <p:sp>
        <p:nvSpPr>
          <p:cNvPr id="12" name="正方形/長方形 11"/>
          <p:cNvSpPr/>
          <p:nvPr/>
        </p:nvSpPr>
        <p:spPr>
          <a:xfrm>
            <a:off x="4503088" y="3443207"/>
            <a:ext cx="1103187"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クイーンズランド大学</a:t>
            </a:r>
          </a:p>
        </p:txBody>
      </p:sp>
      <p:sp>
        <p:nvSpPr>
          <p:cNvPr id="13" name="正方形/長方形 12"/>
          <p:cNvSpPr/>
          <p:nvPr/>
        </p:nvSpPr>
        <p:spPr>
          <a:xfrm>
            <a:off x="3117948" y="1016743"/>
            <a:ext cx="1915909" cy="230832"/>
          </a:xfrm>
          <a:prstGeom prst="rect">
            <a:avLst/>
          </a:prstGeom>
        </p:spPr>
        <p:txBody>
          <a:bodyPr wrap="none">
            <a:spAutoFit/>
          </a:bodyPr>
          <a:lstStyle/>
          <a:p>
            <a:r>
              <a:rPr lang="zh-CN" altLang="en-US" sz="900" dirty="0">
                <a:latin typeface="Meiryo UI" panose="020B0604030504040204" pitchFamily="50" charset="-128"/>
                <a:ea typeface="Meiryo UI" panose="020B0604030504040204" pitchFamily="50" charset="-128"/>
              </a:rPr>
              <a:t>横浜市立大学大学院医学系研究科</a:t>
            </a:r>
            <a:endParaRPr lang="ja-JP" altLang="en-US" sz="900" dirty="0">
              <a:latin typeface="Meiryo UI" panose="020B0604030504040204" pitchFamily="50" charset="-128"/>
              <a:ea typeface="Meiryo UI" panose="020B0604030504040204" pitchFamily="50" charset="-128"/>
            </a:endParaRPr>
          </a:p>
        </p:txBody>
      </p:sp>
      <p:sp>
        <p:nvSpPr>
          <p:cNvPr id="14" name="正方形/長方形 13"/>
          <p:cNvSpPr/>
          <p:nvPr/>
        </p:nvSpPr>
        <p:spPr>
          <a:xfrm>
            <a:off x="6130560" y="2541219"/>
            <a:ext cx="2723823" cy="584775"/>
          </a:xfrm>
          <a:prstGeom prst="rect">
            <a:avLst/>
          </a:prstGeom>
        </p:spPr>
        <p:txBody>
          <a:bodyPr wrap="none">
            <a:spAutoFit/>
          </a:bodyPr>
          <a:lstStyle/>
          <a:p>
            <a:pPr algn="ctr"/>
            <a:r>
              <a:rPr lang="ja-JP" altLang="en-US" sz="1600" b="1" dirty="0">
                <a:latin typeface="Meiryo UI" panose="020B0604030504040204" pitchFamily="50" charset="-128"/>
                <a:ea typeface="Meiryo UI" panose="020B0604030504040204" pitchFamily="50" charset="-128"/>
              </a:rPr>
              <a:t>臓器に似た立体の生体構造を</a:t>
            </a:r>
            <a:endParaRPr lang="en-US" altLang="ja-JP" sz="1600" b="1" dirty="0">
              <a:latin typeface="Meiryo UI" panose="020B0604030504040204" pitchFamily="50" charset="-128"/>
              <a:ea typeface="Meiryo UI" panose="020B0604030504040204" pitchFamily="50" charset="-128"/>
            </a:endParaRPr>
          </a:p>
          <a:p>
            <a:pPr algn="ctr"/>
            <a:r>
              <a:rPr lang="ja-JP" altLang="en-US" sz="1600" b="1" dirty="0">
                <a:solidFill>
                  <a:srgbClr val="FF0000"/>
                </a:solidFill>
                <a:latin typeface="Meiryo UI" panose="020B0604030504040204" pitchFamily="50" charset="-128"/>
                <a:ea typeface="Meiryo UI" panose="020B0604030504040204" pitchFamily="50" charset="-128"/>
              </a:rPr>
              <a:t>オルガノイド</a:t>
            </a:r>
            <a:r>
              <a:rPr lang="ja-JP" altLang="en-US" sz="1600" b="1" dirty="0">
                <a:latin typeface="Meiryo UI" panose="020B0604030504040204" pitchFamily="50" charset="-128"/>
                <a:ea typeface="Meiryo UI" panose="020B0604030504040204" pitchFamily="50" charset="-128"/>
              </a:rPr>
              <a:t>と言う。</a:t>
            </a:r>
          </a:p>
        </p:txBody>
      </p:sp>
      <p:sp>
        <p:nvSpPr>
          <p:cNvPr id="15" name="正方形/長方形 14"/>
          <p:cNvSpPr/>
          <p:nvPr/>
        </p:nvSpPr>
        <p:spPr>
          <a:xfrm>
            <a:off x="1729571" y="1148811"/>
            <a:ext cx="1223412" cy="230832"/>
          </a:xfrm>
          <a:prstGeom prst="rect">
            <a:avLst/>
          </a:prstGeom>
        </p:spPr>
        <p:txBody>
          <a:bodyPr wrap="none">
            <a:spAutoFit/>
          </a:bodyPr>
          <a:lstStyle/>
          <a:p>
            <a:r>
              <a:rPr lang="zh-CN" altLang="en-US" sz="900" dirty="0">
                <a:latin typeface="Meiryo UI" panose="020B0604030504040204" pitchFamily="50" charset="-128"/>
                <a:ea typeface="Meiryo UI" panose="020B0604030504040204" pitchFamily="50" charset="-128"/>
              </a:rPr>
              <a:t>分子生物工学研究所</a:t>
            </a:r>
            <a:endParaRPr lang="ja-JP" altLang="en-US" sz="900" dirty="0">
              <a:latin typeface="Meiryo UI" panose="020B0604030504040204" pitchFamily="50" charset="-128"/>
              <a:ea typeface="Meiryo UI" panose="020B0604030504040204" pitchFamily="50" charset="-128"/>
            </a:endParaRPr>
          </a:p>
        </p:txBody>
      </p:sp>
      <p:sp>
        <p:nvSpPr>
          <p:cNvPr id="2" name="スライド番号プレースホルダー 1"/>
          <p:cNvSpPr>
            <a:spLocks noGrp="1"/>
          </p:cNvSpPr>
          <p:nvPr>
            <p:ph type="sldNum" sz="quarter" idx="12"/>
          </p:nvPr>
        </p:nvSpPr>
        <p:spPr/>
        <p:txBody>
          <a:bodyPr/>
          <a:lstStyle/>
          <a:p>
            <a:fld id="{E0111AC5-7BD5-411B-8205-861CC0B8AE82}" type="slidenum">
              <a:rPr kumimoji="1" lang="ja-JP" altLang="en-US" smtClean="0"/>
              <a:t>59</a:t>
            </a:fld>
            <a:endParaRPr kumimoji="1" lang="ja-JP" altLang="en-US"/>
          </a:p>
        </p:txBody>
      </p:sp>
      <p:sp>
        <p:nvSpPr>
          <p:cNvPr id="7" name="正方形/長方形 6"/>
          <p:cNvSpPr/>
          <p:nvPr/>
        </p:nvSpPr>
        <p:spPr>
          <a:xfrm>
            <a:off x="-1" y="6694542"/>
            <a:ext cx="9076427" cy="200055"/>
          </a:xfrm>
          <a:prstGeom prst="rect">
            <a:avLst/>
          </a:prstGeom>
        </p:spPr>
        <p:txBody>
          <a:bodyPr wrap="square">
            <a:spAutoFit/>
          </a:bodyPr>
          <a:lstStyle/>
          <a:p>
            <a:r>
              <a:rPr lang="en-US" altLang="ja-JP" sz="700" dirty="0"/>
              <a:t>http://www.natureasia.com/ja-jp/ndigest/v12/n10/%E3%82%AA%E3%83%AB%E3%82%AC%E3%83%8E%E3%82%A4%E3%83%89%E3%81%AE%E8%88%88%E9%9A%86/68008</a:t>
            </a:r>
            <a:endParaRPr lang="ja-JP" altLang="en-US" sz="700" dirty="0"/>
          </a:p>
        </p:txBody>
      </p:sp>
      <p:sp>
        <p:nvSpPr>
          <p:cNvPr id="9" name="正方形/長方形 8"/>
          <p:cNvSpPr/>
          <p:nvPr/>
        </p:nvSpPr>
        <p:spPr>
          <a:xfrm>
            <a:off x="9440377" y="4603219"/>
            <a:ext cx="2661007" cy="507831"/>
          </a:xfrm>
          <a:prstGeom prst="rect">
            <a:avLst/>
          </a:prstGeom>
        </p:spPr>
        <p:txBody>
          <a:bodyPr wrap="square">
            <a:spAutoFit/>
          </a:bodyPr>
          <a:lstStyle/>
          <a:p>
            <a:r>
              <a:rPr lang="en-US" altLang="ja-JP" sz="900" dirty="0">
                <a:latin typeface="Meiryo UI" panose="020B0604030504040204" pitchFamily="50" charset="-128"/>
                <a:ea typeface="Meiryo UI" panose="020B0604030504040204" pitchFamily="50" charset="-128"/>
              </a:rPr>
              <a:t>https://www.theguardian.com/science/2015/aug/18/first-almost-fully-formed-human-brain-grown-in-lab-researchers-claim</a:t>
            </a:r>
            <a:endParaRPr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42499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pic>
        <p:nvPicPr>
          <p:cNvPr id="10" name="Picture 14" descr="gl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6912" y="1534798"/>
            <a:ext cx="4913313" cy="513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p:cNvSpPr txBox="1"/>
          <p:nvPr/>
        </p:nvSpPr>
        <p:spPr>
          <a:xfrm>
            <a:off x="3778101" y="334797"/>
            <a:ext cx="4635796" cy="584775"/>
          </a:xfrm>
          <a:prstGeom prst="rect">
            <a:avLst/>
          </a:prstGeom>
          <a:noFill/>
        </p:spPr>
        <p:txBody>
          <a:bodyPr wrap="square" rtlCol="0">
            <a:spAutoFit/>
          </a:bodyPr>
          <a:lstStyle/>
          <a:p>
            <a:pPr algn="ctr"/>
            <a:r>
              <a:rPr kumimoji="1" lang="en-US" altLang="ja-JP" sz="3200" dirty="0">
                <a:latin typeface="游ゴシック" panose="020B0400000000000000" pitchFamily="50" charset="-128"/>
                <a:ea typeface="游ゴシック" panose="020B0400000000000000" pitchFamily="50" charset="-128"/>
              </a:rPr>
              <a:t>Glia</a:t>
            </a:r>
            <a:r>
              <a:rPr kumimoji="1" lang="ja-JP" altLang="en-US" sz="3200" dirty="0">
                <a:latin typeface="游ゴシック" panose="020B0400000000000000" pitchFamily="50" charset="-128"/>
                <a:ea typeface="游ゴシック" panose="020B0400000000000000" pitchFamily="50" charset="-128"/>
              </a:rPr>
              <a:t>細胞</a:t>
            </a:r>
          </a:p>
        </p:txBody>
      </p:sp>
      <p:pic>
        <p:nvPicPr>
          <p:cNvPr id="11" name="Picture 5" descr="198_pyramidal_cel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064" y="1813349"/>
            <a:ext cx="6096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テキスト ボックス 13"/>
          <p:cNvSpPr txBox="1"/>
          <p:nvPr/>
        </p:nvSpPr>
        <p:spPr>
          <a:xfrm>
            <a:off x="1382227" y="1082926"/>
            <a:ext cx="10022959" cy="461665"/>
          </a:xfrm>
          <a:prstGeom prst="rect">
            <a:avLst/>
          </a:prstGeom>
          <a:noFill/>
        </p:spPr>
        <p:txBody>
          <a:bodyPr wrap="square" rtlCol="0">
            <a:spAutoFit/>
          </a:bodyPr>
          <a:lstStyle/>
          <a:p>
            <a:pPr algn="ctr"/>
            <a:r>
              <a:rPr kumimoji="1" lang="en-US" altLang="ja-JP" sz="2400" dirty="0">
                <a:latin typeface="游ゴシック" panose="020B0400000000000000" pitchFamily="50" charset="-128"/>
                <a:ea typeface="游ゴシック" panose="020B0400000000000000" pitchFamily="50" charset="-128"/>
              </a:rPr>
              <a:t>Glia</a:t>
            </a:r>
            <a:r>
              <a:rPr kumimoji="1" lang="ja-JP" altLang="en-US" sz="2400" dirty="0">
                <a:latin typeface="游ゴシック" panose="020B0400000000000000" pitchFamily="50" charset="-128"/>
                <a:ea typeface="游ゴシック" panose="020B0400000000000000" pitchFamily="50" charset="-128"/>
              </a:rPr>
              <a:t>細胞に就いては後述するアインシュタイン関連で言及致します。</a:t>
            </a:r>
          </a:p>
        </p:txBody>
      </p:sp>
    </p:spTree>
    <p:extLst>
      <p:ext uri="{BB962C8B-B14F-4D97-AF65-F5344CB8AC3E}">
        <p14:creationId xmlns:p14="http://schemas.microsoft.com/office/powerpoint/2010/main" val="27268782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11511804" y="6469391"/>
            <a:ext cx="688736" cy="365125"/>
          </a:xfrm>
        </p:spPr>
        <p:txBody>
          <a:bodyPr/>
          <a:lstStyle/>
          <a:p>
            <a:fld id="{E0111AC5-7BD5-411B-8205-861CC0B8AE82}" type="slidenum">
              <a:rPr kumimoji="1" lang="ja-JP" altLang="en-US" smtClean="0"/>
              <a:t>60</a:t>
            </a:fld>
            <a:endParaRPr kumimoji="1" lang="ja-JP" altLang="en-US" dirty="0"/>
          </a:p>
        </p:txBody>
      </p:sp>
      <p:pic>
        <p:nvPicPr>
          <p:cNvPr id="17" name="Picture 2" descr="https://techcrunchjp.files.wordpress.com/2016/03/f3-large.jpg?w=7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7747" y="4129087"/>
            <a:ext cx="7718425"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descr="bugbot illo1">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2176" y="629209"/>
            <a:ext cx="4083996" cy="303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正方形/長方形 2"/>
          <p:cNvSpPr>
            <a:spLocks noChangeArrowheads="1"/>
          </p:cNvSpPr>
          <p:nvPr/>
        </p:nvSpPr>
        <p:spPr bwMode="auto">
          <a:xfrm>
            <a:off x="4041247" y="1205494"/>
            <a:ext cx="3641427" cy="1872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MS PGothic"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MS PGothic"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MS PGothic"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MS PGothic" panose="020B0600070205080204" pitchFamily="50" charset="-128"/>
              </a:defRPr>
            </a:lvl9pPr>
          </a:lstStyle>
          <a:p>
            <a:pPr>
              <a:spcBef>
                <a:spcPct val="0"/>
              </a:spcBef>
              <a:buFontTx/>
              <a:buNone/>
            </a:pPr>
            <a:r>
              <a:rPr lang="ja-JP" altLang="en-US" sz="1600" dirty="0">
                <a:latin typeface="Meiryo UI" panose="020B0604030504040204" pitchFamily="50" charset="-128"/>
                <a:ea typeface="Meiryo UI" panose="020B0604030504040204" pitchFamily="50" charset="-128"/>
              </a:rPr>
              <a:t>足の筋肉をプリセットされたリズムで刺激するプロセスは大きな成功を収めた。</a:t>
            </a:r>
            <a:endParaRPr lang="en-US" altLang="ja-JP" sz="1600" dirty="0">
              <a:latin typeface="Meiryo UI" panose="020B0604030504040204" pitchFamily="50" charset="-128"/>
              <a:ea typeface="Meiryo UI" panose="020B0604030504040204" pitchFamily="50" charset="-128"/>
            </a:endParaRPr>
          </a:p>
          <a:p>
            <a:pPr>
              <a:spcBef>
                <a:spcPct val="0"/>
              </a:spcBef>
              <a:buFontTx/>
              <a:buNone/>
            </a:pPr>
            <a:endParaRPr lang="en-US" altLang="ja-JP" sz="1600" dirty="0">
              <a:latin typeface="Meiryo UI" panose="020B0604030504040204" pitchFamily="50" charset="-128"/>
              <a:ea typeface="Meiryo UI" panose="020B0604030504040204" pitchFamily="50" charset="-128"/>
            </a:endParaRPr>
          </a:p>
          <a:p>
            <a:pPr>
              <a:spcBef>
                <a:spcPct val="0"/>
              </a:spcBef>
              <a:buFontTx/>
              <a:buNone/>
            </a:pPr>
            <a:r>
              <a:rPr lang="ja-JP" altLang="en-US" sz="1600" dirty="0">
                <a:latin typeface="Meiryo UI" panose="020B0604030504040204" pitchFamily="50" charset="-128"/>
                <a:ea typeface="Meiryo UI" panose="020B0604030504040204" pitchFamily="50" charset="-128"/>
              </a:rPr>
              <a:t>この実験結果は、昆虫の行動および解剖学分野の既知知識を発展させると共に、この技法が「昆虫・コンピュータのハイブリッドロボット」を創造する可能性を示している。</a:t>
            </a:r>
          </a:p>
        </p:txBody>
      </p:sp>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266" y="1082992"/>
            <a:ext cx="3840480" cy="5455920"/>
          </a:xfrm>
          <a:prstGeom prst="rect">
            <a:avLst/>
          </a:prstGeom>
        </p:spPr>
      </p:pic>
      <p:sp>
        <p:nvSpPr>
          <p:cNvPr id="9" name="テキスト ボックス 8"/>
          <p:cNvSpPr txBox="1"/>
          <p:nvPr/>
        </p:nvSpPr>
        <p:spPr>
          <a:xfrm>
            <a:off x="313507" y="1140988"/>
            <a:ext cx="3430799" cy="369332"/>
          </a:xfrm>
          <a:prstGeom prst="rect">
            <a:avLst/>
          </a:prstGeom>
          <a:noFill/>
        </p:spPr>
        <p:txBody>
          <a:bodyPr wrap="square" rtlCol="0">
            <a:spAutoFit/>
          </a:bodyPr>
          <a:lstStyle/>
          <a:p>
            <a:r>
              <a:rPr kumimoji="1" lang="ja-JP" altLang="en-US" dirty="0">
                <a:solidFill>
                  <a:schemeClr val="bg1"/>
                </a:solidFill>
              </a:rPr>
              <a:t>脳オルガノイドと生物の融合？</a:t>
            </a:r>
          </a:p>
        </p:txBody>
      </p:sp>
      <p:sp>
        <p:nvSpPr>
          <p:cNvPr id="3" name="正方形/長方形 2"/>
          <p:cNvSpPr/>
          <p:nvPr/>
        </p:nvSpPr>
        <p:spPr>
          <a:xfrm>
            <a:off x="3993316" y="6364165"/>
            <a:ext cx="8212422" cy="2308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http://jp.techcrunch.com/2016/03/31/20160330scientists-create-living-insect-computer-hybrid-with-user-adjustable-speed-and-gait/</a:t>
            </a:r>
            <a:endParaRPr lang="ja-JP" altLang="en-US" sz="900" dirty="0">
              <a:latin typeface="Meiryo UI" panose="020B0604030504040204" pitchFamily="50" charset="-128"/>
              <a:ea typeface="Meiryo UI" panose="020B0604030504040204" pitchFamily="50" charset="-128"/>
            </a:endParaRPr>
          </a:p>
        </p:txBody>
      </p:sp>
      <p:sp>
        <p:nvSpPr>
          <p:cNvPr id="14" name="正方形/長方形 13"/>
          <p:cNvSpPr/>
          <p:nvPr/>
        </p:nvSpPr>
        <p:spPr>
          <a:xfrm>
            <a:off x="3951746" y="3679715"/>
            <a:ext cx="8212422" cy="2308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http://jp.techcrunch.com/2016/03/31/20160330scientists-create-living-insect-computer-hybrid-with-user-adjustable-speed-and-gait/</a:t>
            </a:r>
            <a:endParaRPr lang="ja-JP" altLang="en-US" sz="900" dirty="0">
              <a:latin typeface="Meiryo UI" panose="020B0604030504040204" pitchFamily="50" charset="-128"/>
              <a:ea typeface="Meiryo UI" panose="020B0604030504040204" pitchFamily="50" charset="-128"/>
            </a:endParaRPr>
          </a:p>
        </p:txBody>
      </p:sp>
      <p:sp>
        <p:nvSpPr>
          <p:cNvPr id="4" name="正方形/長方形 3"/>
          <p:cNvSpPr/>
          <p:nvPr/>
        </p:nvSpPr>
        <p:spPr>
          <a:xfrm>
            <a:off x="106068" y="6028456"/>
            <a:ext cx="3845678" cy="507831"/>
          </a:xfrm>
          <a:prstGeom prst="rect">
            <a:avLst/>
          </a:prstGeom>
        </p:spPr>
        <p:txBody>
          <a:bodyPr wrap="square">
            <a:spAutoFit/>
          </a:bodyPr>
          <a:lstStyle/>
          <a:p>
            <a:r>
              <a:rPr lang="ja-JP" altLang="en-US" sz="900" dirty="0">
                <a:solidFill>
                  <a:schemeClr val="bg1"/>
                </a:solidFill>
                <a:latin typeface="Meiryo UI" panose="020B0604030504040204" pitchFamily="50" charset="-128"/>
                <a:ea typeface="Meiryo UI" panose="020B0604030504040204" pitchFamily="50" charset="-128"/>
              </a:rPr>
              <a:t>（出典）日本経済新聞　</a:t>
            </a:r>
            <a:r>
              <a:rPr lang="en-US" altLang="ja-JP" sz="900" dirty="0">
                <a:solidFill>
                  <a:schemeClr val="bg1"/>
                </a:solidFill>
                <a:latin typeface="Meiryo UI" panose="020B0604030504040204" pitchFamily="50" charset="-128"/>
                <a:ea typeface="Meiryo UI" panose="020B0604030504040204" pitchFamily="50" charset="-128"/>
              </a:rPr>
              <a:t>http://www.nikkei.com/news/image-article/?R_FLG=0&amp;ad=DSXMZO1172294016012017000001&amp;dc=1&amp;ng=DGXMZO11724910W7A110C1000000&amp;z=20170128</a:t>
            </a:r>
            <a:endParaRPr lang="ja-JP" altLang="en-US" sz="9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74013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2"/>
          </p:nvPr>
        </p:nvSpPr>
        <p:spPr bwMode="auto">
          <a:xfrm>
            <a:off x="9401175" y="6281738"/>
            <a:ext cx="801687" cy="242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MS PGothic" panose="020B0600070205080204" pitchFamily="50" charset="-128"/>
              </a:defRPr>
            </a:lvl1pPr>
            <a:lvl2pPr marL="742950" indent="-285750">
              <a:defRPr kumimoji="1">
                <a:solidFill>
                  <a:schemeClr val="tx1"/>
                </a:solidFill>
                <a:latin typeface="Calibri" panose="020F0502020204030204" pitchFamily="34" charset="0"/>
                <a:ea typeface="MS PGothic" panose="020B0600070205080204" pitchFamily="50" charset="-128"/>
              </a:defRPr>
            </a:lvl2pPr>
            <a:lvl3pPr marL="1143000" indent="-228600">
              <a:defRPr kumimoji="1">
                <a:solidFill>
                  <a:schemeClr val="tx1"/>
                </a:solidFill>
                <a:latin typeface="Calibri" panose="020F0502020204030204" pitchFamily="34" charset="0"/>
                <a:ea typeface="MS PGothic" panose="020B0600070205080204" pitchFamily="50" charset="-128"/>
              </a:defRPr>
            </a:lvl3pPr>
            <a:lvl4pPr marL="1600200" indent="-228600">
              <a:defRPr kumimoji="1">
                <a:solidFill>
                  <a:schemeClr val="tx1"/>
                </a:solidFill>
                <a:latin typeface="Calibri" panose="020F0502020204030204" pitchFamily="34" charset="0"/>
                <a:ea typeface="MS PGothic" panose="020B0600070205080204" pitchFamily="50" charset="-128"/>
              </a:defRPr>
            </a:lvl4pPr>
            <a:lvl5pPr marL="2057400" indent="-228600">
              <a:defRPr kumimoji="1">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9pPr>
          </a:lstStyle>
          <a:p>
            <a:r>
              <a:rPr lang="sv-SE" altLang="ja-JP" sz="1400">
                <a:solidFill>
                  <a:schemeClr val="tx2"/>
                </a:solidFill>
              </a:rPr>
              <a:t>p. </a:t>
            </a:r>
            <a:fld id="{D1EFE0FA-E91C-4E82-9BDC-6E862368EB60}" type="slidenum">
              <a:rPr lang="sv-SE" altLang="ja-JP" sz="1400">
                <a:solidFill>
                  <a:schemeClr val="tx2"/>
                </a:solidFill>
              </a:rPr>
              <a:pPr/>
              <a:t>61</a:t>
            </a:fld>
            <a:endParaRPr lang="sv-SE" altLang="ja-JP" sz="1400">
              <a:solidFill>
                <a:schemeClr val="tx2"/>
              </a:solidFill>
            </a:endParaRPr>
          </a:p>
        </p:txBody>
      </p:sp>
      <p:sp>
        <p:nvSpPr>
          <p:cNvPr id="11" name="TextBox 11268"/>
          <p:cNvSpPr txBox="1">
            <a:spLocks noChangeArrowheads="1"/>
          </p:cNvSpPr>
          <p:nvPr/>
        </p:nvSpPr>
        <p:spPr bwMode="auto">
          <a:xfrm>
            <a:off x="1695450" y="3573463"/>
            <a:ext cx="68421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MS PGothic" panose="020B0600070205080204" pitchFamily="50" charset="-128"/>
              </a:defRPr>
            </a:lvl1pPr>
            <a:lvl2pPr marL="742950" indent="-285750">
              <a:defRPr kumimoji="1">
                <a:solidFill>
                  <a:schemeClr val="tx1"/>
                </a:solidFill>
                <a:latin typeface="Calibri" panose="020F0502020204030204" pitchFamily="34" charset="0"/>
                <a:ea typeface="MS PGothic" panose="020B0600070205080204" pitchFamily="50" charset="-128"/>
              </a:defRPr>
            </a:lvl2pPr>
            <a:lvl3pPr marL="1143000" indent="-228600">
              <a:defRPr kumimoji="1">
                <a:solidFill>
                  <a:schemeClr val="tx1"/>
                </a:solidFill>
                <a:latin typeface="Calibri" panose="020F0502020204030204" pitchFamily="34" charset="0"/>
                <a:ea typeface="MS PGothic" panose="020B0600070205080204" pitchFamily="50" charset="-128"/>
              </a:defRPr>
            </a:lvl3pPr>
            <a:lvl4pPr marL="1600200" indent="-228600">
              <a:defRPr kumimoji="1">
                <a:solidFill>
                  <a:schemeClr val="tx1"/>
                </a:solidFill>
                <a:latin typeface="Calibri" panose="020F0502020204030204" pitchFamily="34" charset="0"/>
                <a:ea typeface="MS PGothic" panose="020B0600070205080204" pitchFamily="50" charset="-128"/>
              </a:defRPr>
            </a:lvl4pPr>
            <a:lvl5pPr marL="2057400" indent="-228600">
              <a:defRPr kumimoji="1">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9pPr>
          </a:lstStyle>
          <a:p>
            <a:pPr eaLnBrk="1" hangingPunct="1"/>
            <a:r>
              <a:rPr lang="en-US" altLang="ja-JP" sz="1600" dirty="0"/>
              <a:t>Human </a:t>
            </a:r>
            <a:r>
              <a:rPr lang="en-US" altLang="ja-JP" sz="1600" dirty="0" err="1"/>
              <a:t>connectome</a:t>
            </a:r>
            <a:r>
              <a:rPr lang="en-US" altLang="ja-JP" sz="1600" dirty="0"/>
              <a:t> </a:t>
            </a:r>
          </a:p>
          <a:p>
            <a:pPr eaLnBrk="1" hangingPunct="1"/>
            <a:r>
              <a:rPr lang="en-US" altLang="ja-JP" sz="1400" dirty="0">
                <a:hlinkClick r:id="rId2"/>
              </a:rPr>
              <a:t>http://outlook.wustl.edu/2013/jun/human-connectome-project</a:t>
            </a:r>
            <a:r>
              <a:rPr lang="en-US" altLang="ja-JP" sz="1400" dirty="0"/>
              <a:t> </a:t>
            </a:r>
          </a:p>
        </p:txBody>
      </p:sp>
      <p:pic>
        <p:nvPicPr>
          <p:cNvPr id="1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05455" y="4173537"/>
            <a:ext cx="3638145" cy="218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64780" y="884378"/>
            <a:ext cx="3479373" cy="276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75852" y="884379"/>
            <a:ext cx="2048385" cy="276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8"/>
          <p:cNvSpPr>
            <a:spLocks noChangeArrowheads="1"/>
          </p:cNvSpPr>
          <p:nvPr/>
        </p:nvSpPr>
        <p:spPr bwMode="auto">
          <a:xfrm>
            <a:off x="1695450" y="6335713"/>
            <a:ext cx="56149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MS PGothic" panose="020B0600070205080204" pitchFamily="50" charset="-128"/>
              </a:defRPr>
            </a:lvl1pPr>
            <a:lvl2pPr marL="742950" indent="-285750">
              <a:defRPr kumimoji="1">
                <a:solidFill>
                  <a:schemeClr val="tx1"/>
                </a:solidFill>
                <a:latin typeface="Calibri" panose="020F0502020204030204" pitchFamily="34" charset="0"/>
                <a:ea typeface="MS PGothic" panose="020B0600070205080204" pitchFamily="50" charset="-128"/>
              </a:defRPr>
            </a:lvl2pPr>
            <a:lvl3pPr marL="1143000" indent="-228600">
              <a:defRPr kumimoji="1">
                <a:solidFill>
                  <a:schemeClr val="tx1"/>
                </a:solidFill>
                <a:latin typeface="Calibri" panose="020F0502020204030204" pitchFamily="34" charset="0"/>
                <a:ea typeface="MS PGothic" panose="020B0600070205080204" pitchFamily="50" charset="-128"/>
              </a:defRPr>
            </a:lvl3pPr>
            <a:lvl4pPr marL="1600200" indent="-228600">
              <a:defRPr kumimoji="1">
                <a:solidFill>
                  <a:schemeClr val="tx1"/>
                </a:solidFill>
                <a:latin typeface="Calibri" panose="020F0502020204030204" pitchFamily="34" charset="0"/>
                <a:ea typeface="MS PGothic" panose="020B0600070205080204" pitchFamily="50" charset="-128"/>
              </a:defRPr>
            </a:lvl4pPr>
            <a:lvl5pPr marL="2057400" indent="-228600">
              <a:defRPr kumimoji="1">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9pPr>
          </a:lstStyle>
          <a:p>
            <a:pPr eaLnBrk="1" hangingPunct="1"/>
            <a:r>
              <a:rPr lang="en-US" altLang="ja-JP" sz="1400">
                <a:hlinkClick r:id="rId6"/>
              </a:rPr>
              <a:t>http://www.nature.com/scientificamerican/journal/v306/n6/pdf/scientificamerican0612-50.pdf</a:t>
            </a:r>
            <a:r>
              <a:rPr lang="en-US" altLang="ja-JP" sz="1400"/>
              <a:t> The Human Brain Project</a:t>
            </a:r>
          </a:p>
        </p:txBody>
      </p:sp>
      <p:pic>
        <p:nvPicPr>
          <p:cNvPr id="16"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29633" y="528259"/>
            <a:ext cx="2943168" cy="6157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
          <p:cNvSpPr>
            <a:spLocks noChangeArrowheads="1"/>
          </p:cNvSpPr>
          <p:nvPr/>
        </p:nvSpPr>
        <p:spPr bwMode="auto">
          <a:xfrm>
            <a:off x="7149971" y="6635605"/>
            <a:ext cx="49514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MS PGothic" panose="020B0600070205080204" pitchFamily="50" charset="-128"/>
              </a:defRPr>
            </a:lvl1pPr>
            <a:lvl2pPr marL="742950" indent="-285750">
              <a:defRPr kumimoji="1">
                <a:solidFill>
                  <a:schemeClr val="tx1"/>
                </a:solidFill>
                <a:latin typeface="Calibri" panose="020F0502020204030204" pitchFamily="34" charset="0"/>
                <a:ea typeface="MS PGothic" panose="020B0600070205080204" pitchFamily="50" charset="-128"/>
              </a:defRPr>
            </a:lvl2pPr>
            <a:lvl3pPr marL="1143000" indent="-228600">
              <a:defRPr kumimoji="1">
                <a:solidFill>
                  <a:schemeClr val="tx1"/>
                </a:solidFill>
                <a:latin typeface="Calibri" panose="020F0502020204030204" pitchFamily="34" charset="0"/>
                <a:ea typeface="MS PGothic" panose="020B0600070205080204" pitchFamily="50" charset="-128"/>
              </a:defRPr>
            </a:lvl3pPr>
            <a:lvl4pPr marL="1600200" indent="-228600">
              <a:defRPr kumimoji="1">
                <a:solidFill>
                  <a:schemeClr val="tx1"/>
                </a:solidFill>
                <a:latin typeface="Calibri" panose="020F0502020204030204" pitchFamily="34" charset="0"/>
                <a:ea typeface="MS PGothic" panose="020B0600070205080204" pitchFamily="50" charset="-128"/>
              </a:defRPr>
            </a:lvl4pPr>
            <a:lvl5pPr marL="2057400" indent="-228600">
              <a:defRPr kumimoji="1">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9pPr>
          </a:lstStyle>
          <a:p>
            <a:pPr eaLnBrk="1" hangingPunct="1"/>
            <a:r>
              <a:rPr lang="en-US" altLang="ja-JP" sz="1100" dirty="0"/>
              <a:t>Henry </a:t>
            </a:r>
            <a:r>
              <a:rPr lang="en-US" altLang="ja-JP" sz="1100" dirty="0" err="1"/>
              <a:t>Markram</a:t>
            </a:r>
            <a:r>
              <a:rPr lang="en-US" altLang="ja-JP" sz="1100" dirty="0"/>
              <a:t> (2012) The Human Brain Project, S</a:t>
            </a:r>
            <a:r>
              <a:rPr lang="en-US" altLang="ja-JP" sz="1100" i="1" dirty="0"/>
              <a:t>cientific American </a:t>
            </a:r>
            <a:r>
              <a:rPr lang="en-US" altLang="ja-JP" sz="1100" b="1" dirty="0"/>
              <a:t>306</a:t>
            </a:r>
            <a:r>
              <a:rPr lang="en-US" altLang="ja-JP" sz="1100" dirty="0"/>
              <a:t>, 50 – 55  </a:t>
            </a:r>
          </a:p>
        </p:txBody>
      </p:sp>
      <p:sp>
        <p:nvSpPr>
          <p:cNvPr id="18" name="TextBox 2"/>
          <p:cNvSpPr txBox="1">
            <a:spLocks noChangeArrowheads="1"/>
          </p:cNvSpPr>
          <p:nvPr/>
        </p:nvSpPr>
        <p:spPr bwMode="auto">
          <a:xfrm>
            <a:off x="4081519" y="3384837"/>
            <a:ext cx="3025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MS PGothic" panose="020B0600070205080204" pitchFamily="50" charset="-128"/>
              </a:defRPr>
            </a:lvl1pPr>
            <a:lvl2pPr marL="742950" indent="-285750">
              <a:defRPr kumimoji="1">
                <a:solidFill>
                  <a:schemeClr val="tx1"/>
                </a:solidFill>
                <a:latin typeface="Calibri" panose="020F0502020204030204" pitchFamily="34" charset="0"/>
                <a:ea typeface="MS PGothic" panose="020B0600070205080204" pitchFamily="50" charset="-128"/>
              </a:defRPr>
            </a:lvl2pPr>
            <a:lvl3pPr marL="1143000" indent="-228600">
              <a:defRPr kumimoji="1">
                <a:solidFill>
                  <a:schemeClr val="tx1"/>
                </a:solidFill>
                <a:latin typeface="Calibri" panose="020F0502020204030204" pitchFamily="34" charset="0"/>
                <a:ea typeface="MS PGothic" panose="020B0600070205080204" pitchFamily="50" charset="-128"/>
              </a:defRPr>
            </a:lvl3pPr>
            <a:lvl4pPr marL="1600200" indent="-228600">
              <a:defRPr kumimoji="1">
                <a:solidFill>
                  <a:schemeClr val="tx1"/>
                </a:solidFill>
                <a:latin typeface="Calibri" panose="020F0502020204030204" pitchFamily="34" charset="0"/>
                <a:ea typeface="MS PGothic" panose="020B0600070205080204" pitchFamily="50" charset="-128"/>
              </a:defRPr>
            </a:lvl4pPr>
            <a:lvl5pPr marL="2057400" indent="-228600">
              <a:defRPr kumimoji="1">
                <a:solidFill>
                  <a:schemeClr val="tx1"/>
                </a:solidFill>
                <a:latin typeface="Calibri" panose="020F050202020403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MS PGothic" panose="020B0600070205080204" pitchFamily="50" charset="-128"/>
              </a:defRPr>
            </a:lvl9pPr>
          </a:lstStyle>
          <a:p>
            <a:pPr eaLnBrk="1" hangingPunct="1"/>
            <a:r>
              <a:rPr lang="en-US" altLang="ja-JP" sz="1400" dirty="0">
                <a:solidFill>
                  <a:schemeClr val="bg1"/>
                </a:solidFill>
                <a:latin typeface="Arial" panose="020B0604020202020204" pitchFamily="34" charset="0"/>
              </a:rPr>
              <a:t>Natural information processing</a:t>
            </a:r>
          </a:p>
        </p:txBody>
      </p:sp>
    </p:spTree>
    <p:extLst>
      <p:ext uri="{BB962C8B-B14F-4D97-AF65-F5344CB8AC3E}">
        <p14:creationId xmlns:p14="http://schemas.microsoft.com/office/powerpoint/2010/main" val="36646970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スライド番号プレースホルダー 1"/>
          <p:cNvSpPr>
            <a:spLocks noGrp="1"/>
          </p:cNvSpPr>
          <p:nvPr>
            <p:ph type="sldNum" sz="quarter" idx="12"/>
          </p:nvPr>
        </p:nvSpPr>
        <p:spPr>
          <a:xfrm>
            <a:off x="11765733" y="6492875"/>
            <a:ext cx="426267" cy="365125"/>
          </a:xfrm>
        </p:spPr>
        <p:txBody>
          <a:bodyPr/>
          <a:lstStyle/>
          <a:p>
            <a:fld id="{6F8D1931-CE7A-4631-A2FD-F09270C7E571}" type="slidenum">
              <a:rPr kumimoji="1" lang="ja-JP" altLang="en-US" smtClean="0">
                <a:latin typeface="游ゴシック" panose="020B0400000000000000" pitchFamily="50" charset="-128"/>
                <a:ea typeface="游ゴシック" panose="020B0400000000000000" pitchFamily="50" charset="-128"/>
              </a:rPr>
              <a:t>62</a:t>
            </a:fld>
            <a:endParaRPr kumimoji="1" lang="ja-JP" altLang="en-US" dirty="0">
              <a:latin typeface="游ゴシック" panose="020B0400000000000000" pitchFamily="50" charset="-128"/>
              <a:ea typeface="游ゴシック" panose="020B0400000000000000" pitchFamily="50" charset="-128"/>
            </a:endParaRPr>
          </a:p>
        </p:txBody>
      </p:sp>
      <p:pic>
        <p:nvPicPr>
          <p:cNvPr id="1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2614" y="2957408"/>
            <a:ext cx="4968875"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テキスト ボックス 1"/>
          <p:cNvSpPr txBox="1">
            <a:spLocks noChangeArrowheads="1"/>
          </p:cNvSpPr>
          <p:nvPr/>
        </p:nvSpPr>
        <p:spPr bwMode="auto">
          <a:xfrm>
            <a:off x="605885" y="3244334"/>
            <a:ext cx="21897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游ゴシック" panose="020B0400000000000000" pitchFamily="50" charset="-128"/>
                <a:ea typeface="游ゴシック" panose="020B0400000000000000" pitchFamily="50" charset="-128"/>
              </a:rPr>
              <a:t>ニューロチップ</a:t>
            </a:r>
          </a:p>
        </p:txBody>
      </p:sp>
      <p:sp>
        <p:nvSpPr>
          <p:cNvPr id="18" name="テキスト ボックス 6"/>
          <p:cNvSpPr txBox="1">
            <a:spLocks noChangeArrowheads="1"/>
          </p:cNvSpPr>
          <p:nvPr/>
        </p:nvSpPr>
        <p:spPr bwMode="auto">
          <a:xfrm>
            <a:off x="760713" y="3749570"/>
            <a:ext cx="20127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游ゴシック" panose="020B0400000000000000" pitchFamily="50" charset="-128"/>
                <a:ea typeface="游ゴシック" panose="020B0400000000000000" pitchFamily="50" charset="-128"/>
              </a:rPr>
              <a:t>量子コンピュータ</a:t>
            </a:r>
          </a:p>
        </p:txBody>
      </p:sp>
      <p:sp>
        <p:nvSpPr>
          <p:cNvPr id="19" name="テキスト ボックス 18"/>
          <p:cNvSpPr txBox="1">
            <a:spLocks noChangeArrowheads="1"/>
          </p:cNvSpPr>
          <p:nvPr/>
        </p:nvSpPr>
        <p:spPr bwMode="auto">
          <a:xfrm>
            <a:off x="887464" y="4243283"/>
            <a:ext cx="190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a:latin typeface="游ゴシック" panose="020B0400000000000000" pitchFamily="50" charset="-128"/>
                <a:ea typeface="游ゴシック" panose="020B0400000000000000" pitchFamily="50" charset="-128"/>
              </a:rPr>
              <a:t>ロボテックス</a:t>
            </a:r>
          </a:p>
        </p:txBody>
      </p:sp>
      <p:sp>
        <p:nvSpPr>
          <p:cNvPr id="20" name="テキスト ボックス 19"/>
          <p:cNvSpPr txBox="1">
            <a:spLocks noChangeArrowheads="1"/>
          </p:cNvSpPr>
          <p:nvPr/>
        </p:nvSpPr>
        <p:spPr bwMode="auto">
          <a:xfrm>
            <a:off x="850951" y="4743345"/>
            <a:ext cx="190817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a:latin typeface="游ゴシック" panose="020B0400000000000000" pitchFamily="50" charset="-128"/>
                <a:ea typeface="游ゴシック" panose="020B0400000000000000" pitchFamily="50" charset="-128"/>
              </a:rPr>
              <a:t>脳科学</a:t>
            </a:r>
          </a:p>
        </p:txBody>
      </p:sp>
      <p:sp>
        <p:nvSpPr>
          <p:cNvPr id="21" name="テキスト ボックス 9"/>
          <p:cNvSpPr txBox="1">
            <a:spLocks noChangeArrowheads="1"/>
          </p:cNvSpPr>
          <p:nvPr/>
        </p:nvSpPr>
        <p:spPr bwMode="auto">
          <a:xfrm>
            <a:off x="814439" y="5248170"/>
            <a:ext cx="1908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游ゴシック" panose="020B0400000000000000" pitchFamily="50" charset="-128"/>
                <a:ea typeface="游ゴシック" panose="020B0400000000000000" pitchFamily="50" charset="-128"/>
              </a:rPr>
              <a:t>スパコン技術</a:t>
            </a:r>
          </a:p>
        </p:txBody>
      </p:sp>
      <p:sp>
        <p:nvSpPr>
          <p:cNvPr id="22" name="テキスト ボックス 9"/>
          <p:cNvSpPr txBox="1">
            <a:spLocks noChangeArrowheads="1"/>
          </p:cNvSpPr>
          <p:nvPr/>
        </p:nvSpPr>
        <p:spPr bwMode="auto">
          <a:xfrm>
            <a:off x="850951" y="5814908"/>
            <a:ext cx="190817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游ゴシック" panose="020B0400000000000000" pitchFamily="50" charset="-128"/>
                <a:ea typeface="游ゴシック" panose="020B0400000000000000" pitchFamily="50" charset="-128"/>
              </a:rPr>
              <a:t>認知処理</a:t>
            </a:r>
          </a:p>
        </p:txBody>
      </p:sp>
      <p:sp>
        <p:nvSpPr>
          <p:cNvPr id="23" name="テキスト ボックス 9"/>
          <p:cNvSpPr txBox="1">
            <a:spLocks noChangeArrowheads="1"/>
          </p:cNvSpPr>
          <p:nvPr/>
        </p:nvSpPr>
        <p:spPr bwMode="auto">
          <a:xfrm>
            <a:off x="850951" y="6246708"/>
            <a:ext cx="190817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游ゴシック" panose="020B0400000000000000" pitchFamily="50" charset="-128"/>
                <a:ea typeface="游ゴシック" panose="020B0400000000000000" pitchFamily="50" charset="-128"/>
              </a:rPr>
              <a:t>人工知能</a:t>
            </a:r>
          </a:p>
        </p:txBody>
      </p:sp>
      <p:pic>
        <p:nvPicPr>
          <p:cNvPr id="24" name="Picture 7" descr="blue brain simulation uses microprocess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6219" y="1008379"/>
            <a:ext cx="1765623" cy="204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8420" y="1298043"/>
            <a:ext cx="2451643" cy="1758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テキスト ボックス 25"/>
          <p:cNvSpPr txBox="1"/>
          <p:nvPr/>
        </p:nvSpPr>
        <p:spPr>
          <a:xfrm>
            <a:off x="4483526" y="979656"/>
            <a:ext cx="2433314" cy="369332"/>
          </a:xfrm>
          <a:prstGeom prst="rect">
            <a:avLst/>
          </a:prstGeom>
          <a:noFill/>
        </p:spPr>
        <p:txBody>
          <a:bodyPr wrap="square" rtlCol="0">
            <a:spAutoFit/>
          </a:bodyPr>
          <a:lstStyle/>
          <a:p>
            <a:pPr algn="ctr"/>
            <a:r>
              <a:rPr lang="ja-JP" altLang="en-US" sz="1800" b="1" dirty="0">
                <a:solidFill>
                  <a:schemeClr val="bg1"/>
                </a:solidFill>
                <a:latin typeface="游ゴシック" panose="020B0400000000000000" pitchFamily="50" charset="-128"/>
                <a:ea typeface="游ゴシック" panose="020B0400000000000000" pitchFamily="50" charset="-128"/>
              </a:rPr>
              <a:t>脳神経</a:t>
            </a:r>
            <a:r>
              <a:rPr kumimoji="1" lang="ja-JP" altLang="en-US" sz="1800" b="1" dirty="0">
                <a:solidFill>
                  <a:schemeClr val="bg1"/>
                </a:solidFill>
                <a:latin typeface="游ゴシック" panose="020B0400000000000000" pitchFamily="50" charset="-128"/>
                <a:ea typeface="游ゴシック" panose="020B0400000000000000" pitchFamily="50" charset="-128"/>
              </a:rPr>
              <a:t>シナプス</a:t>
            </a:r>
          </a:p>
        </p:txBody>
      </p:sp>
      <p:sp>
        <p:nvSpPr>
          <p:cNvPr id="27" name="テキスト ボックス 1"/>
          <p:cNvSpPr txBox="1">
            <a:spLocks noChangeArrowheads="1"/>
          </p:cNvSpPr>
          <p:nvPr/>
        </p:nvSpPr>
        <p:spPr bwMode="auto">
          <a:xfrm>
            <a:off x="814439" y="2574809"/>
            <a:ext cx="17287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1600" dirty="0">
                <a:latin typeface="游ゴシック" panose="020B0400000000000000" pitchFamily="50" charset="-128"/>
                <a:ea typeface="游ゴシック" panose="020B0400000000000000" pitchFamily="50" charset="-128"/>
              </a:rPr>
              <a:t>ニューロチップ</a:t>
            </a:r>
          </a:p>
        </p:txBody>
      </p:sp>
      <p:pic>
        <p:nvPicPr>
          <p:cNvPr id="28" name="Picture 5" descr="C:\Users\jhughes3\Pictures\Brain\bluebrai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5197" y="4421013"/>
            <a:ext cx="4204108" cy="236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テキスト ボックス 28"/>
          <p:cNvSpPr txBox="1"/>
          <p:nvPr/>
        </p:nvSpPr>
        <p:spPr>
          <a:xfrm>
            <a:off x="7342157" y="4085332"/>
            <a:ext cx="3888432" cy="646331"/>
          </a:xfrm>
          <a:prstGeom prst="rect">
            <a:avLst/>
          </a:prstGeom>
          <a:noFill/>
        </p:spPr>
        <p:txBody>
          <a:bodyPr wrap="square" rtlCol="0">
            <a:spAutoFit/>
          </a:bodyPr>
          <a:lstStyle/>
          <a:p>
            <a:pPr algn="ctr"/>
            <a:r>
              <a:rPr kumimoji="1" lang="ja-JP" altLang="en-US" sz="1800" b="1" dirty="0">
                <a:latin typeface="游ゴシック" panose="020B0400000000000000" pitchFamily="50" charset="-128"/>
                <a:ea typeface="游ゴシック" panose="020B0400000000000000" pitchFamily="50" charset="-128"/>
              </a:rPr>
              <a:t>人間脳をコンピュータでシミュレートする</a:t>
            </a:r>
          </a:p>
        </p:txBody>
      </p:sp>
      <p:cxnSp>
        <p:nvCxnSpPr>
          <p:cNvPr id="30" name="直線コネクタ 29"/>
          <p:cNvCxnSpPr/>
          <p:nvPr/>
        </p:nvCxnSpPr>
        <p:spPr>
          <a:xfrm flipH="1">
            <a:off x="3203378" y="1008381"/>
            <a:ext cx="1572843" cy="9540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3170483" y="2278212"/>
            <a:ext cx="1659717" cy="7787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1532" y="6627168"/>
            <a:ext cx="1214835" cy="230832"/>
          </a:xfrm>
          <a:prstGeom prst="rect">
            <a:avLst/>
          </a:prstGeom>
          <a:noFill/>
        </p:spPr>
        <p:txBody>
          <a:bodyPr wrap="square" rtlCol="0">
            <a:spAutoFit/>
          </a:bodyPr>
          <a:lstStyle/>
          <a:p>
            <a:r>
              <a:rPr kumimoji="1" lang="ja-JP" altLang="en-US" sz="900" dirty="0">
                <a:latin typeface="游ゴシック" panose="020B0400000000000000" pitchFamily="50" charset="-128"/>
                <a:ea typeface="游ゴシック" panose="020B0400000000000000" pitchFamily="50" charset="-128"/>
              </a:rPr>
              <a:t>（出典）</a:t>
            </a:r>
            <a:r>
              <a:rPr kumimoji="1" lang="en-US" altLang="ja-JP" sz="900" dirty="0">
                <a:latin typeface="游ゴシック" panose="020B0400000000000000" pitchFamily="50" charset="-128"/>
                <a:ea typeface="游ゴシック" panose="020B0400000000000000" pitchFamily="50" charset="-128"/>
              </a:rPr>
              <a:t>IBM</a:t>
            </a:r>
            <a:r>
              <a:rPr kumimoji="1" lang="ja-JP" altLang="en-US" sz="900" dirty="0">
                <a:latin typeface="游ゴシック" panose="020B0400000000000000" pitchFamily="50" charset="-128"/>
                <a:ea typeface="游ゴシック" panose="020B0400000000000000" pitchFamily="50" charset="-128"/>
              </a:rPr>
              <a:t>資料</a:t>
            </a:r>
          </a:p>
        </p:txBody>
      </p:sp>
      <p:sp>
        <p:nvSpPr>
          <p:cNvPr id="33" name="テキスト ボックス 32"/>
          <p:cNvSpPr txBox="1"/>
          <p:nvPr/>
        </p:nvSpPr>
        <p:spPr>
          <a:xfrm>
            <a:off x="605885" y="582501"/>
            <a:ext cx="11056853" cy="369332"/>
          </a:xfrm>
          <a:prstGeom prst="rect">
            <a:avLst/>
          </a:prstGeom>
          <a:noFill/>
        </p:spPr>
        <p:txBody>
          <a:bodyPr wrap="square" rtlCol="0">
            <a:spAutoFit/>
          </a:bodyPr>
          <a:lstStyle/>
          <a:p>
            <a:r>
              <a:rPr kumimoji="1" lang="en-US" altLang="ja-JP" sz="1800" dirty="0">
                <a:latin typeface="游ゴシック" panose="020B0400000000000000" pitchFamily="50" charset="-128"/>
                <a:ea typeface="游ゴシック" panose="020B0400000000000000" pitchFamily="50" charset="-128"/>
              </a:rPr>
              <a:t>ICT</a:t>
            </a:r>
            <a:r>
              <a:rPr kumimoji="1" lang="ja-JP" altLang="en-US" sz="1800" dirty="0">
                <a:latin typeface="游ゴシック" panose="020B0400000000000000" pitchFamily="50" charset="-128"/>
                <a:ea typeface="游ゴシック" panose="020B0400000000000000" pitchFamily="50" charset="-128"/>
              </a:rPr>
              <a:t>技術や脳科学など様々な分野の知識、技術を駆使して人間脳をシミュレートする取組がなされている。</a:t>
            </a:r>
          </a:p>
        </p:txBody>
      </p:sp>
      <p:pic>
        <p:nvPicPr>
          <p:cNvPr id="34" name="Picture 20" descr="Heads"/>
          <p:cNvPicPr>
            <a:picLocks noChangeAspect="1" noChangeArrowheads="1"/>
          </p:cNvPicPr>
          <p:nvPr/>
        </p:nvPicPr>
        <p:blipFill>
          <a:blip r:embed="rId7">
            <a:extLst>
              <a:ext uri="{28A0092B-C50C-407E-A947-70E740481C1C}">
                <a14:useLocalDpi xmlns:a14="http://schemas.microsoft.com/office/drawing/2010/main" val="0"/>
              </a:ext>
            </a:extLst>
          </a:blip>
          <a:srcRect b="8443"/>
          <a:stretch>
            <a:fillRect/>
          </a:stretch>
        </p:blipFill>
        <p:spPr bwMode="auto">
          <a:xfrm>
            <a:off x="6377156" y="1036776"/>
            <a:ext cx="4595646" cy="2756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テキスト ボックス 34"/>
          <p:cNvSpPr txBox="1"/>
          <p:nvPr/>
        </p:nvSpPr>
        <p:spPr>
          <a:xfrm>
            <a:off x="6872854" y="1075394"/>
            <a:ext cx="1224136" cy="338554"/>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サイバー脳</a:t>
            </a:r>
          </a:p>
        </p:txBody>
      </p:sp>
      <p:sp>
        <p:nvSpPr>
          <p:cNvPr id="36" name="テキスト ボックス 35"/>
          <p:cNvSpPr txBox="1"/>
          <p:nvPr/>
        </p:nvSpPr>
        <p:spPr>
          <a:xfrm>
            <a:off x="9639882" y="1080114"/>
            <a:ext cx="1224136" cy="338554"/>
          </a:xfrm>
          <a:prstGeom prst="rect">
            <a:avLst/>
          </a:prstGeom>
          <a:noFill/>
        </p:spPr>
        <p:txBody>
          <a:bodyPr wrap="square" rtlCol="0">
            <a:spAutoFit/>
          </a:bodyPr>
          <a:lstStyle/>
          <a:p>
            <a:pPr algn="ctr"/>
            <a:r>
              <a:rPr kumimoji="1" lang="ja-JP" altLang="en-US" sz="1600" dirty="0">
                <a:latin typeface="游ゴシック" panose="020B0400000000000000" pitchFamily="50" charset="-128"/>
                <a:ea typeface="游ゴシック" panose="020B0400000000000000" pitchFamily="50" charset="-128"/>
              </a:rPr>
              <a:t>人間脳</a:t>
            </a:r>
          </a:p>
        </p:txBody>
      </p:sp>
      <p:sp>
        <p:nvSpPr>
          <p:cNvPr id="37" name="上カーブ矢印 36"/>
          <p:cNvSpPr/>
          <p:nvPr/>
        </p:nvSpPr>
        <p:spPr bwMode="auto">
          <a:xfrm rot="10800000">
            <a:off x="7551578" y="1117217"/>
            <a:ext cx="2478746" cy="631396"/>
          </a:xfrm>
          <a:prstGeom prst="curvedUpArrow">
            <a:avLst>
              <a:gd name="adj1" fmla="val 27730"/>
              <a:gd name="adj2" fmla="val 63566"/>
              <a:gd name="adj3" fmla="val 25000"/>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游ゴシック" panose="020B0400000000000000" pitchFamily="50" charset="-128"/>
              <a:ea typeface="游ゴシック" panose="020B0400000000000000" pitchFamily="50" charset="-128"/>
            </a:endParaRPr>
          </a:p>
        </p:txBody>
      </p:sp>
      <p:sp>
        <p:nvSpPr>
          <p:cNvPr id="38" name="テキスト ボックス 37"/>
          <p:cNvSpPr txBox="1"/>
          <p:nvPr/>
        </p:nvSpPr>
        <p:spPr>
          <a:xfrm>
            <a:off x="4033234" y="1203967"/>
            <a:ext cx="615553" cy="1647309"/>
          </a:xfrm>
          <a:prstGeom prst="rect">
            <a:avLst/>
          </a:prstGeom>
          <a:noFill/>
        </p:spPr>
        <p:txBody>
          <a:bodyPr vert="eaVert" wrap="square" rtlCol="0">
            <a:spAutoFit/>
          </a:bodyPr>
          <a:lstStyle/>
          <a:p>
            <a:pPr algn="ctr"/>
            <a:r>
              <a:rPr kumimoji="1" lang="ja-JP" altLang="en-US" sz="1400" dirty="0">
                <a:latin typeface="游ゴシック" panose="020B0400000000000000" pitchFamily="50" charset="-128"/>
                <a:ea typeface="游ゴシック" panose="020B0400000000000000" pitchFamily="50" charset="-128"/>
              </a:rPr>
              <a:t>ニューロチップは</a:t>
            </a:r>
            <a:endParaRPr kumimoji="1" lang="en-US" altLang="ja-JP" sz="1400" dirty="0">
              <a:latin typeface="游ゴシック" panose="020B0400000000000000" pitchFamily="50" charset="-128"/>
              <a:ea typeface="游ゴシック" panose="020B0400000000000000" pitchFamily="50" charset="-128"/>
            </a:endParaRPr>
          </a:p>
          <a:p>
            <a:pPr algn="ctr"/>
            <a:r>
              <a:rPr lang="ja-JP" altLang="en-US" sz="1400" dirty="0">
                <a:latin typeface="游ゴシック" panose="020B0400000000000000" pitchFamily="50" charset="-128"/>
                <a:ea typeface="游ゴシック" panose="020B0400000000000000" pitchFamily="50" charset="-128"/>
              </a:rPr>
              <a:t>多入力・多出力</a:t>
            </a:r>
            <a:endParaRPr kumimoji="1" lang="ja-JP" altLang="en-US" sz="1400" dirty="0">
              <a:latin typeface="游ゴシック" panose="020B0400000000000000" pitchFamily="50" charset="-128"/>
              <a:ea typeface="游ゴシック" panose="020B0400000000000000" pitchFamily="50" charset="-128"/>
            </a:endParaRPr>
          </a:p>
        </p:txBody>
      </p:sp>
      <p:sp>
        <p:nvSpPr>
          <p:cNvPr id="39" name="角丸四角形吹き出し 38"/>
          <p:cNvSpPr/>
          <p:nvPr/>
        </p:nvSpPr>
        <p:spPr bwMode="auto">
          <a:xfrm>
            <a:off x="4483526" y="5938303"/>
            <a:ext cx="2389328" cy="845957"/>
          </a:xfrm>
          <a:prstGeom prst="wedgeRoundRectCallout">
            <a:avLst>
              <a:gd name="adj1" fmla="val 11415"/>
              <a:gd name="adj2" fmla="val -210623"/>
              <a:gd name="adj3" fmla="val 16667"/>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游ゴシック" panose="020B0400000000000000" pitchFamily="50" charset="-128"/>
                <a:ea typeface="游ゴシック" panose="020B0400000000000000" pitchFamily="50" charset="-128"/>
              </a:rPr>
              <a:t>ICT</a:t>
            </a:r>
            <a:r>
              <a:rPr kumimoji="1" lang="ja-JP" altLang="en-US" sz="1400" dirty="0">
                <a:solidFill>
                  <a:schemeClr val="tx1"/>
                </a:solidFill>
                <a:latin typeface="游ゴシック" panose="020B0400000000000000" pitchFamily="50" charset="-128"/>
                <a:ea typeface="游ゴシック" panose="020B0400000000000000" pitchFamily="50" charset="-128"/>
              </a:rPr>
              <a:t>技術だけでなく、</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algn="ctr"/>
            <a:r>
              <a:rPr kumimoji="1" lang="ja-JP" altLang="en-US" sz="1400" dirty="0">
                <a:solidFill>
                  <a:schemeClr val="tx1"/>
                </a:solidFill>
                <a:latin typeface="游ゴシック" panose="020B0400000000000000" pitchFamily="50" charset="-128"/>
                <a:ea typeface="游ゴシック" panose="020B0400000000000000" pitchFamily="50" charset="-128"/>
              </a:rPr>
              <a:t>様々技術の融合・統合でサイバー脳は開発される</a:t>
            </a:r>
          </a:p>
        </p:txBody>
      </p:sp>
    </p:spTree>
    <p:extLst>
      <p:ext uri="{BB962C8B-B14F-4D97-AF65-F5344CB8AC3E}">
        <p14:creationId xmlns:p14="http://schemas.microsoft.com/office/powerpoint/2010/main" val="38981487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C:\Users\jhughes3\Pictures\Brain\bluebra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800" y="786923"/>
            <a:ext cx="4267200"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1832" y="3354175"/>
            <a:ext cx="2674287" cy="3339887"/>
          </a:xfrm>
          <a:prstGeom prst="rect">
            <a:avLst/>
          </a:prstGeom>
        </p:spPr>
      </p:pic>
      <p:sp>
        <p:nvSpPr>
          <p:cNvPr id="3" name="正方形/長方形 2"/>
          <p:cNvSpPr/>
          <p:nvPr/>
        </p:nvSpPr>
        <p:spPr>
          <a:xfrm>
            <a:off x="5161280" y="3946436"/>
            <a:ext cx="6096000" cy="1200329"/>
          </a:xfrm>
          <a:prstGeom prst="rect">
            <a:avLst/>
          </a:prstGeom>
        </p:spPr>
        <p:txBody>
          <a:bodyPr>
            <a:spAutoFit/>
          </a:bodyPr>
          <a:lstStyle/>
          <a:p>
            <a:r>
              <a:rPr lang="ja-JP" altLang="en-US" dirty="0"/>
              <a:t>線形重ね合わせ状態を取りうる量子ニューロン。それらを相互にシナプス結合する量子測定フィードバック回路。これらを基本要素とし相転移臨界現象を利用して問題の解を探索するニューラルネットワーク型量子計算。</a:t>
            </a:r>
          </a:p>
        </p:txBody>
      </p:sp>
    </p:spTree>
    <p:extLst>
      <p:ext uri="{BB962C8B-B14F-4D97-AF65-F5344CB8AC3E}">
        <p14:creationId xmlns:p14="http://schemas.microsoft.com/office/powerpoint/2010/main" val="39321828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575" y="1241425"/>
            <a:ext cx="7308206" cy="4769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正方形/長方形 5"/>
          <p:cNvSpPr/>
          <p:nvPr/>
        </p:nvSpPr>
        <p:spPr>
          <a:xfrm>
            <a:off x="1593850" y="6010870"/>
            <a:ext cx="9569450" cy="646331"/>
          </a:xfrm>
          <a:prstGeom prst="rect">
            <a:avLst/>
          </a:prstGeom>
        </p:spPr>
        <p:txBody>
          <a:bodyPr wrap="square">
            <a:spAutoFit/>
          </a:bodyPr>
          <a:lstStyle/>
          <a:p>
            <a:pPr>
              <a:spcBef>
                <a:spcPct val="0"/>
              </a:spcBef>
            </a:pPr>
            <a:r>
              <a:rPr lang="en-US" altLang="pl-PL" dirty="0"/>
              <a:t>To some degree this is what we do in Brain-Computer Interfaces, mapping brain states to intentions/decisions or feedback signals. </a:t>
            </a:r>
            <a:endParaRPr lang="pl-PL" altLang="pl-PL" dirty="0"/>
          </a:p>
        </p:txBody>
      </p:sp>
      <p:sp>
        <p:nvSpPr>
          <p:cNvPr id="7" name="テキスト ボックス 6"/>
          <p:cNvSpPr txBox="1"/>
          <p:nvPr/>
        </p:nvSpPr>
        <p:spPr>
          <a:xfrm>
            <a:off x="2056" y="0"/>
            <a:ext cx="12189943" cy="1015663"/>
          </a:xfrm>
          <a:prstGeom prst="rect">
            <a:avLst/>
          </a:prstGeom>
          <a:noFill/>
        </p:spPr>
        <p:txBody>
          <a:bodyPr wrap="square" rtlCol="0">
            <a:spAutoFit/>
          </a:bodyPr>
          <a:lstStyle/>
          <a:p>
            <a:pPr algn="ctr"/>
            <a:r>
              <a:rPr kumimoji="1" lang="en-US" altLang="ja-JP" sz="6000" b="1" dirty="0">
                <a:latin typeface="GungsuhChe" panose="02030609000101010101" pitchFamily="49" charset="-127"/>
                <a:ea typeface="GungsuhChe" panose="02030609000101010101" pitchFamily="49" charset="-127"/>
              </a:rPr>
              <a:t>BCI</a:t>
            </a:r>
            <a:endParaRPr kumimoji="1" lang="ja-JP" altLang="en-US" sz="6000" b="1" dirty="0">
              <a:latin typeface="GungsuhChe" panose="02030609000101010101" pitchFamily="49" charset="-127"/>
              <a:ea typeface="GungsuhChe" panose="02030609000101010101" pitchFamily="49" charset="-127"/>
            </a:endParaRPr>
          </a:p>
        </p:txBody>
      </p:sp>
      <p:sp>
        <p:nvSpPr>
          <p:cNvPr id="8" name="正方形/長方形 7"/>
          <p:cNvSpPr/>
          <p:nvPr/>
        </p:nvSpPr>
        <p:spPr>
          <a:xfrm>
            <a:off x="4763582" y="830997"/>
            <a:ext cx="2664191" cy="369332"/>
          </a:xfrm>
          <a:prstGeom prst="rect">
            <a:avLst/>
          </a:prstGeom>
        </p:spPr>
        <p:txBody>
          <a:bodyPr wrap="none">
            <a:spAutoFit/>
          </a:bodyPr>
          <a:lstStyle/>
          <a:p>
            <a:r>
              <a:rPr lang="en-US" altLang="pl-PL" dirty="0"/>
              <a:t>Brain-Computer Interfaces</a:t>
            </a:r>
            <a:endParaRPr lang="ja-JP" altLang="en-US" dirty="0"/>
          </a:p>
        </p:txBody>
      </p:sp>
    </p:spTree>
    <p:extLst>
      <p:ext uri="{BB962C8B-B14F-4D97-AF65-F5344CB8AC3E}">
        <p14:creationId xmlns:p14="http://schemas.microsoft.com/office/powerpoint/2010/main" val="22149868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08809"/>
            <a:ext cx="2231958" cy="2040382"/>
          </a:xfrm>
          <a:prstGeom prst="rect">
            <a:avLst/>
          </a:prstGeom>
        </p:spPr>
      </p:pic>
      <p:sp>
        <p:nvSpPr>
          <p:cNvPr id="3" name="テキスト ボックス 2"/>
          <p:cNvSpPr txBox="1"/>
          <p:nvPr/>
        </p:nvSpPr>
        <p:spPr>
          <a:xfrm>
            <a:off x="2139950" y="3056979"/>
            <a:ext cx="9975850" cy="769441"/>
          </a:xfrm>
          <a:prstGeom prst="rect">
            <a:avLst/>
          </a:prstGeom>
          <a:noFill/>
        </p:spPr>
        <p:txBody>
          <a:bodyPr wrap="square" rtlCol="0">
            <a:spAutoFit/>
          </a:bodyPr>
          <a:lstStyle/>
          <a:p>
            <a:r>
              <a:rPr kumimoji="1" lang="ja-JP" altLang="en-US" sz="4400" b="1" dirty="0">
                <a:latin typeface="游ゴシック" panose="020B0400000000000000" pitchFamily="50" charset="-128"/>
                <a:ea typeface="游ゴシック" panose="020B0400000000000000" pitchFamily="50" charset="-128"/>
              </a:rPr>
              <a:t>（４）脳科学</a:t>
            </a:r>
            <a:r>
              <a:rPr kumimoji="1" lang="en-US" altLang="ja-JP" sz="4400" b="1" dirty="0">
                <a:latin typeface="游ゴシック" panose="020B0400000000000000" pitchFamily="50" charset="-128"/>
                <a:ea typeface="游ゴシック" panose="020B0400000000000000" pitchFamily="50" charset="-128"/>
              </a:rPr>
              <a:t>×ICT</a:t>
            </a:r>
            <a:r>
              <a:rPr kumimoji="1" lang="ja-JP" altLang="en-US" sz="4400" b="1" dirty="0">
                <a:latin typeface="游ゴシック" panose="020B0400000000000000" pitchFamily="50" charset="-128"/>
                <a:ea typeface="游ゴシック" panose="020B0400000000000000" pitchFamily="50" charset="-128"/>
              </a:rPr>
              <a:t>の狙い目</a:t>
            </a:r>
          </a:p>
        </p:txBody>
      </p:sp>
    </p:spTree>
    <p:extLst>
      <p:ext uri="{BB962C8B-B14F-4D97-AF65-F5344CB8AC3E}">
        <p14:creationId xmlns:p14="http://schemas.microsoft.com/office/powerpoint/2010/main" val="21968632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3" y="0"/>
            <a:ext cx="1660457" cy="1517935"/>
          </a:xfrm>
          <a:prstGeom prst="rect">
            <a:avLst/>
          </a:prstGeom>
        </p:spPr>
      </p:pic>
      <p:sp>
        <p:nvSpPr>
          <p:cNvPr id="8" name="正方形/長方形 7"/>
          <p:cNvSpPr/>
          <p:nvPr/>
        </p:nvSpPr>
        <p:spPr>
          <a:xfrm>
            <a:off x="2616200" y="394795"/>
            <a:ext cx="6959600" cy="769441"/>
          </a:xfrm>
          <a:prstGeom prst="rect">
            <a:avLst/>
          </a:prstGeom>
        </p:spPr>
        <p:txBody>
          <a:bodyPr wrap="square">
            <a:spAutoFit/>
          </a:bodyPr>
          <a:lstStyle/>
          <a:p>
            <a:pPr algn="ctr"/>
            <a:r>
              <a:rPr lang="ja-JP" altLang="en-US" sz="4400" b="1" dirty="0">
                <a:latin typeface="HG丸ｺﾞｼｯｸM-PRO" panose="020F0600000000000000" pitchFamily="50" charset="-128"/>
                <a:ea typeface="HG丸ｺﾞｼｯｸM-PRO" panose="020F0600000000000000" pitchFamily="50" charset="-128"/>
              </a:rPr>
              <a:t>脳適用</a:t>
            </a:r>
            <a:r>
              <a:rPr lang="en-US" altLang="ja-JP" sz="4400" b="1" dirty="0">
                <a:latin typeface="HG丸ｺﾞｼｯｸM-PRO" panose="020F0600000000000000" pitchFamily="50" charset="-128"/>
                <a:ea typeface="HG丸ｺﾞｼｯｸM-PRO" panose="020F0600000000000000" pitchFamily="50" charset="-128"/>
              </a:rPr>
              <a:t>MAP</a:t>
            </a:r>
            <a:endParaRPr lang="ja-JP" altLang="en-US" sz="4400" b="1" dirty="0">
              <a:latin typeface="HG丸ｺﾞｼｯｸM-PRO" panose="020F0600000000000000" pitchFamily="50" charset="-128"/>
              <a:ea typeface="HG丸ｺﾞｼｯｸM-PRO" panose="020F0600000000000000" pitchFamily="50" charset="-128"/>
            </a:endParaRPr>
          </a:p>
        </p:txBody>
      </p:sp>
      <p:sp>
        <p:nvSpPr>
          <p:cNvPr id="2" name="角丸四角形 1"/>
          <p:cNvSpPr/>
          <p:nvPr/>
        </p:nvSpPr>
        <p:spPr>
          <a:xfrm>
            <a:off x="711200" y="1727200"/>
            <a:ext cx="35814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tx1"/>
                </a:solidFill>
              </a:rPr>
              <a:t>コーポレート</a:t>
            </a:r>
            <a:endParaRPr kumimoji="1" lang="ja-JP" altLang="en-US" sz="2400" b="1" dirty="0">
              <a:solidFill>
                <a:schemeClr val="tx1"/>
              </a:solidFill>
            </a:endParaRPr>
          </a:p>
        </p:txBody>
      </p:sp>
      <p:sp>
        <p:nvSpPr>
          <p:cNvPr id="7" name="角丸四角形 6"/>
          <p:cNvSpPr/>
          <p:nvPr/>
        </p:nvSpPr>
        <p:spPr>
          <a:xfrm>
            <a:off x="711200" y="2387600"/>
            <a:ext cx="35814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エネルギー、資源</a:t>
            </a:r>
          </a:p>
        </p:txBody>
      </p:sp>
      <p:sp>
        <p:nvSpPr>
          <p:cNvPr id="9" name="角丸四角形 8"/>
          <p:cNvSpPr/>
          <p:nvPr/>
        </p:nvSpPr>
        <p:spPr>
          <a:xfrm>
            <a:off x="711200" y="3048000"/>
            <a:ext cx="35814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コンシューマー</a:t>
            </a:r>
          </a:p>
        </p:txBody>
      </p:sp>
      <p:sp>
        <p:nvSpPr>
          <p:cNvPr id="10" name="角丸四角形 9"/>
          <p:cNvSpPr/>
          <p:nvPr/>
        </p:nvSpPr>
        <p:spPr>
          <a:xfrm>
            <a:off x="4470400" y="1727200"/>
            <a:ext cx="71882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働き方改革、研修効果向上と測定改善</a:t>
            </a:r>
          </a:p>
        </p:txBody>
      </p:sp>
      <p:sp>
        <p:nvSpPr>
          <p:cNvPr id="11" name="角丸四角形 10"/>
          <p:cNvSpPr/>
          <p:nvPr/>
        </p:nvSpPr>
        <p:spPr>
          <a:xfrm>
            <a:off x="4470400" y="2387600"/>
            <a:ext cx="71882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超省エネ、生物脳やバイオセンサーによる地下探査</a:t>
            </a:r>
          </a:p>
        </p:txBody>
      </p:sp>
      <p:sp>
        <p:nvSpPr>
          <p:cNvPr id="12" name="角丸四角形 11"/>
          <p:cNvSpPr/>
          <p:nvPr/>
        </p:nvSpPr>
        <p:spPr>
          <a:xfrm>
            <a:off x="711200" y="3708400"/>
            <a:ext cx="35814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tx1"/>
                </a:solidFill>
              </a:rPr>
              <a:t>ＩＣＴ</a:t>
            </a:r>
            <a:endParaRPr kumimoji="1" lang="ja-JP" altLang="en-US" sz="2400" b="1" dirty="0">
              <a:solidFill>
                <a:schemeClr val="tx1"/>
              </a:solidFill>
            </a:endParaRPr>
          </a:p>
        </p:txBody>
      </p:sp>
      <p:sp>
        <p:nvSpPr>
          <p:cNvPr id="13" name="角丸四角形 12"/>
          <p:cNvSpPr/>
          <p:nvPr/>
        </p:nvSpPr>
        <p:spPr>
          <a:xfrm>
            <a:off x="711200" y="4368800"/>
            <a:ext cx="35814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tx1"/>
                </a:solidFill>
              </a:rPr>
              <a:t>産業機械</a:t>
            </a:r>
            <a:endParaRPr kumimoji="1" lang="ja-JP" altLang="en-US" sz="2400" b="1" dirty="0">
              <a:solidFill>
                <a:schemeClr val="tx1"/>
              </a:solidFill>
            </a:endParaRPr>
          </a:p>
        </p:txBody>
      </p:sp>
      <p:sp>
        <p:nvSpPr>
          <p:cNvPr id="14" name="角丸四角形 13"/>
          <p:cNvSpPr/>
          <p:nvPr/>
        </p:nvSpPr>
        <p:spPr>
          <a:xfrm>
            <a:off x="711200" y="5041900"/>
            <a:ext cx="35814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モビリティ</a:t>
            </a:r>
          </a:p>
        </p:txBody>
      </p:sp>
      <p:sp>
        <p:nvSpPr>
          <p:cNvPr id="15" name="角丸四角形 14"/>
          <p:cNvSpPr/>
          <p:nvPr/>
        </p:nvSpPr>
        <p:spPr>
          <a:xfrm>
            <a:off x="711200" y="5715000"/>
            <a:ext cx="35814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tx1"/>
                </a:solidFill>
              </a:rPr>
              <a:t>医療・ヘルスケア</a:t>
            </a:r>
            <a:endParaRPr kumimoji="1" lang="ja-JP" altLang="en-US" sz="2400" b="1" dirty="0">
              <a:solidFill>
                <a:schemeClr val="tx1"/>
              </a:solidFill>
            </a:endParaRPr>
          </a:p>
        </p:txBody>
      </p:sp>
      <p:sp>
        <p:nvSpPr>
          <p:cNvPr id="16" name="角丸四角形 15"/>
          <p:cNvSpPr/>
          <p:nvPr/>
        </p:nvSpPr>
        <p:spPr>
          <a:xfrm>
            <a:off x="711200" y="6388100"/>
            <a:ext cx="35814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tx1"/>
                </a:solidFill>
              </a:rPr>
              <a:t>素材</a:t>
            </a:r>
            <a:endParaRPr kumimoji="1" lang="ja-JP" altLang="en-US" sz="2400" b="1" dirty="0">
              <a:solidFill>
                <a:schemeClr val="tx1"/>
              </a:solidFill>
            </a:endParaRPr>
          </a:p>
        </p:txBody>
      </p:sp>
      <p:sp>
        <p:nvSpPr>
          <p:cNvPr id="17" name="角丸四角形 16"/>
          <p:cNvSpPr/>
          <p:nvPr/>
        </p:nvSpPr>
        <p:spPr>
          <a:xfrm>
            <a:off x="4889500" y="4368800"/>
            <a:ext cx="35814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tx1"/>
                </a:solidFill>
              </a:rPr>
              <a:t>食と農</a:t>
            </a:r>
            <a:endParaRPr kumimoji="1" lang="ja-JP" altLang="en-US" sz="2400" b="1" dirty="0">
              <a:solidFill>
                <a:schemeClr val="tx1"/>
              </a:solidFill>
            </a:endParaRPr>
          </a:p>
        </p:txBody>
      </p:sp>
      <p:sp>
        <p:nvSpPr>
          <p:cNvPr id="18" name="角丸四角形 17"/>
          <p:cNvSpPr/>
          <p:nvPr/>
        </p:nvSpPr>
        <p:spPr>
          <a:xfrm>
            <a:off x="4889500" y="5029200"/>
            <a:ext cx="35814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安全保障</a:t>
            </a:r>
          </a:p>
        </p:txBody>
      </p:sp>
      <p:sp>
        <p:nvSpPr>
          <p:cNvPr id="19" name="角丸四角形 18"/>
          <p:cNvSpPr/>
          <p:nvPr/>
        </p:nvSpPr>
        <p:spPr>
          <a:xfrm>
            <a:off x="4470400" y="3048000"/>
            <a:ext cx="7188200" cy="622300"/>
          </a:xfrm>
          <a:prstGeom prst="roundRect">
            <a:avLst>
              <a:gd name="adj" fmla="val 329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ニューロマーケティング</a:t>
            </a:r>
          </a:p>
        </p:txBody>
      </p:sp>
    </p:spTree>
    <p:extLst>
      <p:ext uri="{BB962C8B-B14F-4D97-AF65-F5344CB8AC3E}">
        <p14:creationId xmlns:p14="http://schemas.microsoft.com/office/powerpoint/2010/main" val="32066735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3" y="1"/>
            <a:ext cx="1514275" cy="1384300"/>
          </a:xfrm>
          <a:prstGeom prst="rect">
            <a:avLst/>
          </a:prstGeom>
        </p:spPr>
      </p:pic>
      <p:sp>
        <p:nvSpPr>
          <p:cNvPr id="8" name="正方形/長方形 7"/>
          <p:cNvSpPr/>
          <p:nvPr/>
        </p:nvSpPr>
        <p:spPr>
          <a:xfrm>
            <a:off x="2616200" y="394795"/>
            <a:ext cx="6959600" cy="769441"/>
          </a:xfrm>
          <a:prstGeom prst="rect">
            <a:avLst/>
          </a:prstGeom>
        </p:spPr>
        <p:txBody>
          <a:bodyPr wrap="square">
            <a:spAutoFit/>
          </a:bodyPr>
          <a:lstStyle/>
          <a:p>
            <a:pPr algn="ctr"/>
            <a:r>
              <a:rPr lang="ja-JP" altLang="en-US" sz="4400" b="1" dirty="0">
                <a:latin typeface="HG丸ｺﾞｼｯｸM-PRO" panose="020F0600000000000000" pitchFamily="50" charset="-128"/>
                <a:ea typeface="HG丸ｺﾞｼｯｸM-PRO" panose="020F0600000000000000" pitchFamily="50" charset="-128"/>
              </a:rPr>
              <a:t>脳科学</a:t>
            </a:r>
            <a:r>
              <a:rPr lang="en-US" altLang="ja-JP" sz="4400" b="1" dirty="0">
                <a:latin typeface="HG丸ｺﾞｼｯｸM-PRO" panose="020F0600000000000000" pitchFamily="50" charset="-128"/>
                <a:ea typeface="HG丸ｺﾞｼｯｸM-PRO" panose="020F0600000000000000" pitchFamily="50" charset="-128"/>
              </a:rPr>
              <a:t>×ICT</a:t>
            </a:r>
            <a:r>
              <a:rPr lang="ja-JP" altLang="en-US" sz="4400" b="1" dirty="0">
                <a:latin typeface="HG丸ｺﾞｼｯｸM-PRO" panose="020F0600000000000000" pitchFamily="50" charset="-128"/>
                <a:ea typeface="HG丸ｺﾞｼｯｸM-PRO" panose="020F0600000000000000" pitchFamily="50" charset="-128"/>
              </a:rPr>
              <a:t>適用？</a:t>
            </a:r>
          </a:p>
        </p:txBody>
      </p:sp>
      <p:graphicFrame>
        <p:nvGraphicFramePr>
          <p:cNvPr id="3" name="表 2"/>
          <p:cNvGraphicFramePr>
            <a:graphicFrameLocks noGrp="1"/>
          </p:cNvGraphicFramePr>
          <p:nvPr>
            <p:extLst>
              <p:ext uri="{D42A27DB-BD31-4B8C-83A1-F6EECF244321}">
                <p14:modId xmlns:p14="http://schemas.microsoft.com/office/powerpoint/2010/main" val="2454782605"/>
              </p:ext>
            </p:extLst>
          </p:nvPr>
        </p:nvGraphicFramePr>
        <p:xfrm>
          <a:off x="863600" y="2421466"/>
          <a:ext cx="10718800" cy="3115734"/>
        </p:xfrm>
        <a:graphic>
          <a:graphicData uri="http://schemas.openxmlformats.org/drawingml/2006/table">
            <a:tbl>
              <a:tblPr firstRow="1" bandRow="1">
                <a:tableStyleId>{21E4AEA4-8DFA-4A89-87EB-49C32662AFE0}</a:tableStyleId>
              </a:tblPr>
              <a:tblGrid>
                <a:gridCol w="3314700">
                  <a:extLst>
                    <a:ext uri="{9D8B030D-6E8A-4147-A177-3AD203B41FA5}">
                      <a16:colId xmlns:a16="http://schemas.microsoft.com/office/drawing/2014/main" val="20000"/>
                    </a:ext>
                  </a:extLst>
                </a:gridCol>
                <a:gridCol w="7404100">
                  <a:extLst>
                    <a:ext uri="{9D8B030D-6E8A-4147-A177-3AD203B41FA5}">
                      <a16:colId xmlns:a16="http://schemas.microsoft.com/office/drawing/2014/main" val="20001"/>
                    </a:ext>
                  </a:extLst>
                </a:gridCol>
              </a:tblGrid>
              <a:tr h="370840">
                <a:tc>
                  <a:txBody>
                    <a:bodyPr/>
                    <a:lstStyle/>
                    <a:p>
                      <a:endParaRPr kumimoji="1" lang="ja-JP" altLang="en-US" dirty="0"/>
                    </a:p>
                  </a:txBody>
                  <a:tcPr/>
                </a:tc>
                <a:tc>
                  <a:txBody>
                    <a:bodyPr/>
                    <a:lstStyle/>
                    <a:p>
                      <a:endParaRPr kumimoji="1" lang="ja-JP" altLang="en-US"/>
                    </a:p>
                  </a:txBody>
                  <a:tcPr/>
                </a:tc>
                <a:extLst>
                  <a:ext uri="{0D108BD9-81ED-4DB2-BD59-A6C34878D82A}">
                    <a16:rowId xmlns:a16="http://schemas.microsoft.com/office/drawing/2014/main" val="10000"/>
                  </a:ext>
                </a:extLst>
              </a:tr>
              <a:tr h="370840">
                <a:tc>
                  <a:txBody>
                    <a:bodyPr/>
                    <a:lstStyle/>
                    <a:p>
                      <a:r>
                        <a:rPr kumimoji="1" lang="ja-JP" altLang="en-US" dirty="0"/>
                        <a:t>コーポレート</a:t>
                      </a:r>
                    </a:p>
                  </a:txBody>
                  <a:tcPr/>
                </a:tc>
                <a:tc>
                  <a:txBody>
                    <a:bodyPr/>
                    <a:lstStyle/>
                    <a:p>
                      <a:endParaRPr kumimoji="1" lang="ja-JP" altLang="en-US" dirty="0"/>
                    </a:p>
                  </a:txBody>
                  <a:tcPr/>
                </a:tc>
                <a:extLst>
                  <a:ext uri="{0D108BD9-81ED-4DB2-BD59-A6C34878D82A}">
                    <a16:rowId xmlns:a16="http://schemas.microsoft.com/office/drawing/2014/main" val="10001"/>
                  </a:ext>
                </a:extLst>
              </a:tr>
              <a:tr h="370840">
                <a:tc>
                  <a:txBody>
                    <a:bodyPr/>
                    <a:lstStyle/>
                    <a:p>
                      <a:r>
                        <a:rPr kumimoji="1" lang="ja-JP" altLang="en-US" dirty="0"/>
                        <a:t>エネルギー＆資源</a:t>
                      </a:r>
                    </a:p>
                  </a:txBody>
                  <a:tcPr/>
                </a:tc>
                <a:tc>
                  <a:txBody>
                    <a:bodyPr/>
                    <a:lstStyle/>
                    <a:p>
                      <a:endParaRPr kumimoji="1" lang="ja-JP" altLang="en-US" dirty="0"/>
                    </a:p>
                  </a:txBody>
                  <a:tcPr/>
                </a:tc>
                <a:extLst>
                  <a:ext uri="{0D108BD9-81ED-4DB2-BD59-A6C34878D82A}">
                    <a16:rowId xmlns:a16="http://schemas.microsoft.com/office/drawing/2014/main" val="10002"/>
                  </a:ext>
                </a:extLst>
              </a:tr>
              <a:tr h="370840">
                <a:tc>
                  <a:txBody>
                    <a:bodyPr/>
                    <a:lstStyle/>
                    <a:p>
                      <a:r>
                        <a:rPr kumimoji="1" lang="ja-JP" altLang="en-US" dirty="0"/>
                        <a:t>コンシューマー</a:t>
                      </a:r>
                    </a:p>
                  </a:txBody>
                  <a:tcPr/>
                </a:tc>
                <a:tc>
                  <a:txBody>
                    <a:bodyPr/>
                    <a:lstStyle/>
                    <a:p>
                      <a:r>
                        <a:rPr kumimoji="1" lang="ja-JP" altLang="en-US" dirty="0"/>
                        <a:t>ニューロマーケティング</a:t>
                      </a:r>
                    </a:p>
                  </a:txBody>
                  <a:tcPr/>
                </a:tc>
                <a:extLst>
                  <a:ext uri="{0D108BD9-81ED-4DB2-BD59-A6C34878D82A}">
                    <a16:rowId xmlns:a16="http://schemas.microsoft.com/office/drawing/2014/main" val="10003"/>
                  </a:ext>
                </a:extLst>
              </a:tr>
              <a:tr h="370840">
                <a:tc>
                  <a:txBody>
                    <a:bodyPr/>
                    <a:lstStyle/>
                    <a:p>
                      <a:r>
                        <a:rPr kumimoji="1" lang="ja-JP" altLang="en-US" dirty="0"/>
                        <a:t>食と農</a:t>
                      </a:r>
                    </a:p>
                  </a:txBody>
                  <a:tcPr/>
                </a:tc>
                <a:tc>
                  <a:txBody>
                    <a:bodyPr/>
                    <a:lstStyle/>
                    <a:p>
                      <a:endParaRPr kumimoji="1" lang="ja-JP" altLang="en-US" dirty="0"/>
                    </a:p>
                  </a:txBody>
                  <a:tcPr/>
                </a:tc>
                <a:extLst>
                  <a:ext uri="{0D108BD9-81ED-4DB2-BD59-A6C34878D82A}">
                    <a16:rowId xmlns:a16="http://schemas.microsoft.com/office/drawing/2014/main" val="10004"/>
                  </a:ext>
                </a:extLst>
              </a:tr>
              <a:tr h="370840">
                <a:tc>
                  <a:txBody>
                    <a:bodyPr/>
                    <a:lstStyle/>
                    <a:p>
                      <a:r>
                        <a:rPr kumimoji="1" lang="ja-JP" altLang="en-US" dirty="0"/>
                        <a:t>医療＆ヘルスケア＆福祉</a:t>
                      </a:r>
                    </a:p>
                  </a:txBody>
                  <a:tcPr/>
                </a:tc>
                <a:tc>
                  <a:txBody>
                    <a:bodyPr/>
                    <a:lstStyle/>
                    <a:p>
                      <a:endParaRPr kumimoji="1" lang="ja-JP" altLang="en-US" dirty="0"/>
                    </a:p>
                  </a:txBody>
                  <a:tcPr/>
                </a:tc>
                <a:extLst>
                  <a:ext uri="{0D108BD9-81ED-4DB2-BD59-A6C34878D82A}">
                    <a16:rowId xmlns:a16="http://schemas.microsoft.com/office/drawing/2014/main" val="10005"/>
                  </a:ext>
                </a:extLst>
              </a:tr>
              <a:tr h="370840">
                <a:tc>
                  <a:txBody>
                    <a:bodyPr/>
                    <a:lstStyle/>
                    <a:p>
                      <a:r>
                        <a:rPr kumimoji="1" lang="ja-JP" altLang="en-US" dirty="0"/>
                        <a:t>モビリティ</a:t>
                      </a:r>
                    </a:p>
                  </a:txBody>
                  <a:tcPr/>
                </a:tc>
                <a:tc>
                  <a:txBody>
                    <a:bodyPr/>
                    <a:lstStyle/>
                    <a:p>
                      <a:endParaRPr kumimoji="1" lang="ja-JP" altLang="en-US" dirty="0"/>
                    </a:p>
                  </a:txBody>
                  <a:tcPr/>
                </a:tc>
                <a:extLst>
                  <a:ext uri="{0D108BD9-81ED-4DB2-BD59-A6C34878D82A}">
                    <a16:rowId xmlns:a16="http://schemas.microsoft.com/office/drawing/2014/main" val="10006"/>
                  </a:ext>
                </a:extLst>
              </a:tr>
              <a:tr h="519854">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09492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840" y="3047830"/>
            <a:ext cx="7624542" cy="3576807"/>
          </a:xfrm>
          <a:prstGeom prst="rect">
            <a:avLst/>
          </a:prstGeom>
        </p:spPr>
      </p:pic>
      <p:sp>
        <p:nvSpPr>
          <p:cNvPr id="3" name="正方形/長方形 2"/>
          <p:cNvSpPr/>
          <p:nvPr/>
        </p:nvSpPr>
        <p:spPr>
          <a:xfrm>
            <a:off x="320040" y="1158300"/>
            <a:ext cx="11551920" cy="1754326"/>
          </a:xfrm>
          <a:prstGeom prst="rect">
            <a:avLst/>
          </a:prstGeom>
        </p:spPr>
        <p:txBody>
          <a:bodyPr wrap="square">
            <a:spAutoFit/>
          </a:bodyPr>
          <a:lstStyle/>
          <a:p>
            <a:r>
              <a:rPr lang="ja-JP" altLang="en-US" dirty="0"/>
              <a:t>脳活動を可視化することで消費者の嗜好や感性を明らかにしてマーケティング活動に応用するニューロマーケティング、これらの結果を応用し感性価値を向上させた商品・サービス等の開発、脳を模倣した高性能な人工知能・半導体の開発、脳活動の情報を利用して外部機器を制御するブレインマシン・インターフェイス（</a:t>
            </a:r>
            <a:r>
              <a:rPr lang="en-US" altLang="ja-JP" dirty="0"/>
              <a:t>BMI</a:t>
            </a:r>
            <a:r>
              <a:rPr lang="ja-JP" altLang="en-US" dirty="0"/>
              <a:t>）技術を応用したコミュニケーション支援器具・玩具等の製品開発、脳活動をその本人に自覚させることで、無意識を意識化することを実現するニューロフィードバック技術を応用したリハビリテーション装置等の製品開発などが考えらえる。</a:t>
            </a:r>
          </a:p>
        </p:txBody>
      </p:sp>
      <p:sp>
        <p:nvSpPr>
          <p:cNvPr id="4" name="正方形/長方形 3"/>
          <p:cNvSpPr/>
          <p:nvPr/>
        </p:nvSpPr>
        <p:spPr>
          <a:xfrm>
            <a:off x="3918961" y="6629036"/>
            <a:ext cx="6046848" cy="261610"/>
          </a:xfrm>
          <a:prstGeom prst="rect">
            <a:avLst/>
          </a:prstGeom>
        </p:spPr>
        <p:txBody>
          <a:bodyPr wrap="none">
            <a:spAutoFit/>
          </a:bodyPr>
          <a:lstStyle/>
          <a:p>
            <a:r>
              <a:rPr lang="ja-JP" altLang="en-US" sz="1100" dirty="0">
                <a:latin typeface="+mn-ea"/>
              </a:rPr>
              <a:t>（出典）応用脳科学コンソーシアム </a:t>
            </a:r>
            <a:r>
              <a:rPr lang="en-US" altLang="ja-JP" sz="1100" dirty="0">
                <a:latin typeface="+mn-ea"/>
              </a:rPr>
              <a:t>http://www.keieiken.co.jp/can/about/bussinessimpact.html</a:t>
            </a:r>
            <a:endParaRPr lang="ja-JP" altLang="en-US" sz="1100" dirty="0">
              <a:latin typeface="+mn-ea"/>
            </a:endParaRPr>
          </a:p>
        </p:txBody>
      </p:sp>
    </p:spTree>
    <p:extLst>
      <p:ext uri="{BB962C8B-B14F-4D97-AF65-F5344CB8AC3E}">
        <p14:creationId xmlns:p14="http://schemas.microsoft.com/office/powerpoint/2010/main" val="28828784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918961" y="6629036"/>
            <a:ext cx="5497018" cy="261610"/>
          </a:xfrm>
          <a:prstGeom prst="rect">
            <a:avLst/>
          </a:prstGeom>
        </p:spPr>
        <p:txBody>
          <a:bodyPr wrap="none">
            <a:spAutoFit/>
          </a:bodyPr>
          <a:lstStyle/>
          <a:p>
            <a:r>
              <a:rPr lang="ja-JP" altLang="en-US" sz="1100" dirty="0">
                <a:latin typeface="+mn-ea"/>
              </a:rPr>
              <a:t>（出典）応用脳科学コンソーシアム </a:t>
            </a:r>
            <a:r>
              <a:rPr lang="en-US" altLang="ja-JP" sz="1100" dirty="0">
                <a:latin typeface="+mn-ea"/>
              </a:rPr>
              <a:t>http://www.keieiken.co.jp/can/about/index.html</a:t>
            </a:r>
            <a:endParaRPr lang="ja-JP" altLang="en-US" sz="1100" dirty="0">
              <a:latin typeface="+mn-ea"/>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936" y="317682"/>
            <a:ext cx="10196127" cy="6222636"/>
          </a:xfrm>
          <a:prstGeom prst="rect">
            <a:avLst/>
          </a:prstGeom>
        </p:spPr>
      </p:pic>
    </p:spTree>
    <p:extLst>
      <p:ext uri="{BB962C8B-B14F-4D97-AF65-F5344CB8AC3E}">
        <p14:creationId xmlns:p14="http://schemas.microsoft.com/office/powerpoint/2010/main" val="2577695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00" y="712137"/>
            <a:ext cx="11163300" cy="6136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テキスト ボックス 6"/>
          <p:cNvSpPr txBox="1"/>
          <p:nvPr/>
        </p:nvSpPr>
        <p:spPr>
          <a:xfrm>
            <a:off x="2056" y="0"/>
            <a:ext cx="12189943" cy="1015663"/>
          </a:xfrm>
          <a:prstGeom prst="rect">
            <a:avLst/>
          </a:prstGeom>
          <a:noFill/>
        </p:spPr>
        <p:txBody>
          <a:bodyPr wrap="square" rtlCol="0">
            <a:spAutoFit/>
          </a:bodyPr>
          <a:lstStyle/>
          <a:p>
            <a:pPr algn="ctr"/>
            <a:r>
              <a:rPr kumimoji="1" lang="en-US" altLang="ja-JP" sz="6000" b="1" dirty="0">
                <a:latin typeface="GungsuhChe" panose="02030609000101010101" pitchFamily="49" charset="-127"/>
                <a:ea typeface="GungsuhChe" panose="02030609000101010101" pitchFamily="49" charset="-127"/>
              </a:rPr>
              <a:t>Nanotech for model brain</a:t>
            </a:r>
            <a:endParaRPr kumimoji="1" lang="ja-JP" altLang="en-US" sz="6000" b="1" dirty="0">
              <a:latin typeface="GungsuhChe" panose="02030609000101010101" pitchFamily="49" charset="-127"/>
              <a:ea typeface="GungsuhChe" panose="02030609000101010101" pitchFamily="49" charset="-127"/>
            </a:endParaRPr>
          </a:p>
        </p:txBody>
      </p:sp>
    </p:spTree>
    <p:extLst>
      <p:ext uri="{BB962C8B-B14F-4D97-AF65-F5344CB8AC3E}">
        <p14:creationId xmlns:p14="http://schemas.microsoft.com/office/powerpoint/2010/main" val="21342404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2" name="テキスト ボックス 1"/>
          <p:cNvSpPr txBox="1"/>
          <p:nvPr/>
        </p:nvSpPr>
        <p:spPr>
          <a:xfrm>
            <a:off x="1411250" y="365139"/>
            <a:ext cx="10209250" cy="769441"/>
          </a:xfrm>
          <a:prstGeom prst="rect">
            <a:avLst/>
          </a:prstGeom>
          <a:noFill/>
        </p:spPr>
        <p:txBody>
          <a:bodyPr wrap="square" rtlCol="0">
            <a:spAutoFit/>
          </a:bodyPr>
          <a:lstStyle/>
          <a:p>
            <a:pPr algn="ctr"/>
            <a:r>
              <a:rPr kumimoji="1" lang="ja-JP" altLang="en-US" sz="4400" b="1" dirty="0">
                <a:latin typeface="游ゴシック" panose="020B0400000000000000" pitchFamily="50" charset="-128"/>
                <a:ea typeface="游ゴシック" panose="020B0400000000000000" pitchFamily="50" charset="-128"/>
              </a:rPr>
              <a:t>生物脳をセンサーにした地下探査？</a:t>
            </a:r>
          </a:p>
        </p:txBody>
      </p:sp>
      <p:sp>
        <p:nvSpPr>
          <p:cNvPr id="4" name="正方形/長方形 3"/>
          <p:cNvSpPr/>
          <p:nvPr/>
        </p:nvSpPr>
        <p:spPr>
          <a:xfrm>
            <a:off x="152400" y="2034929"/>
            <a:ext cx="6096000" cy="276999"/>
          </a:xfrm>
          <a:prstGeom prst="rect">
            <a:avLst/>
          </a:prstGeom>
        </p:spPr>
        <p:txBody>
          <a:bodyPr wrap="square">
            <a:spAutoFit/>
          </a:bodyPr>
          <a:lstStyle/>
          <a:p>
            <a:r>
              <a:rPr lang="en-US" altLang="ja-JP" sz="1200" dirty="0">
                <a:latin typeface="游ゴシック" panose="020B0400000000000000" pitchFamily="50" charset="-128"/>
                <a:ea typeface="游ゴシック" panose="020B0400000000000000" pitchFamily="50" charset="-128"/>
              </a:rPr>
              <a:t>DARPA Subterranean Challenge Aims to Revolutionize Underground Capabilities</a:t>
            </a:r>
            <a:endParaRPr lang="ja-JP" altLang="en-US" sz="1200" dirty="0">
              <a:latin typeface="游ゴシック" panose="020B0400000000000000" pitchFamily="50" charset="-128"/>
              <a:ea typeface="游ゴシック" panose="020B0400000000000000" pitchFamily="50" charset="-128"/>
            </a:endParaRPr>
          </a:p>
        </p:txBody>
      </p:sp>
      <p:pic>
        <p:nvPicPr>
          <p:cNvPr id="5" name="図 4"/>
          <p:cNvPicPr>
            <a:picLocks noChangeAspect="1"/>
          </p:cNvPicPr>
          <p:nvPr/>
        </p:nvPicPr>
        <p:blipFill>
          <a:blip r:embed="rId3"/>
          <a:stretch>
            <a:fillRect/>
          </a:stretch>
        </p:blipFill>
        <p:spPr>
          <a:xfrm>
            <a:off x="-129" y="2282411"/>
            <a:ext cx="5969617" cy="3737389"/>
          </a:xfrm>
          <a:prstGeom prst="rect">
            <a:avLst/>
          </a:prstGeom>
        </p:spPr>
      </p:pic>
      <p:sp>
        <p:nvSpPr>
          <p:cNvPr id="6" name="正方形/長方形 5"/>
          <p:cNvSpPr/>
          <p:nvPr/>
        </p:nvSpPr>
        <p:spPr>
          <a:xfrm>
            <a:off x="774696" y="5990283"/>
            <a:ext cx="4289957" cy="276999"/>
          </a:xfrm>
          <a:prstGeom prst="rect">
            <a:avLst/>
          </a:prstGeom>
        </p:spPr>
        <p:txBody>
          <a:bodyPr wrap="none">
            <a:spAutoFit/>
          </a:bodyPr>
          <a:lstStyle/>
          <a:p>
            <a:r>
              <a:rPr lang="ja-JP" altLang="en-US" sz="1200" dirty="0">
                <a:latin typeface="游ゴシック" panose="020B0400000000000000" pitchFamily="50" charset="-128"/>
                <a:ea typeface="游ゴシック" panose="020B0400000000000000" pitchFamily="50" charset="-128"/>
              </a:rPr>
              <a:t>（出典）</a:t>
            </a:r>
            <a:r>
              <a:rPr lang="en-US" altLang="ja-JP" sz="1200" dirty="0">
                <a:latin typeface="游ゴシック" panose="020B0400000000000000" pitchFamily="50" charset="-128"/>
                <a:ea typeface="游ゴシック" panose="020B0400000000000000" pitchFamily="50" charset="-128"/>
              </a:rPr>
              <a:t>https://www.darpa.mil/news-events/2017-12-21</a:t>
            </a:r>
            <a:endParaRPr lang="ja-JP" altLang="en-US" sz="1200" dirty="0">
              <a:latin typeface="游ゴシック" panose="020B0400000000000000" pitchFamily="50" charset="-128"/>
              <a:ea typeface="游ゴシック" panose="020B0400000000000000" pitchFamily="50" charset="-128"/>
            </a:endParaRPr>
          </a:p>
        </p:txBody>
      </p:sp>
      <p:sp>
        <p:nvSpPr>
          <p:cNvPr id="7" name="テキスト ボックス 6"/>
          <p:cNvSpPr txBox="1"/>
          <p:nvPr/>
        </p:nvSpPr>
        <p:spPr>
          <a:xfrm>
            <a:off x="5969488" y="2394645"/>
            <a:ext cx="6032012" cy="3170099"/>
          </a:xfrm>
          <a:prstGeom prst="rect">
            <a:avLst/>
          </a:prstGeom>
          <a:noFill/>
        </p:spPr>
        <p:txBody>
          <a:bodyPr wrap="square" rtlCol="0">
            <a:spAutoFit/>
          </a:bodyPr>
          <a:lstStyle/>
          <a:p>
            <a:r>
              <a:rPr kumimoji="1" lang="ja-JP" altLang="en-US" sz="2000" b="1" dirty="0">
                <a:latin typeface="游ゴシック" panose="020B0400000000000000" pitchFamily="50" charset="-128"/>
                <a:ea typeface="游ゴシック" panose="020B0400000000000000" pitchFamily="50" charset="-128"/>
              </a:rPr>
              <a:t>昔の山師や</a:t>
            </a:r>
            <a:r>
              <a:rPr lang="ja-JP" altLang="en-US" sz="2000" b="1" dirty="0">
                <a:latin typeface="游ゴシック" panose="020B0400000000000000" pitchFamily="50" charset="-128"/>
                <a:ea typeface="游ゴシック" panose="020B0400000000000000" pitchFamily="50" charset="-128"/>
              </a:rPr>
              <a:t>修験道の修行者</a:t>
            </a:r>
            <a:r>
              <a:rPr kumimoji="1" lang="ja-JP" altLang="en-US" sz="2000" b="1" dirty="0">
                <a:latin typeface="游ゴシック" panose="020B0400000000000000" pitchFamily="50" charset="-128"/>
                <a:ea typeface="游ゴシック" panose="020B0400000000000000" pitchFamily="50" charset="-128"/>
              </a:rPr>
              <a:t>は、動物の動きを観察して鉱物資源などの場所を特定していたと、聞いたことがある･･･</a:t>
            </a:r>
            <a:endParaRPr kumimoji="1" lang="en-US" altLang="ja-JP" sz="2000" b="1" dirty="0">
              <a:latin typeface="游ゴシック" panose="020B0400000000000000" pitchFamily="50" charset="-128"/>
              <a:ea typeface="游ゴシック" panose="020B0400000000000000" pitchFamily="50" charset="-128"/>
            </a:endParaRPr>
          </a:p>
          <a:p>
            <a:endParaRPr lang="en-US" altLang="ja-JP" sz="2000" b="1" dirty="0">
              <a:latin typeface="游ゴシック" panose="020B0400000000000000" pitchFamily="50" charset="-128"/>
              <a:ea typeface="游ゴシック" panose="020B0400000000000000" pitchFamily="50" charset="-128"/>
            </a:endParaRPr>
          </a:p>
          <a:p>
            <a:r>
              <a:rPr kumimoji="1" lang="en-US" altLang="ja-JP" sz="2000" b="1" dirty="0">
                <a:latin typeface="游ゴシック" panose="020B0400000000000000" pitchFamily="50" charset="-128"/>
                <a:ea typeface="游ゴシック" panose="020B0400000000000000" pitchFamily="50" charset="-128"/>
              </a:rPr>
              <a:t>DARPA</a:t>
            </a:r>
            <a:r>
              <a:rPr kumimoji="1" lang="ja-JP" altLang="en-US" sz="2000" b="1" dirty="0">
                <a:latin typeface="游ゴシック" panose="020B0400000000000000" pitchFamily="50" charset="-128"/>
                <a:ea typeface="游ゴシック" panose="020B0400000000000000" pitchFamily="50" charset="-128"/>
              </a:rPr>
              <a:t>の地下探査プロジェクトには、</a:t>
            </a:r>
            <a:r>
              <a:rPr kumimoji="1" lang="ja-JP" altLang="en-US" sz="2000" b="1" u="sng" dirty="0">
                <a:solidFill>
                  <a:srgbClr val="FF0000"/>
                </a:solidFill>
                <a:latin typeface="游ゴシック" panose="020B0400000000000000" pitchFamily="50" charset="-128"/>
                <a:ea typeface="游ゴシック" panose="020B0400000000000000" pitchFamily="50" charset="-128"/>
              </a:rPr>
              <a:t>デジタルセンサー</a:t>
            </a:r>
            <a:r>
              <a:rPr kumimoji="1" lang="ja-JP" altLang="en-US" sz="2000" b="1" dirty="0">
                <a:latin typeface="游ゴシック" panose="020B0400000000000000" pitchFamily="50" charset="-128"/>
                <a:ea typeface="游ゴシック" panose="020B0400000000000000" pitchFamily="50" charset="-128"/>
              </a:rPr>
              <a:t>と</a:t>
            </a:r>
            <a:r>
              <a:rPr kumimoji="1" lang="ja-JP" altLang="en-US" sz="2000" b="1" u="sng" dirty="0">
                <a:solidFill>
                  <a:srgbClr val="FF0000"/>
                </a:solidFill>
                <a:latin typeface="游ゴシック" panose="020B0400000000000000" pitchFamily="50" charset="-128"/>
                <a:ea typeface="游ゴシック" panose="020B0400000000000000" pitchFamily="50" charset="-128"/>
              </a:rPr>
              <a:t>アナログセンサー</a:t>
            </a:r>
            <a:r>
              <a:rPr kumimoji="1" lang="ja-JP" altLang="en-US" sz="2000" b="1" dirty="0">
                <a:latin typeface="游ゴシック" panose="020B0400000000000000" pitchFamily="50" charset="-128"/>
                <a:ea typeface="游ゴシック" panose="020B0400000000000000" pitchFamily="50" charset="-128"/>
              </a:rPr>
              <a:t>、</a:t>
            </a:r>
            <a:r>
              <a:rPr kumimoji="1" lang="ja-JP" altLang="en-US" sz="2000" b="1" u="sng" dirty="0">
                <a:solidFill>
                  <a:srgbClr val="FF0000"/>
                </a:solidFill>
                <a:latin typeface="游ゴシック" panose="020B0400000000000000" pitchFamily="50" charset="-128"/>
                <a:ea typeface="游ゴシック" panose="020B0400000000000000" pitchFamily="50" charset="-128"/>
              </a:rPr>
              <a:t>バイオセンサー</a:t>
            </a:r>
            <a:r>
              <a:rPr kumimoji="1" lang="ja-JP" altLang="en-US" sz="2000" b="1" dirty="0">
                <a:latin typeface="游ゴシック" panose="020B0400000000000000" pitchFamily="50" charset="-128"/>
                <a:ea typeface="游ゴシック" panose="020B0400000000000000" pitchFamily="50" charset="-128"/>
              </a:rPr>
              <a:t>を用いているとの話を聞いたことがある･･･</a:t>
            </a:r>
            <a:endParaRPr kumimoji="1" lang="en-US" altLang="ja-JP" sz="2000" b="1" dirty="0">
              <a:latin typeface="游ゴシック" panose="020B0400000000000000" pitchFamily="50" charset="-128"/>
              <a:ea typeface="游ゴシック" panose="020B0400000000000000" pitchFamily="50" charset="-128"/>
            </a:endParaRPr>
          </a:p>
          <a:p>
            <a:endParaRPr lang="en-US" altLang="ja-JP" sz="2000" b="1" dirty="0">
              <a:latin typeface="游ゴシック" panose="020B0400000000000000" pitchFamily="50" charset="-128"/>
              <a:ea typeface="游ゴシック" panose="020B0400000000000000" pitchFamily="50" charset="-128"/>
            </a:endParaRPr>
          </a:p>
          <a:p>
            <a:r>
              <a:rPr kumimoji="1" lang="ja-JP" altLang="en-US" sz="2000" b="1" dirty="0">
                <a:latin typeface="游ゴシック" panose="020B0400000000000000" pitchFamily="50" charset="-128"/>
                <a:ea typeface="游ゴシック" panose="020B0400000000000000" pitchFamily="50" charset="-128"/>
              </a:rPr>
              <a:t>野生生物や昆虫などは、人間では知覚できない現象を感覚することができるのかも知れない。</a:t>
            </a:r>
          </a:p>
        </p:txBody>
      </p:sp>
    </p:spTree>
    <p:extLst>
      <p:ext uri="{BB962C8B-B14F-4D97-AF65-F5344CB8AC3E}">
        <p14:creationId xmlns:p14="http://schemas.microsoft.com/office/powerpoint/2010/main" val="32989439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jj_brain_lobes.jpg                                             00003B01Book                           ABA78158:"/>
          <p:cNvPicPr>
            <a:picLocks noChangeAspect="1" noChangeArrowheads="1"/>
          </p:cNvPicPr>
          <p:nvPr/>
        </p:nvPicPr>
        <p:blipFill>
          <a:blip r:embed="rId2">
            <a:extLst>
              <a:ext uri="{28A0092B-C50C-407E-A947-70E740481C1C}">
                <a14:useLocalDpi xmlns:a14="http://schemas.microsoft.com/office/drawing/2010/main" val="0"/>
              </a:ext>
            </a:extLst>
          </a:blip>
          <a:srcRect l="3999" t="5333" r="14667" b="13333"/>
          <a:stretch>
            <a:fillRect/>
          </a:stretch>
        </p:blipFill>
        <p:spPr bwMode="auto">
          <a:xfrm>
            <a:off x="3561903" y="1815723"/>
            <a:ext cx="5042276" cy="5042277"/>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42546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a:latin typeface="GungsuhChe" panose="02030609000101010101" pitchFamily="49" charset="-127"/>
                <a:ea typeface="GungsuhChe" panose="02030609000101010101" pitchFamily="49" charset="-127"/>
              </a:rPr>
              <a:t>NIH</a:t>
            </a:r>
            <a:r>
              <a:rPr lang="ja-JP" altLang="en-US" sz="6000" b="1" dirty="0">
                <a:latin typeface="GungsuhChe" panose="02030609000101010101" pitchFamily="49" charset="-127"/>
                <a:ea typeface="GungsuhChe" panose="02030609000101010101" pitchFamily="49" charset="-127"/>
              </a:rPr>
              <a:t>優先研究テーマ</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6" name="正方形/長方形 5"/>
          <p:cNvSpPr/>
          <p:nvPr/>
        </p:nvSpPr>
        <p:spPr>
          <a:xfrm>
            <a:off x="368300" y="1536507"/>
            <a:ext cx="11823700" cy="5478423"/>
          </a:xfrm>
          <a:prstGeom prst="rect">
            <a:avLst/>
          </a:prstGeom>
        </p:spPr>
        <p:txBody>
          <a:bodyPr wrap="square">
            <a:spAutoFit/>
          </a:bodyPr>
          <a:lstStyle/>
          <a:p>
            <a:r>
              <a:rPr lang="en-US" altLang="ja-JP" dirty="0">
                <a:latin typeface="游ゴシック" panose="020B0400000000000000" pitchFamily="50" charset="-128"/>
                <a:ea typeface="游ゴシック" panose="020B0400000000000000" pitchFamily="50" charset="-128"/>
              </a:rPr>
              <a:t>1. </a:t>
            </a:r>
            <a:r>
              <a:rPr lang="ja-JP" altLang="en-US" sz="2000" b="1" dirty="0">
                <a:latin typeface="游ゴシック" panose="020B0400000000000000" pitchFamily="50" charset="-128"/>
                <a:ea typeface="游ゴシック" panose="020B0400000000000000" pitchFamily="50" charset="-128"/>
              </a:rPr>
              <a:t>連携強化による複雑な課題への挑戦</a:t>
            </a:r>
          </a:p>
          <a:p>
            <a:r>
              <a:rPr lang="en-US" altLang="ja-JP" dirty="0">
                <a:latin typeface="游ゴシック" panose="020B0400000000000000" pitchFamily="50" charset="-128"/>
                <a:ea typeface="游ゴシック" panose="020B0400000000000000" pitchFamily="50" charset="-128"/>
              </a:rPr>
              <a:t>2. </a:t>
            </a:r>
            <a:r>
              <a:rPr lang="ja-JP" altLang="en-US" sz="2000" b="1" dirty="0">
                <a:latin typeface="游ゴシック" panose="020B0400000000000000" pitchFamily="50" charset="-128"/>
                <a:ea typeface="游ゴシック" panose="020B0400000000000000" pitchFamily="50" charset="-128"/>
              </a:rPr>
              <a:t>健康と疾病の新たな理解のための基礎研究の支援</a:t>
            </a:r>
          </a:p>
          <a:p>
            <a:r>
              <a:rPr lang="ja-JP" altLang="en-US" dirty="0">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BRAIN</a:t>
            </a:r>
            <a:r>
              <a:rPr lang="ja-JP" altLang="en-US" dirty="0">
                <a:latin typeface="游ゴシック" panose="020B0400000000000000" pitchFamily="50" charset="-128"/>
                <a:ea typeface="游ゴシック" panose="020B0400000000000000" pitchFamily="50" charset="-128"/>
              </a:rPr>
              <a:t>イニシアティブ、高解像度クライオ電顕プログラム、ヒト生体分子アトラスプロジェクト、遺伝子編集等）</a:t>
            </a:r>
          </a:p>
          <a:p>
            <a:r>
              <a:rPr lang="en-US" altLang="ja-JP" dirty="0">
                <a:latin typeface="游ゴシック" panose="020B0400000000000000" pitchFamily="50" charset="-128"/>
                <a:ea typeface="游ゴシック" panose="020B0400000000000000" pitchFamily="50" charset="-128"/>
              </a:rPr>
              <a:t>3. </a:t>
            </a:r>
            <a:r>
              <a:rPr lang="ja-JP" altLang="en-US" sz="2000" b="1" dirty="0">
                <a:latin typeface="游ゴシック" panose="020B0400000000000000" pitchFamily="50" charset="-128"/>
                <a:ea typeface="游ゴシック" panose="020B0400000000000000" pitchFamily="50" charset="-128"/>
              </a:rPr>
              <a:t>健康の増進のための橋渡し研究と臨床研究への投資</a:t>
            </a:r>
          </a:p>
          <a:p>
            <a:r>
              <a:rPr lang="ja-JP" altLang="en-US" dirty="0">
                <a:latin typeface="游ゴシック" panose="020B0400000000000000" pitchFamily="50" charset="-128"/>
                <a:ea typeface="游ゴシック" panose="020B0400000000000000" pitchFamily="50" charset="-128"/>
              </a:rPr>
              <a:t>（再生医療、万能インフルエンザワクチン、ジカウイルス感染対策、組織チップ、精密医療を加速化させる</a:t>
            </a:r>
            <a:r>
              <a:rPr lang="en-US" altLang="ja-JP" dirty="0">
                <a:latin typeface="游ゴシック" panose="020B0400000000000000" pitchFamily="50" charset="-128"/>
                <a:ea typeface="游ゴシック" panose="020B0400000000000000" pitchFamily="50" charset="-128"/>
              </a:rPr>
              <a:t>All of Us </a:t>
            </a:r>
            <a:r>
              <a:rPr lang="ja-JP" altLang="en-US" dirty="0">
                <a:latin typeface="游ゴシック" panose="020B0400000000000000" pitchFamily="50" charset="-128"/>
                <a:ea typeface="游ゴシック" panose="020B0400000000000000" pitchFamily="50" charset="-128"/>
              </a:rPr>
              <a:t>プログラム、がん治療等）</a:t>
            </a:r>
          </a:p>
          <a:p>
            <a:r>
              <a:rPr lang="en-US" altLang="ja-JP" dirty="0">
                <a:latin typeface="游ゴシック" panose="020B0400000000000000" pitchFamily="50" charset="-128"/>
                <a:ea typeface="游ゴシック" panose="020B0400000000000000" pitchFamily="50" charset="-128"/>
              </a:rPr>
              <a:t>4. </a:t>
            </a:r>
            <a:r>
              <a:rPr lang="ja-JP" altLang="en-US" sz="2000" b="1" dirty="0">
                <a:latin typeface="游ゴシック" panose="020B0400000000000000" pitchFamily="50" charset="-128"/>
                <a:ea typeface="游ゴシック" panose="020B0400000000000000" pitchFamily="50" charset="-128"/>
              </a:rPr>
              <a:t>現在と未来の医科学研究人材の育成</a:t>
            </a:r>
            <a:endParaRPr lang="ja-JP" altLang="en-US" b="1"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2017</a:t>
            </a:r>
            <a:r>
              <a:rPr lang="ja-JP" altLang="en-US" dirty="0">
                <a:latin typeface="游ゴシック" panose="020B0400000000000000" pitchFamily="50" charset="-128"/>
                <a:ea typeface="游ゴシック" panose="020B0400000000000000" pitchFamily="50" charset="-128"/>
              </a:rPr>
              <a:t>年度に議会は</a:t>
            </a:r>
            <a:r>
              <a:rPr lang="en-US" altLang="ja-JP" dirty="0">
                <a:latin typeface="游ゴシック" panose="020B0400000000000000" pitchFamily="50" charset="-128"/>
                <a:ea typeface="游ゴシック" panose="020B0400000000000000" pitchFamily="50" charset="-128"/>
              </a:rPr>
              <a:t>21</a:t>
            </a:r>
            <a:r>
              <a:rPr lang="ja-JP" altLang="en-US" dirty="0">
                <a:latin typeface="游ゴシック" panose="020B0400000000000000" pitchFamily="50" charset="-128"/>
                <a:ea typeface="游ゴシック" panose="020B0400000000000000" pitchFamily="50" charset="-128"/>
              </a:rPr>
              <a:t>世紀の治療法案（</a:t>
            </a:r>
            <a:r>
              <a:rPr lang="en-US" altLang="ja-JP" dirty="0">
                <a:latin typeface="游ゴシック" panose="020B0400000000000000" pitchFamily="50" charset="-128"/>
                <a:ea typeface="游ゴシック" panose="020B0400000000000000" pitchFamily="50" charset="-128"/>
              </a:rPr>
              <a:t>the 21st Century Cures Act</a:t>
            </a:r>
            <a:r>
              <a:rPr lang="ja-JP" altLang="en-US" dirty="0">
                <a:latin typeface="游ゴシック" panose="020B0400000000000000" pitchFamily="50" charset="-128"/>
                <a:ea typeface="游ゴシック" panose="020B0400000000000000" pitchFamily="50" charset="-128"/>
              </a:rPr>
              <a:t>）を可決し、今後の</a:t>
            </a:r>
            <a:r>
              <a:rPr lang="en-US" altLang="ja-JP" dirty="0">
                <a:latin typeface="游ゴシック" panose="020B0400000000000000" pitchFamily="50" charset="-128"/>
                <a:ea typeface="游ゴシック" panose="020B0400000000000000" pitchFamily="50" charset="-128"/>
              </a:rPr>
              <a:t>10</a:t>
            </a:r>
            <a:r>
              <a:rPr lang="ja-JP" altLang="en-US" dirty="0">
                <a:latin typeface="游ゴシック" panose="020B0400000000000000" pitchFamily="50" charset="-128"/>
                <a:ea typeface="游ゴシック" panose="020B0400000000000000" pitchFamily="50" charset="-128"/>
              </a:rPr>
              <a:t>年間で</a:t>
            </a:r>
            <a:r>
              <a:rPr lang="en-US" altLang="ja-JP" dirty="0">
                <a:latin typeface="游ゴシック" panose="020B0400000000000000" pitchFamily="50" charset="-128"/>
                <a:ea typeface="游ゴシック" panose="020B0400000000000000" pitchFamily="50" charset="-128"/>
              </a:rPr>
              <a:t>48</a:t>
            </a:r>
            <a:r>
              <a:rPr lang="ja-JP" altLang="en-US" dirty="0">
                <a:latin typeface="游ゴシック" panose="020B0400000000000000" pitchFamily="50" charset="-128"/>
                <a:ea typeface="游ゴシック" panose="020B0400000000000000" pitchFamily="50" charset="-128"/>
              </a:rPr>
              <a:t>億ドルを次の４つの重要研究課題に投資することを決定。</a:t>
            </a:r>
            <a:endParaRPr lang="en-US" altLang="ja-JP" dirty="0">
              <a:latin typeface="游ゴシック" panose="020B0400000000000000" pitchFamily="50" charset="-128"/>
              <a:ea typeface="游ゴシック" panose="020B0400000000000000" pitchFamily="50" charset="-128"/>
            </a:endParaRPr>
          </a:p>
          <a:p>
            <a:endParaRPr lang="ja-JP" altLang="en-US"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2019</a:t>
            </a:r>
            <a:r>
              <a:rPr lang="ja-JP" altLang="en-US" dirty="0">
                <a:latin typeface="游ゴシック" panose="020B0400000000000000" pitchFamily="50" charset="-128"/>
                <a:ea typeface="游ゴシック" panose="020B0400000000000000" pitchFamily="50" charset="-128"/>
              </a:rPr>
              <a:t>年度は、下記</a:t>
            </a:r>
            <a:r>
              <a:rPr lang="en-US" altLang="ja-JP" dirty="0">
                <a:latin typeface="游ゴシック" panose="020B0400000000000000" pitchFamily="50" charset="-128"/>
                <a:ea typeface="游ゴシック" panose="020B0400000000000000" pitchFamily="50" charset="-128"/>
              </a:rPr>
              <a:t>4</a:t>
            </a:r>
            <a:r>
              <a:rPr lang="ja-JP" altLang="en-US" dirty="0" err="1">
                <a:latin typeface="游ゴシック" panose="020B0400000000000000" pitchFamily="50" charset="-128"/>
                <a:ea typeface="游ゴシック" panose="020B0400000000000000" pitchFamily="50" charset="-128"/>
              </a:rPr>
              <a:t>つの</a:t>
            </a:r>
            <a:r>
              <a:rPr lang="ja-JP" altLang="en-US" dirty="0">
                <a:latin typeface="游ゴシック" panose="020B0400000000000000" pitchFamily="50" charset="-128"/>
                <a:ea typeface="游ゴシック" panose="020B0400000000000000" pitchFamily="50" charset="-128"/>
              </a:rPr>
              <a:t>研究課題に合計</a:t>
            </a:r>
            <a:r>
              <a:rPr lang="en-US" altLang="ja-JP" dirty="0">
                <a:latin typeface="游ゴシック" panose="020B0400000000000000" pitchFamily="50" charset="-128"/>
                <a:ea typeface="游ゴシック" panose="020B0400000000000000" pitchFamily="50" charset="-128"/>
              </a:rPr>
              <a:t>7.1</a:t>
            </a:r>
            <a:r>
              <a:rPr lang="ja-JP" altLang="en-US" dirty="0">
                <a:latin typeface="游ゴシック" panose="020B0400000000000000" pitchFamily="50" charset="-128"/>
                <a:ea typeface="游ゴシック" panose="020B0400000000000000" pitchFamily="50" charset="-128"/>
              </a:rPr>
              <a:t>億ドルを投資</a:t>
            </a:r>
          </a:p>
          <a:p>
            <a:r>
              <a:rPr lang="en-US" altLang="ja-JP" dirty="0">
                <a:latin typeface="游ゴシック" panose="020B0400000000000000" pitchFamily="50" charset="-128"/>
                <a:ea typeface="游ゴシック" panose="020B0400000000000000" pitchFamily="50" charset="-128"/>
              </a:rPr>
              <a:t>	• Precision Medicine Initiative</a:t>
            </a:r>
            <a:r>
              <a:rPr lang="ja-JP" altLang="en-US" dirty="0">
                <a:latin typeface="游ゴシック" panose="020B0400000000000000" pitchFamily="50" charset="-128"/>
                <a:ea typeface="游ゴシック" panose="020B0400000000000000" pitchFamily="50" charset="-128"/>
              </a:rPr>
              <a:t>（精密医療）</a:t>
            </a:r>
          </a:p>
          <a:p>
            <a:r>
              <a:rPr lang="en-US" altLang="ja-JP" dirty="0">
                <a:latin typeface="游ゴシック" panose="020B0400000000000000" pitchFamily="50" charset="-128"/>
                <a:ea typeface="游ゴシック" panose="020B0400000000000000" pitchFamily="50" charset="-128"/>
              </a:rPr>
              <a:t>	• </a:t>
            </a:r>
            <a:r>
              <a:rPr lang="en-US" altLang="ja-JP" b="1" u="sng" dirty="0">
                <a:latin typeface="游ゴシック" panose="020B0400000000000000" pitchFamily="50" charset="-128"/>
                <a:ea typeface="游ゴシック" panose="020B0400000000000000" pitchFamily="50" charset="-128"/>
              </a:rPr>
              <a:t>Brain Initiative</a:t>
            </a:r>
            <a:r>
              <a:rPr lang="ja-JP" altLang="en-US" b="1" dirty="0">
                <a:latin typeface="游ゴシック" panose="020B0400000000000000" pitchFamily="50" charset="-128"/>
                <a:ea typeface="游ゴシック" panose="020B0400000000000000" pitchFamily="50" charset="-128"/>
              </a:rPr>
              <a:t>（脳科学）</a:t>
            </a:r>
            <a:endParaRPr lang="en-US" altLang="ja-JP" b="1"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	• Cancer Moonshot</a:t>
            </a:r>
            <a:r>
              <a:rPr lang="ja-JP" altLang="en-US" dirty="0">
                <a:latin typeface="游ゴシック" panose="020B0400000000000000" pitchFamily="50" charset="-128"/>
                <a:ea typeface="游ゴシック" panose="020B0400000000000000" pitchFamily="50" charset="-128"/>
              </a:rPr>
              <a:t>（キャンサムーンショット）</a:t>
            </a:r>
          </a:p>
          <a:p>
            <a:r>
              <a:rPr lang="en-US" altLang="ja-JP" dirty="0">
                <a:latin typeface="游ゴシック" panose="020B0400000000000000" pitchFamily="50" charset="-128"/>
                <a:ea typeface="游ゴシック" panose="020B0400000000000000" pitchFamily="50" charset="-128"/>
              </a:rPr>
              <a:t>	• Regenerative Medicine</a:t>
            </a:r>
            <a:r>
              <a:rPr lang="ja-JP" altLang="en-US" dirty="0">
                <a:latin typeface="游ゴシック" panose="020B0400000000000000" pitchFamily="50" charset="-128"/>
                <a:ea typeface="游ゴシック" panose="020B0400000000000000" pitchFamily="50" charset="-128"/>
              </a:rPr>
              <a:t>（再生医療）</a:t>
            </a:r>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r>
              <a:rPr lang="ja-JP" altLang="en-US" sz="1200" dirty="0">
                <a:latin typeface="游ゴシック" panose="020B0400000000000000" pitchFamily="50" charset="-128"/>
                <a:ea typeface="游ゴシック" panose="020B0400000000000000" pitchFamily="50" charset="-128"/>
              </a:rPr>
              <a:t>（出典）</a:t>
            </a:r>
            <a:r>
              <a:rPr lang="en-US" altLang="ja-JP" sz="1200" dirty="0">
                <a:latin typeface="游ゴシック" panose="020B0400000000000000" pitchFamily="50" charset="-128"/>
                <a:ea typeface="游ゴシック" panose="020B0400000000000000" pitchFamily="50" charset="-128"/>
              </a:rPr>
              <a:t>Department of Health and Human Services FY 2019 NIH-volume1</a:t>
            </a:r>
            <a:endParaRPr lang="ja-JP" altLang="en-US" sz="12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7099530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569660"/>
          </a:xfrm>
          <a:prstGeom prst="rect">
            <a:avLst/>
          </a:prstGeom>
          <a:noFill/>
        </p:spPr>
        <p:txBody>
          <a:bodyPr wrap="square" rtlCol="0">
            <a:spAutoFit/>
          </a:bodyPr>
          <a:lstStyle/>
          <a:p>
            <a:pPr algn="ctr"/>
            <a:r>
              <a:rPr lang="en-US" altLang="ja-JP" sz="4800" b="1" dirty="0">
                <a:latin typeface="GungsuhChe" panose="02030609000101010101" pitchFamily="49" charset="-127"/>
                <a:ea typeface="GungsuhChe" panose="02030609000101010101" pitchFamily="49" charset="-127"/>
              </a:rPr>
              <a:t>Focus</a:t>
            </a:r>
            <a:r>
              <a:rPr lang="ja-JP" altLang="en-US" sz="4800" b="1" dirty="0">
                <a:latin typeface="GungsuhChe" panose="02030609000101010101" pitchFamily="49" charset="-127"/>
                <a:ea typeface="GungsuhChe" panose="02030609000101010101" pitchFamily="49" charset="-127"/>
              </a:rPr>
              <a:t> </a:t>
            </a:r>
            <a:r>
              <a:rPr lang="en-US" altLang="ja-JP" sz="4800" b="1" dirty="0">
                <a:latin typeface="GungsuhChe" panose="02030609000101010101" pitchFamily="49" charset="-127"/>
                <a:ea typeface="GungsuhChe" panose="02030609000101010101" pitchFamily="49" charset="-127"/>
              </a:rPr>
              <a:t>on Circuit Structure </a:t>
            </a:r>
          </a:p>
          <a:p>
            <a:pPr algn="ctr"/>
            <a:r>
              <a:rPr lang="en-US" altLang="ja-JP" sz="4800" b="1" dirty="0">
                <a:latin typeface="GungsuhChe" panose="02030609000101010101" pitchFamily="49" charset="-127"/>
                <a:ea typeface="GungsuhChe" panose="02030609000101010101" pitchFamily="49" charset="-127"/>
              </a:rPr>
              <a:t>and Function</a:t>
            </a:r>
            <a:endParaRPr kumimoji="1" lang="ja-JP" altLang="en-US" sz="48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5" name="object 12"/>
          <p:cNvSpPr/>
          <p:nvPr/>
        </p:nvSpPr>
        <p:spPr>
          <a:xfrm>
            <a:off x="2056" y="4743447"/>
            <a:ext cx="9144000" cy="2031491"/>
          </a:xfrm>
          <a:prstGeom prst="rect">
            <a:avLst/>
          </a:prstGeom>
          <a:blipFill>
            <a:blip r:embed="rId3" cstate="print"/>
            <a:stretch>
              <a:fillRect/>
            </a:stretch>
          </a:blipFill>
        </p:spPr>
        <p:txBody>
          <a:bodyPr wrap="square" lIns="0" tIns="0" rIns="0" bIns="0" rtlCol="0"/>
          <a:lstStyle/>
          <a:p>
            <a:endParaRPr/>
          </a:p>
        </p:txBody>
      </p:sp>
      <p:sp>
        <p:nvSpPr>
          <p:cNvPr id="7" name="object 2"/>
          <p:cNvSpPr txBox="1"/>
          <p:nvPr/>
        </p:nvSpPr>
        <p:spPr>
          <a:xfrm>
            <a:off x="9315346" y="6454979"/>
            <a:ext cx="2697480" cy="319959"/>
          </a:xfrm>
          <a:prstGeom prst="rect">
            <a:avLst/>
          </a:prstGeom>
        </p:spPr>
        <p:txBody>
          <a:bodyPr vert="horz" wrap="square" lIns="0" tIns="12065" rIns="0" bIns="0" rtlCol="0">
            <a:spAutoFit/>
          </a:bodyPr>
          <a:lstStyle/>
          <a:p>
            <a:pPr marL="12700" algn="ctr">
              <a:lnSpc>
                <a:spcPct val="100000"/>
              </a:lnSpc>
              <a:spcBef>
                <a:spcPts val="95"/>
              </a:spcBef>
            </a:pPr>
            <a:r>
              <a:rPr sz="2000" b="1" spc="-290" dirty="0">
                <a:latin typeface="游ゴシック" panose="020B0400000000000000" pitchFamily="50" charset="-128"/>
                <a:ea typeface="游ゴシック" panose="020B0400000000000000" pitchFamily="50" charset="-128"/>
                <a:cs typeface="Arial"/>
              </a:rPr>
              <a:t>THE </a:t>
            </a:r>
            <a:r>
              <a:rPr lang="en-US" sz="2000" b="1" spc="-290" dirty="0">
                <a:latin typeface="游ゴシック" panose="020B0400000000000000" pitchFamily="50" charset="-128"/>
                <a:ea typeface="游ゴシック" panose="020B0400000000000000" pitchFamily="50" charset="-128"/>
                <a:cs typeface="Arial"/>
              </a:rPr>
              <a:t> </a:t>
            </a:r>
            <a:r>
              <a:rPr sz="2000" b="1" spc="-229" dirty="0">
                <a:latin typeface="游ゴシック" panose="020B0400000000000000" pitchFamily="50" charset="-128"/>
                <a:ea typeface="游ゴシック" panose="020B0400000000000000" pitchFamily="50" charset="-128"/>
                <a:cs typeface="Arial"/>
              </a:rPr>
              <a:t>BRAIN</a:t>
            </a:r>
            <a:r>
              <a:rPr sz="2000" b="1" spc="-270" dirty="0">
                <a:latin typeface="游ゴシック" panose="020B0400000000000000" pitchFamily="50" charset="-128"/>
                <a:ea typeface="游ゴシック" panose="020B0400000000000000" pitchFamily="50" charset="-128"/>
                <a:cs typeface="Arial"/>
              </a:rPr>
              <a:t> </a:t>
            </a:r>
            <a:r>
              <a:rPr lang="en-US" sz="2000" b="1" spc="-270" dirty="0">
                <a:latin typeface="游ゴシック" panose="020B0400000000000000" pitchFamily="50" charset="-128"/>
                <a:ea typeface="游ゴシック" panose="020B0400000000000000" pitchFamily="50" charset="-128"/>
                <a:cs typeface="Arial"/>
              </a:rPr>
              <a:t> </a:t>
            </a:r>
            <a:r>
              <a:rPr sz="2000" b="1" spc="-210" dirty="0">
                <a:latin typeface="游ゴシック" panose="020B0400000000000000" pitchFamily="50" charset="-128"/>
                <a:ea typeface="游ゴシック" panose="020B0400000000000000" pitchFamily="50" charset="-128"/>
                <a:cs typeface="Arial"/>
              </a:rPr>
              <a:t>INITIATIVE®</a:t>
            </a:r>
            <a:endParaRPr sz="2000" dirty="0">
              <a:latin typeface="游ゴシック" panose="020B0400000000000000" pitchFamily="50" charset="-128"/>
              <a:ea typeface="游ゴシック" panose="020B0400000000000000" pitchFamily="50" charset="-128"/>
              <a:cs typeface="Arial"/>
            </a:endParaRPr>
          </a:p>
        </p:txBody>
      </p:sp>
      <p:sp>
        <p:nvSpPr>
          <p:cNvPr id="9" name="object 5"/>
          <p:cNvSpPr/>
          <p:nvPr/>
        </p:nvSpPr>
        <p:spPr>
          <a:xfrm>
            <a:off x="9400690" y="1039727"/>
            <a:ext cx="2526792" cy="3043428"/>
          </a:xfrm>
          <a:prstGeom prst="rect">
            <a:avLst/>
          </a:prstGeom>
          <a:blipFill>
            <a:blip r:embed="rId4" cstate="print"/>
            <a:stretch>
              <a:fillRect/>
            </a:stretch>
          </a:blipFill>
        </p:spPr>
        <p:txBody>
          <a:bodyPr wrap="square" lIns="0" tIns="0" rIns="0" bIns="0" rtlCol="0"/>
          <a:lstStyle/>
          <a:p>
            <a:endParaRPr/>
          </a:p>
        </p:txBody>
      </p:sp>
      <p:sp>
        <p:nvSpPr>
          <p:cNvPr id="10" name="object 6"/>
          <p:cNvSpPr/>
          <p:nvPr/>
        </p:nvSpPr>
        <p:spPr>
          <a:xfrm>
            <a:off x="9595763" y="1234798"/>
            <a:ext cx="1938527" cy="2455164"/>
          </a:xfrm>
          <a:prstGeom prst="rect">
            <a:avLst/>
          </a:prstGeom>
          <a:blipFill>
            <a:blip r:embed="rId5" cstate="print"/>
            <a:stretch>
              <a:fillRect/>
            </a:stretch>
          </a:blipFill>
        </p:spPr>
        <p:txBody>
          <a:bodyPr wrap="square" lIns="0" tIns="0" rIns="0" bIns="0" rtlCol="0"/>
          <a:lstStyle/>
          <a:p>
            <a:endParaRPr/>
          </a:p>
        </p:txBody>
      </p:sp>
      <p:sp>
        <p:nvSpPr>
          <p:cNvPr id="11" name="object 7"/>
          <p:cNvSpPr/>
          <p:nvPr/>
        </p:nvSpPr>
        <p:spPr>
          <a:xfrm>
            <a:off x="10639702" y="3944471"/>
            <a:ext cx="1559560" cy="231775"/>
          </a:xfrm>
          <a:custGeom>
            <a:avLst/>
            <a:gdLst/>
            <a:ahLst/>
            <a:cxnLst/>
            <a:rect l="l" t="t" r="r" b="b"/>
            <a:pathLst>
              <a:path w="1559560" h="231775">
                <a:moveTo>
                  <a:pt x="1443228" y="0"/>
                </a:moveTo>
                <a:lnTo>
                  <a:pt x="0" y="0"/>
                </a:lnTo>
                <a:lnTo>
                  <a:pt x="115823" y="115823"/>
                </a:lnTo>
                <a:lnTo>
                  <a:pt x="0" y="231647"/>
                </a:lnTo>
                <a:lnTo>
                  <a:pt x="1443228" y="231647"/>
                </a:lnTo>
                <a:lnTo>
                  <a:pt x="1559052" y="115823"/>
                </a:lnTo>
                <a:lnTo>
                  <a:pt x="1443228" y="0"/>
                </a:lnTo>
                <a:close/>
              </a:path>
            </a:pathLst>
          </a:custGeom>
          <a:solidFill>
            <a:srgbClr val="05192E"/>
          </a:solidFill>
        </p:spPr>
        <p:txBody>
          <a:bodyPr wrap="square" lIns="0" tIns="0" rIns="0" bIns="0" rtlCol="0"/>
          <a:lstStyle/>
          <a:p>
            <a:endParaRPr/>
          </a:p>
        </p:txBody>
      </p:sp>
      <p:sp>
        <p:nvSpPr>
          <p:cNvPr id="12" name="object 8"/>
          <p:cNvSpPr/>
          <p:nvPr/>
        </p:nvSpPr>
        <p:spPr>
          <a:xfrm>
            <a:off x="9115702" y="3944471"/>
            <a:ext cx="1560830" cy="231775"/>
          </a:xfrm>
          <a:custGeom>
            <a:avLst/>
            <a:gdLst/>
            <a:ahLst/>
            <a:cxnLst/>
            <a:rect l="l" t="t" r="r" b="b"/>
            <a:pathLst>
              <a:path w="1560830" h="231775">
                <a:moveTo>
                  <a:pt x="1444752" y="0"/>
                </a:moveTo>
                <a:lnTo>
                  <a:pt x="0" y="0"/>
                </a:lnTo>
                <a:lnTo>
                  <a:pt x="115823" y="115823"/>
                </a:lnTo>
                <a:lnTo>
                  <a:pt x="0" y="231647"/>
                </a:lnTo>
                <a:lnTo>
                  <a:pt x="1444752" y="231647"/>
                </a:lnTo>
                <a:lnTo>
                  <a:pt x="1560576" y="115823"/>
                </a:lnTo>
                <a:lnTo>
                  <a:pt x="1444752" y="0"/>
                </a:lnTo>
                <a:close/>
              </a:path>
            </a:pathLst>
          </a:custGeom>
          <a:solidFill>
            <a:srgbClr val="05192E"/>
          </a:solidFill>
        </p:spPr>
        <p:txBody>
          <a:bodyPr wrap="square" lIns="0" tIns="0" rIns="0" bIns="0" rtlCol="0"/>
          <a:lstStyle/>
          <a:p>
            <a:endParaRPr/>
          </a:p>
        </p:txBody>
      </p:sp>
      <p:sp>
        <p:nvSpPr>
          <p:cNvPr id="13" name="object 9"/>
          <p:cNvSpPr txBox="1"/>
          <p:nvPr/>
        </p:nvSpPr>
        <p:spPr>
          <a:xfrm>
            <a:off x="9287949" y="3881260"/>
            <a:ext cx="1112520" cy="939800"/>
          </a:xfrm>
          <a:prstGeom prst="rect">
            <a:avLst/>
          </a:prstGeom>
        </p:spPr>
        <p:txBody>
          <a:bodyPr vert="horz" wrap="square" lIns="0" tIns="73660" rIns="0" bIns="0" rtlCol="0">
            <a:spAutoFit/>
          </a:bodyPr>
          <a:lstStyle/>
          <a:p>
            <a:pPr marL="12700">
              <a:lnSpc>
                <a:spcPct val="100000"/>
              </a:lnSpc>
              <a:spcBef>
                <a:spcPts val="580"/>
              </a:spcBef>
            </a:pPr>
            <a:r>
              <a:rPr sz="1200" b="1" spc="-160" dirty="0">
                <a:solidFill>
                  <a:srgbClr val="FFFFFF"/>
                </a:solidFill>
                <a:latin typeface="Arial"/>
                <a:cs typeface="Arial"/>
              </a:rPr>
              <a:t>FIRST </a:t>
            </a:r>
            <a:r>
              <a:rPr sz="1200" b="1" spc="-130" dirty="0">
                <a:solidFill>
                  <a:srgbClr val="FFFFFF"/>
                </a:solidFill>
                <a:latin typeface="Arial"/>
                <a:cs typeface="Arial"/>
              </a:rPr>
              <a:t>FIVE</a:t>
            </a:r>
            <a:r>
              <a:rPr sz="1200" b="1" spc="-180" dirty="0">
                <a:solidFill>
                  <a:srgbClr val="FFFFFF"/>
                </a:solidFill>
                <a:latin typeface="Arial"/>
                <a:cs typeface="Arial"/>
              </a:rPr>
              <a:t> </a:t>
            </a:r>
            <a:r>
              <a:rPr sz="1200" b="1" spc="-204" dirty="0">
                <a:solidFill>
                  <a:srgbClr val="FFFFFF"/>
                </a:solidFill>
                <a:latin typeface="Arial"/>
                <a:cs typeface="Arial"/>
              </a:rPr>
              <a:t>YEARS</a:t>
            </a:r>
            <a:endParaRPr sz="1200">
              <a:latin typeface="Arial"/>
              <a:cs typeface="Arial"/>
            </a:endParaRPr>
          </a:p>
          <a:p>
            <a:pPr marL="78105" marR="78105" indent="92710" algn="just">
              <a:lnSpc>
                <a:spcPts val="1510"/>
              </a:lnSpc>
              <a:spcBef>
                <a:spcPts val="760"/>
              </a:spcBef>
            </a:pPr>
            <a:r>
              <a:rPr sz="1400" spc="-70" dirty="0">
                <a:latin typeface="Trebuchet MS"/>
                <a:cs typeface="Trebuchet MS"/>
              </a:rPr>
              <a:t>Emphasize  </a:t>
            </a:r>
            <a:r>
              <a:rPr sz="1400" spc="-65" dirty="0">
                <a:latin typeface="Trebuchet MS"/>
                <a:cs typeface="Trebuchet MS"/>
              </a:rPr>
              <a:t>technology  </a:t>
            </a:r>
            <a:r>
              <a:rPr sz="1400" spc="-55" dirty="0">
                <a:latin typeface="Trebuchet MS"/>
                <a:cs typeface="Trebuchet MS"/>
              </a:rPr>
              <a:t>d</a:t>
            </a:r>
            <a:r>
              <a:rPr sz="1400" spc="-80" dirty="0">
                <a:latin typeface="Trebuchet MS"/>
                <a:cs typeface="Trebuchet MS"/>
              </a:rPr>
              <a:t>e</a:t>
            </a:r>
            <a:r>
              <a:rPr sz="1400" spc="-90" dirty="0">
                <a:latin typeface="Trebuchet MS"/>
                <a:cs typeface="Trebuchet MS"/>
              </a:rPr>
              <a:t>vel</a:t>
            </a:r>
            <a:r>
              <a:rPr sz="1400" spc="-25" dirty="0">
                <a:latin typeface="Trebuchet MS"/>
                <a:cs typeface="Trebuchet MS"/>
              </a:rPr>
              <a:t>o</a:t>
            </a:r>
            <a:r>
              <a:rPr sz="1400" spc="-55" dirty="0">
                <a:latin typeface="Trebuchet MS"/>
                <a:cs typeface="Trebuchet MS"/>
              </a:rPr>
              <a:t>p</a:t>
            </a:r>
            <a:r>
              <a:rPr sz="1400" spc="-50" dirty="0">
                <a:latin typeface="Trebuchet MS"/>
                <a:cs typeface="Trebuchet MS"/>
              </a:rPr>
              <a:t>m</a:t>
            </a:r>
            <a:r>
              <a:rPr sz="1400" spc="-80" dirty="0">
                <a:latin typeface="Trebuchet MS"/>
                <a:cs typeface="Trebuchet MS"/>
              </a:rPr>
              <a:t>e</a:t>
            </a:r>
            <a:r>
              <a:rPr sz="1400" spc="-65" dirty="0">
                <a:latin typeface="Trebuchet MS"/>
                <a:cs typeface="Trebuchet MS"/>
              </a:rPr>
              <a:t>n</a:t>
            </a:r>
            <a:r>
              <a:rPr sz="1400" spc="-95" dirty="0">
                <a:latin typeface="Trebuchet MS"/>
                <a:cs typeface="Trebuchet MS"/>
              </a:rPr>
              <a:t>t</a:t>
            </a:r>
            <a:endParaRPr sz="1400">
              <a:latin typeface="Trebuchet MS"/>
              <a:cs typeface="Trebuchet MS"/>
            </a:endParaRPr>
          </a:p>
        </p:txBody>
      </p:sp>
      <p:sp>
        <p:nvSpPr>
          <p:cNvPr id="14" name="object 10"/>
          <p:cNvSpPr txBox="1"/>
          <p:nvPr/>
        </p:nvSpPr>
        <p:spPr>
          <a:xfrm>
            <a:off x="10820931" y="3876549"/>
            <a:ext cx="1297305" cy="949960"/>
          </a:xfrm>
          <a:prstGeom prst="rect">
            <a:avLst/>
          </a:prstGeom>
        </p:spPr>
        <p:txBody>
          <a:bodyPr vert="horz" wrap="square" lIns="0" tIns="78740" rIns="0" bIns="0" rtlCol="0">
            <a:spAutoFit/>
          </a:bodyPr>
          <a:lstStyle/>
          <a:p>
            <a:pPr marL="12700">
              <a:lnSpc>
                <a:spcPct val="100000"/>
              </a:lnSpc>
              <a:spcBef>
                <a:spcPts val="620"/>
              </a:spcBef>
            </a:pPr>
            <a:r>
              <a:rPr sz="1200" b="1" spc="-170" dirty="0">
                <a:solidFill>
                  <a:srgbClr val="FFFFFF"/>
                </a:solidFill>
                <a:latin typeface="Arial"/>
                <a:cs typeface="Arial"/>
              </a:rPr>
              <a:t>SECOND </a:t>
            </a:r>
            <a:r>
              <a:rPr sz="1200" b="1" spc="-130" dirty="0">
                <a:solidFill>
                  <a:srgbClr val="FFFFFF"/>
                </a:solidFill>
                <a:latin typeface="Arial"/>
                <a:cs typeface="Arial"/>
              </a:rPr>
              <a:t>FIVE</a:t>
            </a:r>
            <a:r>
              <a:rPr sz="1200" b="1" spc="-165" dirty="0">
                <a:solidFill>
                  <a:srgbClr val="FFFFFF"/>
                </a:solidFill>
                <a:latin typeface="Arial"/>
                <a:cs typeface="Arial"/>
              </a:rPr>
              <a:t> </a:t>
            </a:r>
            <a:r>
              <a:rPr sz="1200" b="1" spc="-200" dirty="0">
                <a:solidFill>
                  <a:srgbClr val="FFFFFF"/>
                </a:solidFill>
                <a:latin typeface="Arial"/>
                <a:cs typeface="Arial"/>
              </a:rPr>
              <a:t>YEARS</a:t>
            </a:r>
            <a:endParaRPr sz="1200">
              <a:latin typeface="Arial"/>
              <a:cs typeface="Arial"/>
            </a:endParaRPr>
          </a:p>
          <a:p>
            <a:pPr marL="50165" marR="219075" indent="-635" algn="ctr">
              <a:lnSpc>
                <a:spcPts val="1510"/>
              </a:lnSpc>
              <a:spcBef>
                <a:spcPts val="800"/>
              </a:spcBef>
            </a:pPr>
            <a:r>
              <a:rPr sz="1400" spc="-70" dirty="0">
                <a:latin typeface="Trebuchet MS"/>
                <a:cs typeface="Trebuchet MS"/>
              </a:rPr>
              <a:t>Emphasize  discovery  driven</a:t>
            </a:r>
            <a:r>
              <a:rPr sz="1400" spc="-190" dirty="0">
                <a:latin typeface="Trebuchet MS"/>
                <a:cs typeface="Trebuchet MS"/>
              </a:rPr>
              <a:t> </a:t>
            </a:r>
            <a:r>
              <a:rPr sz="1400" spc="-70" dirty="0">
                <a:latin typeface="Trebuchet MS"/>
                <a:cs typeface="Trebuchet MS"/>
              </a:rPr>
              <a:t>science</a:t>
            </a:r>
            <a:endParaRPr sz="1400">
              <a:latin typeface="Trebuchet MS"/>
              <a:cs typeface="Trebuchet MS"/>
            </a:endParaRPr>
          </a:p>
        </p:txBody>
      </p:sp>
      <p:sp>
        <p:nvSpPr>
          <p:cNvPr id="15" name="object 11"/>
          <p:cNvSpPr txBox="1">
            <a:spLocks/>
          </p:cNvSpPr>
          <p:nvPr/>
        </p:nvSpPr>
        <p:spPr>
          <a:xfrm>
            <a:off x="549486" y="1721466"/>
            <a:ext cx="8753668" cy="3021981"/>
          </a:xfrm>
          <a:prstGeom prst="rect">
            <a:avLst/>
          </a:prstGeom>
        </p:spPr>
        <p:txBody>
          <a:bodyPr vert="horz" wrap="square" lIns="0" tIns="102235"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12700" algn="l">
              <a:lnSpc>
                <a:spcPct val="100000"/>
              </a:lnSpc>
              <a:spcBef>
                <a:spcPts val="805"/>
              </a:spcBef>
            </a:pPr>
            <a:r>
              <a:rPr lang="ja-JP" altLang="en-US" sz="2000" b="1" u="heavy" spc="-155" dirty="0">
                <a:uFill>
                  <a:solidFill>
                    <a:srgbClr val="000000"/>
                  </a:solidFill>
                </a:uFill>
                <a:latin typeface="游ゴシック" panose="020B0400000000000000" pitchFamily="50" charset="-128"/>
                <a:ea typeface="游ゴシック" panose="020B0400000000000000" pitchFamily="50" charset="-128"/>
                <a:cs typeface="Arial"/>
              </a:rPr>
              <a:t>★</a:t>
            </a:r>
            <a:r>
              <a:rPr lang="en-US" sz="2000" b="1" u="heavy" spc="-155" dirty="0">
                <a:uFill>
                  <a:solidFill>
                    <a:srgbClr val="000000"/>
                  </a:solidFill>
                </a:uFill>
                <a:latin typeface="游ゴシック" panose="020B0400000000000000" pitchFamily="50" charset="-128"/>
                <a:ea typeface="游ゴシック" panose="020B0400000000000000" pitchFamily="50" charset="-128"/>
                <a:cs typeface="Arial"/>
              </a:rPr>
              <a:t>Goal</a:t>
            </a:r>
            <a:r>
              <a:rPr lang="en-US" sz="2000" spc="-155" dirty="0">
                <a:latin typeface="游ゴシック" panose="020B0400000000000000" pitchFamily="50" charset="-128"/>
                <a:ea typeface="游ゴシック" panose="020B0400000000000000" pitchFamily="50" charset="-128"/>
              </a:rPr>
              <a:t>: </a:t>
            </a:r>
            <a:r>
              <a:rPr lang="en-US" sz="2000" spc="-260" dirty="0">
                <a:latin typeface="游ゴシック" panose="020B0400000000000000" pitchFamily="50" charset="-128"/>
                <a:ea typeface="游ゴシック" panose="020B0400000000000000" pitchFamily="50" charset="-128"/>
              </a:rPr>
              <a:t>See </a:t>
            </a:r>
            <a:r>
              <a:rPr lang="en-US" sz="2000" spc="-30" dirty="0">
                <a:latin typeface="游ゴシック" panose="020B0400000000000000" pitchFamily="50" charset="-128"/>
                <a:ea typeface="游ゴシック" panose="020B0400000000000000" pitchFamily="50" charset="-128"/>
              </a:rPr>
              <a:t>the </a:t>
            </a:r>
            <a:r>
              <a:rPr lang="en-US" sz="2000" spc="-70" dirty="0">
                <a:latin typeface="游ゴシック" panose="020B0400000000000000" pitchFamily="50" charset="-128"/>
                <a:ea typeface="游ゴシック" panose="020B0400000000000000" pitchFamily="50" charset="-128"/>
              </a:rPr>
              <a:t>circuits </a:t>
            </a:r>
            <a:r>
              <a:rPr lang="en-US" sz="2000" spc="-30" dirty="0">
                <a:latin typeface="游ゴシック" panose="020B0400000000000000" pitchFamily="50" charset="-128"/>
                <a:ea typeface="游ゴシック" panose="020B0400000000000000" pitchFamily="50" charset="-128"/>
              </a:rPr>
              <a:t>in </a:t>
            </a:r>
            <a:r>
              <a:rPr lang="en-US" sz="2000" spc="-65" dirty="0">
                <a:latin typeface="游ゴシック" panose="020B0400000000000000" pitchFamily="50" charset="-128"/>
                <a:ea typeface="游ゴシック" panose="020B0400000000000000" pitchFamily="50" charset="-128"/>
              </a:rPr>
              <a:t>action </a:t>
            </a:r>
            <a:r>
              <a:rPr lang="en-US" sz="2000" spc="20" dirty="0">
                <a:latin typeface="游ゴシック" panose="020B0400000000000000" pitchFamily="50" charset="-128"/>
                <a:ea typeface="游ゴシック" panose="020B0400000000000000" pitchFamily="50" charset="-128"/>
              </a:rPr>
              <a:t>to</a:t>
            </a:r>
            <a:r>
              <a:rPr lang="en-US" sz="2000" spc="-370" dirty="0">
                <a:latin typeface="游ゴシック" panose="020B0400000000000000" pitchFamily="50" charset="-128"/>
                <a:ea typeface="游ゴシック" panose="020B0400000000000000" pitchFamily="50" charset="-128"/>
              </a:rPr>
              <a:t> </a:t>
            </a:r>
            <a:r>
              <a:rPr lang="en-US" sz="2000" spc="-85" dirty="0">
                <a:latin typeface="游ゴシック" panose="020B0400000000000000" pitchFamily="50" charset="-128"/>
                <a:ea typeface="游ゴシック" panose="020B0400000000000000" pitchFamily="50" charset="-128"/>
              </a:rPr>
              <a:t>understand:</a:t>
            </a:r>
          </a:p>
          <a:p>
            <a:pPr marL="466725" indent="-220979" algn="l">
              <a:lnSpc>
                <a:spcPct val="100000"/>
              </a:lnSpc>
              <a:spcBef>
                <a:spcPts val="590"/>
              </a:spcBef>
              <a:buFont typeface="Arial" panose="020B0604020202020204" pitchFamily="34" charset="0"/>
              <a:buChar char="•"/>
              <a:tabLst>
                <a:tab pos="466725" algn="l"/>
                <a:tab pos="467359" algn="l"/>
              </a:tabLst>
            </a:pPr>
            <a:r>
              <a:rPr lang="en-US" sz="1800" spc="-95" dirty="0">
                <a:latin typeface="游ゴシック" panose="020B0400000000000000" pitchFamily="50" charset="-128"/>
                <a:ea typeface="游ゴシック" panose="020B0400000000000000" pitchFamily="50" charset="-128"/>
              </a:rPr>
              <a:t>How </a:t>
            </a:r>
            <a:r>
              <a:rPr lang="en-US" sz="1800" spc="-20" dirty="0">
                <a:latin typeface="游ゴシック" panose="020B0400000000000000" pitchFamily="50" charset="-128"/>
                <a:ea typeface="游ゴシック" panose="020B0400000000000000" pitchFamily="50" charset="-128"/>
              </a:rPr>
              <a:t>the </a:t>
            </a:r>
            <a:r>
              <a:rPr lang="en-US" sz="1800" spc="-55" dirty="0">
                <a:latin typeface="游ゴシック" panose="020B0400000000000000" pitchFamily="50" charset="-128"/>
                <a:ea typeface="游ゴシック" panose="020B0400000000000000" pitchFamily="50" charset="-128"/>
              </a:rPr>
              <a:t>brain </a:t>
            </a:r>
            <a:r>
              <a:rPr lang="en-US" sz="1800" spc="-114" dirty="0">
                <a:latin typeface="游ゴシック" panose="020B0400000000000000" pitchFamily="50" charset="-128"/>
                <a:ea typeface="游ゴシック" panose="020B0400000000000000" pitchFamily="50" charset="-128"/>
              </a:rPr>
              <a:t>moves, </a:t>
            </a:r>
            <a:r>
              <a:rPr lang="en-US" sz="1800" spc="-90" dirty="0">
                <a:latin typeface="游ゴシック" panose="020B0400000000000000" pitchFamily="50" charset="-128"/>
                <a:ea typeface="游ゴシック" panose="020B0400000000000000" pitchFamily="50" charset="-128"/>
              </a:rPr>
              <a:t>plans,</a:t>
            </a:r>
            <a:r>
              <a:rPr lang="en-US" sz="1800" spc="-260" dirty="0">
                <a:latin typeface="游ゴシック" panose="020B0400000000000000" pitchFamily="50" charset="-128"/>
                <a:ea typeface="游ゴシック" panose="020B0400000000000000" pitchFamily="50" charset="-128"/>
              </a:rPr>
              <a:t> </a:t>
            </a:r>
            <a:r>
              <a:rPr lang="en-US" sz="1800" spc="-114" dirty="0">
                <a:latin typeface="游ゴシック" panose="020B0400000000000000" pitchFamily="50" charset="-128"/>
                <a:ea typeface="游ゴシック" panose="020B0400000000000000" pitchFamily="50" charset="-128"/>
              </a:rPr>
              <a:t>executes</a:t>
            </a:r>
            <a:endParaRPr lang="en-US" sz="1800" dirty="0">
              <a:latin typeface="游ゴシック" panose="020B0400000000000000" pitchFamily="50" charset="-128"/>
              <a:ea typeface="游ゴシック" panose="020B0400000000000000" pitchFamily="50" charset="-128"/>
            </a:endParaRPr>
          </a:p>
          <a:p>
            <a:pPr marL="466725" marR="90170" indent="-220979" algn="l">
              <a:lnSpc>
                <a:spcPts val="2160"/>
              </a:lnSpc>
              <a:spcBef>
                <a:spcPts val="825"/>
              </a:spcBef>
              <a:buFont typeface="Arial" panose="020B0604020202020204" pitchFamily="34" charset="0"/>
              <a:buChar char="•"/>
              <a:tabLst>
                <a:tab pos="466725" algn="l"/>
                <a:tab pos="467359" algn="l"/>
              </a:tabLst>
            </a:pPr>
            <a:r>
              <a:rPr lang="en-US" sz="1800" spc="-95" dirty="0">
                <a:latin typeface="游ゴシック" panose="020B0400000000000000" pitchFamily="50" charset="-128"/>
                <a:ea typeface="游ゴシック" panose="020B0400000000000000" pitchFamily="50" charset="-128"/>
              </a:rPr>
              <a:t>How </a:t>
            </a:r>
            <a:r>
              <a:rPr lang="en-US" sz="1800" spc="15" dirty="0">
                <a:latin typeface="游ゴシック" panose="020B0400000000000000" pitchFamily="50" charset="-128"/>
                <a:ea typeface="游ゴシック" panose="020B0400000000000000" pitchFamily="50" charset="-128"/>
              </a:rPr>
              <a:t>to </a:t>
            </a:r>
            <a:r>
              <a:rPr lang="en-US" sz="1800" spc="-30" dirty="0">
                <a:latin typeface="游ゴシック" panose="020B0400000000000000" pitchFamily="50" charset="-128"/>
                <a:ea typeface="游ゴシック" panose="020B0400000000000000" pitchFamily="50" charset="-128"/>
              </a:rPr>
              <a:t>monitor/manipulate </a:t>
            </a:r>
            <a:r>
              <a:rPr lang="en-US" sz="1800" spc="-60" dirty="0">
                <a:latin typeface="游ゴシック" panose="020B0400000000000000" pitchFamily="50" charset="-128"/>
                <a:ea typeface="游ゴシック" panose="020B0400000000000000" pitchFamily="50" charset="-128"/>
              </a:rPr>
              <a:t>circuits </a:t>
            </a:r>
            <a:r>
              <a:rPr lang="en-US" sz="1800" spc="-5" dirty="0">
                <a:latin typeface="游ゴシック" panose="020B0400000000000000" pitchFamily="50" charset="-128"/>
                <a:ea typeface="游ゴシック" panose="020B0400000000000000" pitchFamily="50" charset="-128"/>
              </a:rPr>
              <a:t>for</a:t>
            </a:r>
            <a:r>
              <a:rPr lang="en-US" sz="1800" spc="-345" dirty="0">
                <a:latin typeface="游ゴシック" panose="020B0400000000000000" pitchFamily="50" charset="-128"/>
                <a:ea typeface="游ゴシック" panose="020B0400000000000000" pitchFamily="50" charset="-128"/>
              </a:rPr>
              <a:t> </a:t>
            </a:r>
            <a:r>
              <a:rPr lang="en-US" sz="1800" spc="-65" dirty="0">
                <a:latin typeface="游ゴシック" panose="020B0400000000000000" pitchFamily="50" charset="-128"/>
                <a:ea typeface="游ゴシック" panose="020B0400000000000000" pitchFamily="50" charset="-128"/>
              </a:rPr>
              <a:t>improved  </a:t>
            </a:r>
            <a:r>
              <a:rPr lang="en-US" sz="1800" spc="-30" dirty="0">
                <a:latin typeface="游ゴシック" panose="020B0400000000000000" pitchFamily="50" charset="-128"/>
                <a:ea typeface="游ゴシック" panose="020B0400000000000000" pitchFamily="50" charset="-128"/>
              </a:rPr>
              <a:t>function</a:t>
            </a:r>
            <a:endParaRPr lang="en-US" sz="1800" dirty="0">
              <a:latin typeface="游ゴシック" panose="020B0400000000000000" pitchFamily="50" charset="-128"/>
              <a:ea typeface="游ゴシック" panose="020B0400000000000000" pitchFamily="50" charset="-128"/>
            </a:endParaRPr>
          </a:p>
          <a:p>
            <a:pPr marL="466725" marR="1191260" indent="-220979" algn="l">
              <a:lnSpc>
                <a:spcPts val="2160"/>
              </a:lnSpc>
              <a:spcBef>
                <a:spcPts val="805"/>
              </a:spcBef>
              <a:buFont typeface="Arial" panose="020B0604020202020204" pitchFamily="34" charset="0"/>
              <a:buChar char="•"/>
              <a:tabLst>
                <a:tab pos="466725" algn="l"/>
                <a:tab pos="467359" algn="l"/>
              </a:tabLst>
            </a:pPr>
            <a:r>
              <a:rPr lang="en-US" sz="1800" spc="-95" dirty="0">
                <a:latin typeface="游ゴシック" panose="020B0400000000000000" pitchFamily="50" charset="-128"/>
                <a:ea typeface="游ゴシック" panose="020B0400000000000000" pitchFamily="50" charset="-128"/>
              </a:rPr>
              <a:t>That </a:t>
            </a:r>
            <a:r>
              <a:rPr lang="en-US" sz="1800" spc="-70" dirty="0">
                <a:latin typeface="游ゴシック" panose="020B0400000000000000" pitchFamily="50" charset="-128"/>
                <a:ea typeface="游ゴシック" panose="020B0400000000000000" pitchFamily="50" charset="-128"/>
              </a:rPr>
              <a:t>disordered </a:t>
            </a:r>
            <a:r>
              <a:rPr lang="en-US" sz="1800" spc="-55" dirty="0">
                <a:latin typeface="游ゴシック" panose="020B0400000000000000" pitchFamily="50" charset="-128"/>
                <a:ea typeface="游ゴシック" panose="020B0400000000000000" pitchFamily="50" charset="-128"/>
              </a:rPr>
              <a:t>brain </a:t>
            </a:r>
            <a:r>
              <a:rPr lang="en-US" sz="1800" spc="-60" dirty="0">
                <a:latin typeface="游ゴシック" panose="020B0400000000000000" pitchFamily="50" charset="-128"/>
                <a:ea typeface="游ゴシック" panose="020B0400000000000000" pitchFamily="50" charset="-128"/>
              </a:rPr>
              <a:t>circuits </a:t>
            </a:r>
            <a:r>
              <a:rPr lang="en-US" sz="1800" spc="-145" dirty="0">
                <a:latin typeface="游ゴシック" panose="020B0400000000000000" pitchFamily="50" charset="-128"/>
                <a:ea typeface="游ゴシック" panose="020B0400000000000000" pitchFamily="50" charset="-128"/>
              </a:rPr>
              <a:t>cause  </a:t>
            </a:r>
            <a:r>
              <a:rPr lang="en-US" sz="1800" spc="-60" dirty="0" err="1">
                <a:latin typeface="游ゴシック" panose="020B0400000000000000" pitchFamily="50" charset="-128"/>
                <a:ea typeface="游ゴシック" panose="020B0400000000000000" pitchFamily="50" charset="-128"/>
              </a:rPr>
              <a:t>neuro</a:t>
            </a:r>
            <a:r>
              <a:rPr lang="en-US" sz="1800" spc="-60" dirty="0">
                <a:latin typeface="游ゴシック" panose="020B0400000000000000" pitchFamily="50" charset="-128"/>
                <a:ea typeface="游ゴシック" panose="020B0400000000000000" pitchFamily="50" charset="-128"/>
              </a:rPr>
              <a:t>/mental/substance </a:t>
            </a:r>
            <a:r>
              <a:rPr lang="en-US" sz="1800" spc="-135" dirty="0">
                <a:latin typeface="游ゴシック" panose="020B0400000000000000" pitchFamily="50" charset="-128"/>
                <a:ea typeface="游ゴシック" panose="020B0400000000000000" pitchFamily="50" charset="-128"/>
              </a:rPr>
              <a:t>use</a:t>
            </a:r>
            <a:r>
              <a:rPr lang="en-US" sz="1800" spc="-100" dirty="0">
                <a:latin typeface="游ゴシック" panose="020B0400000000000000" pitchFamily="50" charset="-128"/>
                <a:ea typeface="游ゴシック" panose="020B0400000000000000" pitchFamily="50" charset="-128"/>
              </a:rPr>
              <a:t> </a:t>
            </a:r>
            <a:r>
              <a:rPr lang="en-US" sz="1800" spc="-85" dirty="0">
                <a:latin typeface="游ゴシック" panose="020B0400000000000000" pitchFamily="50" charset="-128"/>
                <a:ea typeface="游ゴシック" panose="020B0400000000000000" pitchFamily="50" charset="-128"/>
              </a:rPr>
              <a:t>disorders</a:t>
            </a:r>
            <a:endParaRPr lang="en-US" sz="1800" dirty="0">
              <a:latin typeface="游ゴシック" panose="020B0400000000000000" pitchFamily="50" charset="-128"/>
              <a:ea typeface="游ゴシック" panose="020B0400000000000000" pitchFamily="50" charset="-128"/>
            </a:endParaRPr>
          </a:p>
          <a:p>
            <a:pPr marL="245745" marR="13970" algn="l">
              <a:lnSpc>
                <a:spcPts val="2590"/>
              </a:lnSpc>
              <a:spcBef>
                <a:spcPts val="780"/>
              </a:spcBef>
            </a:pPr>
            <a:r>
              <a:rPr lang="ja-JP" altLang="en-US" sz="2000" b="1" spc="-180" dirty="0">
                <a:latin typeface="游ゴシック" panose="020B0400000000000000" pitchFamily="50" charset="-128"/>
                <a:ea typeface="游ゴシック" panose="020B0400000000000000" pitchFamily="50" charset="-128"/>
                <a:cs typeface="Arial"/>
              </a:rPr>
              <a:t>★</a:t>
            </a:r>
            <a:r>
              <a:rPr lang="en-US" sz="2000" b="1" spc="-180" dirty="0">
                <a:latin typeface="游ゴシック" panose="020B0400000000000000" pitchFamily="50" charset="-128"/>
                <a:ea typeface="游ゴシック" panose="020B0400000000000000" pitchFamily="50" charset="-128"/>
                <a:cs typeface="Arial"/>
              </a:rPr>
              <a:t>Long-term goal: </a:t>
            </a:r>
          </a:p>
          <a:p>
            <a:pPr marL="245745" marR="13970" algn="l">
              <a:lnSpc>
                <a:spcPts val="2590"/>
              </a:lnSpc>
              <a:spcBef>
                <a:spcPts val="780"/>
              </a:spcBef>
            </a:pPr>
            <a:r>
              <a:rPr lang="en-US" sz="2000" spc="-114" dirty="0">
                <a:latin typeface="游ゴシック" panose="020B0400000000000000" pitchFamily="50" charset="-128"/>
                <a:ea typeface="游ゴシック" panose="020B0400000000000000" pitchFamily="50" charset="-128"/>
              </a:rPr>
              <a:t>Make </a:t>
            </a:r>
            <a:r>
              <a:rPr lang="en-US" sz="2000" spc="-40" dirty="0">
                <a:latin typeface="游ゴシック" panose="020B0400000000000000" pitchFamily="50" charset="-128"/>
                <a:ea typeface="游ゴシック" panose="020B0400000000000000" pitchFamily="50" charset="-128"/>
              </a:rPr>
              <a:t>circuit </a:t>
            </a:r>
            <a:r>
              <a:rPr lang="en-US" sz="2000" spc="-70" dirty="0">
                <a:latin typeface="游ゴシック" panose="020B0400000000000000" pitchFamily="50" charset="-128"/>
                <a:ea typeface="游ゴシック" panose="020B0400000000000000" pitchFamily="50" charset="-128"/>
              </a:rPr>
              <a:t>abnormalities  </a:t>
            </a:r>
            <a:r>
              <a:rPr lang="en-US" sz="2000" spc="-30" dirty="0">
                <a:latin typeface="游ゴシック" panose="020B0400000000000000" pitchFamily="50" charset="-128"/>
                <a:ea typeface="游ゴシック" panose="020B0400000000000000" pitchFamily="50" charset="-128"/>
              </a:rPr>
              <a:t>the </a:t>
            </a:r>
            <a:r>
              <a:rPr lang="en-US" sz="2000" spc="-155" dirty="0">
                <a:latin typeface="游ゴシック" panose="020B0400000000000000" pitchFamily="50" charset="-128"/>
                <a:ea typeface="游ゴシック" panose="020B0400000000000000" pitchFamily="50" charset="-128"/>
              </a:rPr>
              <a:t>basis </a:t>
            </a:r>
            <a:r>
              <a:rPr lang="en-US" sz="2000" spc="-10" dirty="0">
                <a:latin typeface="游ゴシック" panose="020B0400000000000000" pitchFamily="50" charset="-128"/>
                <a:ea typeface="游ゴシック" panose="020B0400000000000000" pitchFamily="50" charset="-128"/>
              </a:rPr>
              <a:t>of </a:t>
            </a:r>
            <a:r>
              <a:rPr lang="en-US" sz="2000" spc="-110" dirty="0">
                <a:latin typeface="游ゴシック" panose="020B0400000000000000" pitchFamily="50" charset="-128"/>
                <a:ea typeface="游ゴシック" panose="020B0400000000000000" pitchFamily="50" charset="-128"/>
              </a:rPr>
              <a:t>diagnostics, </a:t>
            </a:r>
            <a:r>
              <a:rPr lang="en-US" sz="2000" spc="-114" dirty="0">
                <a:latin typeface="游ゴシック" panose="020B0400000000000000" pitchFamily="50" charset="-128"/>
                <a:ea typeface="游ゴシック" panose="020B0400000000000000" pitchFamily="50" charset="-128"/>
              </a:rPr>
              <a:t>and </a:t>
            </a:r>
            <a:r>
              <a:rPr lang="en-US" sz="2000" spc="-70" dirty="0">
                <a:latin typeface="游ゴシック" panose="020B0400000000000000" pitchFamily="50" charset="-128"/>
                <a:ea typeface="游ゴシック" panose="020B0400000000000000" pitchFamily="50" charset="-128"/>
              </a:rPr>
              <a:t>normalization  </a:t>
            </a:r>
            <a:r>
              <a:rPr lang="en-US" sz="2000" spc="-10" dirty="0">
                <a:latin typeface="游ゴシック" panose="020B0400000000000000" pitchFamily="50" charset="-128"/>
                <a:ea typeface="游ゴシック" panose="020B0400000000000000" pitchFamily="50" charset="-128"/>
              </a:rPr>
              <a:t>of</a:t>
            </a:r>
            <a:r>
              <a:rPr lang="en-US" sz="2000" spc="-125" dirty="0">
                <a:latin typeface="游ゴシック" panose="020B0400000000000000" pitchFamily="50" charset="-128"/>
                <a:ea typeface="游ゴシック" panose="020B0400000000000000" pitchFamily="50" charset="-128"/>
              </a:rPr>
              <a:t> </a:t>
            </a:r>
            <a:r>
              <a:rPr lang="en-US" sz="2000" spc="-40" dirty="0">
                <a:latin typeface="游ゴシック" panose="020B0400000000000000" pitchFamily="50" charset="-128"/>
                <a:ea typeface="游ゴシック" panose="020B0400000000000000" pitchFamily="50" charset="-128"/>
              </a:rPr>
              <a:t>circuit</a:t>
            </a:r>
            <a:r>
              <a:rPr lang="en-US" sz="2000" spc="-145" dirty="0">
                <a:latin typeface="游ゴシック" panose="020B0400000000000000" pitchFamily="50" charset="-128"/>
                <a:ea typeface="游ゴシック" panose="020B0400000000000000" pitchFamily="50" charset="-128"/>
              </a:rPr>
              <a:t> </a:t>
            </a:r>
            <a:r>
              <a:rPr lang="en-US" sz="2000" spc="-40" dirty="0">
                <a:latin typeface="游ゴシック" panose="020B0400000000000000" pitchFamily="50" charset="-128"/>
                <a:ea typeface="游ゴシック" panose="020B0400000000000000" pitchFamily="50" charset="-128"/>
              </a:rPr>
              <a:t>function</a:t>
            </a:r>
            <a:r>
              <a:rPr lang="en-US" sz="2000" spc="-125" dirty="0">
                <a:latin typeface="游ゴシック" panose="020B0400000000000000" pitchFamily="50" charset="-128"/>
                <a:ea typeface="游ゴシック" panose="020B0400000000000000" pitchFamily="50" charset="-128"/>
              </a:rPr>
              <a:t> </a:t>
            </a:r>
            <a:r>
              <a:rPr lang="en-US" sz="2000" spc="-30" dirty="0">
                <a:latin typeface="游ゴシック" panose="020B0400000000000000" pitchFamily="50" charset="-128"/>
                <a:ea typeface="游ゴシック" panose="020B0400000000000000" pitchFamily="50" charset="-128"/>
              </a:rPr>
              <a:t>the</a:t>
            </a:r>
            <a:r>
              <a:rPr lang="en-US" sz="2000" spc="-114" dirty="0">
                <a:latin typeface="游ゴシック" panose="020B0400000000000000" pitchFamily="50" charset="-128"/>
                <a:ea typeface="游ゴシック" panose="020B0400000000000000" pitchFamily="50" charset="-128"/>
              </a:rPr>
              <a:t> </a:t>
            </a:r>
            <a:r>
              <a:rPr lang="en-US" sz="2000" spc="-55" dirty="0">
                <a:latin typeface="游ゴシック" panose="020B0400000000000000" pitchFamily="50" charset="-128"/>
                <a:ea typeface="游ゴシック" panose="020B0400000000000000" pitchFamily="50" charset="-128"/>
              </a:rPr>
              <a:t>target</a:t>
            </a:r>
            <a:r>
              <a:rPr lang="en-US" sz="2000" spc="-130" dirty="0">
                <a:latin typeface="游ゴシック" panose="020B0400000000000000" pitchFamily="50" charset="-128"/>
                <a:ea typeface="游ゴシック" panose="020B0400000000000000" pitchFamily="50" charset="-128"/>
              </a:rPr>
              <a:t> </a:t>
            </a:r>
            <a:r>
              <a:rPr lang="en-US" sz="2000" spc="-10" dirty="0">
                <a:latin typeface="游ゴシック" panose="020B0400000000000000" pitchFamily="50" charset="-128"/>
                <a:ea typeface="游ゴシック" panose="020B0400000000000000" pitchFamily="50" charset="-128"/>
              </a:rPr>
              <a:t>of</a:t>
            </a:r>
            <a:r>
              <a:rPr lang="en-US" sz="2000" spc="-125" dirty="0">
                <a:latin typeface="游ゴシック" panose="020B0400000000000000" pitchFamily="50" charset="-128"/>
                <a:ea typeface="游ゴシック" panose="020B0400000000000000" pitchFamily="50" charset="-128"/>
              </a:rPr>
              <a:t> </a:t>
            </a:r>
            <a:r>
              <a:rPr lang="en-US" sz="2000" spc="-40" dirty="0">
                <a:latin typeface="游ゴシック" panose="020B0400000000000000" pitchFamily="50" charset="-128"/>
                <a:ea typeface="游ゴシック" panose="020B0400000000000000" pitchFamily="50" charset="-128"/>
              </a:rPr>
              <a:t>intervention</a:t>
            </a:r>
          </a:p>
        </p:txBody>
      </p:sp>
    </p:spTree>
    <p:extLst>
      <p:ext uri="{BB962C8B-B14F-4D97-AF65-F5344CB8AC3E}">
        <p14:creationId xmlns:p14="http://schemas.microsoft.com/office/powerpoint/2010/main" val="24935193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p:cNvSpPr/>
          <p:nvPr/>
        </p:nvSpPr>
        <p:spPr>
          <a:xfrm>
            <a:off x="-968" y="6130951"/>
            <a:ext cx="2868699" cy="731519"/>
          </a:xfrm>
          <a:prstGeom prst="rect">
            <a:avLst/>
          </a:prstGeom>
          <a:blipFill>
            <a:blip r:embed="rId2"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9" name="object 5"/>
          <p:cNvSpPr/>
          <p:nvPr/>
        </p:nvSpPr>
        <p:spPr>
          <a:xfrm>
            <a:off x="1322173" y="2385062"/>
            <a:ext cx="9144000" cy="2420620"/>
          </a:xfrm>
          <a:custGeom>
            <a:avLst/>
            <a:gdLst/>
            <a:ahLst/>
            <a:cxnLst/>
            <a:rect l="l" t="t" r="r" b="b"/>
            <a:pathLst>
              <a:path w="9144000" h="2420620">
                <a:moveTo>
                  <a:pt x="7933956" y="0"/>
                </a:moveTo>
                <a:lnTo>
                  <a:pt x="7933956" y="605027"/>
                </a:lnTo>
                <a:lnTo>
                  <a:pt x="0" y="605027"/>
                </a:lnTo>
                <a:lnTo>
                  <a:pt x="605040" y="1210068"/>
                </a:lnTo>
                <a:lnTo>
                  <a:pt x="0" y="1815071"/>
                </a:lnTo>
                <a:lnTo>
                  <a:pt x="7933956" y="1815071"/>
                </a:lnTo>
                <a:lnTo>
                  <a:pt x="7933956" y="2420111"/>
                </a:lnTo>
                <a:lnTo>
                  <a:pt x="9144000" y="1210068"/>
                </a:lnTo>
                <a:lnTo>
                  <a:pt x="7933956" y="0"/>
                </a:lnTo>
                <a:close/>
              </a:path>
            </a:pathLst>
          </a:custGeom>
          <a:solidFill>
            <a:srgbClr val="D0D8E8"/>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20" name="object 6"/>
          <p:cNvSpPr txBox="1"/>
          <p:nvPr/>
        </p:nvSpPr>
        <p:spPr>
          <a:xfrm>
            <a:off x="125429" y="1686355"/>
            <a:ext cx="2704271" cy="457176"/>
          </a:xfrm>
          <a:prstGeom prst="rect">
            <a:avLst/>
          </a:prstGeom>
        </p:spPr>
        <p:txBody>
          <a:bodyPr vert="horz" wrap="square" lIns="0" tIns="13335" rIns="0" bIns="0" rtlCol="0">
            <a:spAutoFit/>
          </a:bodyPr>
          <a:lstStyle/>
          <a:p>
            <a:pPr marL="189230" algn="ctr">
              <a:lnSpc>
                <a:spcPct val="100000"/>
              </a:lnSpc>
              <a:spcBef>
                <a:spcPts val="105"/>
              </a:spcBef>
            </a:pPr>
            <a:r>
              <a:rPr sz="1400" b="1" spc="-145" dirty="0">
                <a:latin typeface="游ゴシック" panose="020B0400000000000000" pitchFamily="50" charset="-128"/>
                <a:ea typeface="游ゴシック" panose="020B0400000000000000" pitchFamily="50" charset="-128"/>
                <a:cs typeface="Arial"/>
              </a:rPr>
              <a:t>BRAIN</a:t>
            </a:r>
            <a:r>
              <a:rPr lang="en-US" sz="1400" b="1" spc="-145" dirty="0">
                <a:latin typeface="游ゴシック" panose="020B0400000000000000" pitchFamily="50" charset="-128"/>
                <a:ea typeface="游ゴシック" panose="020B0400000000000000" pitchFamily="50" charset="-128"/>
                <a:cs typeface="Arial"/>
              </a:rPr>
              <a:t> </a:t>
            </a:r>
            <a:r>
              <a:rPr sz="1400" b="1" spc="-55" dirty="0">
                <a:latin typeface="游ゴシック" panose="020B0400000000000000" pitchFamily="50" charset="-128"/>
                <a:ea typeface="游ゴシック" panose="020B0400000000000000" pitchFamily="50" charset="-128"/>
                <a:cs typeface="Arial"/>
              </a:rPr>
              <a:t>Initiative  </a:t>
            </a:r>
            <a:r>
              <a:rPr sz="1400" b="1" spc="-95" dirty="0">
                <a:latin typeface="游ゴシック" panose="020B0400000000000000" pitchFamily="50" charset="-128"/>
                <a:ea typeface="游ゴシック" panose="020B0400000000000000" pitchFamily="50" charset="-128"/>
                <a:cs typeface="Arial"/>
              </a:rPr>
              <a:t>an</a:t>
            </a:r>
            <a:r>
              <a:rPr sz="1400" b="1" spc="-105" dirty="0">
                <a:latin typeface="游ゴシック" panose="020B0400000000000000" pitchFamily="50" charset="-128"/>
                <a:ea typeface="游ゴシック" panose="020B0400000000000000" pitchFamily="50" charset="-128"/>
                <a:cs typeface="Arial"/>
              </a:rPr>
              <a:t>noun</a:t>
            </a:r>
            <a:r>
              <a:rPr sz="1400" b="1" spc="-195" dirty="0">
                <a:latin typeface="游ゴシック" panose="020B0400000000000000" pitchFamily="50" charset="-128"/>
                <a:ea typeface="游ゴシック" panose="020B0400000000000000" pitchFamily="50" charset="-128"/>
                <a:cs typeface="Arial"/>
              </a:rPr>
              <a:t>c</a:t>
            </a:r>
            <a:r>
              <a:rPr sz="1400" b="1" spc="-90" dirty="0">
                <a:latin typeface="游ゴシック" panose="020B0400000000000000" pitchFamily="50" charset="-128"/>
                <a:ea typeface="游ゴシック" panose="020B0400000000000000" pitchFamily="50" charset="-128"/>
                <a:cs typeface="Arial"/>
              </a:rPr>
              <a:t>e</a:t>
            </a:r>
            <a:r>
              <a:rPr sz="1400" b="1" spc="-65" dirty="0">
                <a:latin typeface="游ゴシック" panose="020B0400000000000000" pitchFamily="50" charset="-128"/>
                <a:ea typeface="游ゴシック" panose="020B0400000000000000" pitchFamily="50" charset="-128"/>
                <a:cs typeface="Arial"/>
              </a:rPr>
              <a:t>d </a:t>
            </a:r>
            <a:endParaRPr lang="en-US" sz="1400" b="1" spc="-65" dirty="0">
              <a:latin typeface="游ゴシック" panose="020B0400000000000000" pitchFamily="50" charset="-128"/>
              <a:ea typeface="游ゴシック" panose="020B0400000000000000" pitchFamily="50" charset="-128"/>
              <a:cs typeface="Arial"/>
            </a:endParaRPr>
          </a:p>
          <a:p>
            <a:pPr marL="189230" algn="ctr">
              <a:lnSpc>
                <a:spcPct val="100000"/>
              </a:lnSpc>
              <a:spcBef>
                <a:spcPts val="105"/>
              </a:spcBef>
            </a:pPr>
            <a:r>
              <a:rPr sz="1400" i="1" spc="-35" dirty="0">
                <a:latin typeface="游ゴシック" panose="020B0400000000000000" pitchFamily="50" charset="-128"/>
                <a:ea typeface="游ゴシック" panose="020B0400000000000000" pitchFamily="50" charset="-128"/>
                <a:cs typeface="Arial"/>
              </a:rPr>
              <a:t>April</a:t>
            </a:r>
            <a:r>
              <a:rPr sz="1400" i="1" spc="-11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2013</a:t>
            </a:r>
            <a:endParaRPr sz="1400" dirty="0">
              <a:latin typeface="游ゴシック" panose="020B0400000000000000" pitchFamily="50" charset="-128"/>
              <a:ea typeface="游ゴシック" panose="020B0400000000000000" pitchFamily="50" charset="-128"/>
              <a:cs typeface="Arial"/>
            </a:endParaRPr>
          </a:p>
        </p:txBody>
      </p:sp>
      <p:sp>
        <p:nvSpPr>
          <p:cNvPr id="21" name="object 7"/>
          <p:cNvSpPr/>
          <p:nvPr/>
        </p:nvSpPr>
        <p:spPr>
          <a:xfrm>
            <a:off x="1829664" y="1973581"/>
            <a:ext cx="925068" cy="640079"/>
          </a:xfrm>
          <a:prstGeom prst="rect">
            <a:avLst/>
          </a:prstGeom>
          <a:blipFill>
            <a:blip r:embed="rId4"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22" name="object 8"/>
          <p:cNvSpPr txBox="1"/>
          <p:nvPr/>
        </p:nvSpPr>
        <p:spPr>
          <a:xfrm>
            <a:off x="1532238" y="4376360"/>
            <a:ext cx="1820404" cy="659155"/>
          </a:xfrm>
          <a:prstGeom prst="rect">
            <a:avLst/>
          </a:prstGeom>
        </p:spPr>
        <p:txBody>
          <a:bodyPr vert="horz" wrap="square" lIns="0" tIns="12700" rIns="0" bIns="0" rtlCol="0">
            <a:spAutoFit/>
          </a:bodyPr>
          <a:lstStyle/>
          <a:p>
            <a:pPr marL="12700" algn="ctr">
              <a:lnSpc>
                <a:spcPct val="100000"/>
              </a:lnSpc>
              <a:spcBef>
                <a:spcPts val="100"/>
              </a:spcBef>
            </a:pPr>
            <a:r>
              <a:rPr sz="1400" b="1" i="1" spc="-30" dirty="0">
                <a:latin typeface="游ゴシック" panose="020B0400000000000000" pitchFamily="50" charset="-128"/>
                <a:ea typeface="游ゴシック" panose="020B0400000000000000" pitchFamily="50" charset="-128"/>
                <a:cs typeface="Trebuchet MS"/>
              </a:rPr>
              <a:t>BRAIN</a:t>
            </a:r>
            <a:r>
              <a:rPr sz="1400" b="1" i="1" spc="-190" dirty="0">
                <a:latin typeface="游ゴシック" panose="020B0400000000000000" pitchFamily="50" charset="-128"/>
                <a:ea typeface="游ゴシック" panose="020B0400000000000000" pitchFamily="50" charset="-128"/>
                <a:cs typeface="Trebuchet MS"/>
              </a:rPr>
              <a:t> </a:t>
            </a:r>
            <a:r>
              <a:rPr sz="1400" b="1" i="1" spc="-114" dirty="0">
                <a:latin typeface="游ゴシック" panose="020B0400000000000000" pitchFamily="50" charset="-128"/>
                <a:ea typeface="游ゴシック" panose="020B0400000000000000" pitchFamily="50" charset="-128"/>
                <a:cs typeface="Trebuchet MS"/>
              </a:rPr>
              <a:t>2025</a:t>
            </a:r>
            <a:endParaRPr sz="1400" dirty="0">
              <a:latin typeface="游ゴシック" panose="020B0400000000000000" pitchFamily="50" charset="-128"/>
              <a:ea typeface="游ゴシック" panose="020B0400000000000000" pitchFamily="50" charset="-128"/>
              <a:cs typeface="Trebuchet MS"/>
            </a:endParaRPr>
          </a:p>
          <a:p>
            <a:pPr marL="85725" marR="78105" indent="-1270" algn="ctr">
              <a:lnSpc>
                <a:spcPct val="100000"/>
              </a:lnSpc>
              <a:spcBef>
                <a:spcPts val="5"/>
              </a:spcBef>
            </a:pPr>
            <a:r>
              <a:rPr sz="1400" b="1" spc="-95" dirty="0">
                <a:latin typeface="游ゴシック" panose="020B0400000000000000" pitchFamily="50" charset="-128"/>
                <a:ea typeface="游ゴシック" panose="020B0400000000000000" pitchFamily="50" charset="-128"/>
                <a:cs typeface="Arial"/>
              </a:rPr>
              <a:t>Report  released</a:t>
            </a:r>
            <a:endParaRPr lang="en-US" sz="1400" b="1" spc="-95" dirty="0">
              <a:latin typeface="游ゴシック" panose="020B0400000000000000" pitchFamily="50" charset="-128"/>
              <a:ea typeface="游ゴシック" panose="020B0400000000000000" pitchFamily="50" charset="-128"/>
              <a:cs typeface="Arial"/>
            </a:endParaRPr>
          </a:p>
          <a:p>
            <a:pPr marL="85725" marR="78105" indent="-1270" algn="ctr">
              <a:lnSpc>
                <a:spcPct val="100000"/>
              </a:lnSpc>
              <a:spcBef>
                <a:spcPts val="5"/>
              </a:spcBef>
            </a:pPr>
            <a:r>
              <a:rPr sz="1400" i="1" spc="-125" dirty="0">
                <a:latin typeface="游ゴシック" panose="020B0400000000000000" pitchFamily="50" charset="-128"/>
                <a:ea typeface="游ゴシック" panose="020B0400000000000000" pitchFamily="50" charset="-128"/>
                <a:cs typeface="Arial"/>
              </a:rPr>
              <a:t>June</a:t>
            </a:r>
            <a:r>
              <a:rPr sz="1400" i="1" spc="-14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2014</a:t>
            </a:r>
            <a:endParaRPr sz="1400" dirty="0">
              <a:latin typeface="游ゴシック" panose="020B0400000000000000" pitchFamily="50" charset="-128"/>
              <a:ea typeface="游ゴシック" panose="020B0400000000000000" pitchFamily="50" charset="-128"/>
              <a:cs typeface="Arial"/>
            </a:endParaRPr>
          </a:p>
        </p:txBody>
      </p:sp>
      <p:sp>
        <p:nvSpPr>
          <p:cNvPr id="23" name="object 9"/>
          <p:cNvSpPr/>
          <p:nvPr/>
        </p:nvSpPr>
        <p:spPr>
          <a:xfrm>
            <a:off x="2051404" y="5178116"/>
            <a:ext cx="880873" cy="1048949"/>
          </a:xfrm>
          <a:prstGeom prst="rect">
            <a:avLst/>
          </a:prstGeom>
          <a:blipFill>
            <a:blip r:embed="rId5"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24" name="object 10"/>
          <p:cNvSpPr txBox="1"/>
          <p:nvPr/>
        </p:nvSpPr>
        <p:spPr>
          <a:xfrm>
            <a:off x="2976830" y="1836599"/>
            <a:ext cx="1086485" cy="880110"/>
          </a:xfrm>
          <a:prstGeom prst="rect">
            <a:avLst/>
          </a:prstGeom>
        </p:spPr>
        <p:txBody>
          <a:bodyPr vert="horz" wrap="square" lIns="0" tIns="13335" rIns="0" bIns="0" rtlCol="0">
            <a:spAutoFit/>
          </a:bodyPr>
          <a:lstStyle/>
          <a:p>
            <a:pPr marL="12700" marR="5080" algn="ctr">
              <a:lnSpc>
                <a:spcPct val="100000"/>
              </a:lnSpc>
              <a:spcBef>
                <a:spcPts val="105"/>
              </a:spcBef>
            </a:pPr>
            <a:r>
              <a:rPr sz="1400" b="1" spc="-95" dirty="0">
                <a:latin typeface="游ゴシック" panose="020B0400000000000000" pitchFamily="50" charset="-128"/>
                <a:ea typeface="游ゴシック" panose="020B0400000000000000" pitchFamily="50" charset="-128"/>
                <a:cs typeface="Arial"/>
              </a:rPr>
              <a:t>1st </a:t>
            </a:r>
            <a:r>
              <a:rPr sz="1400" b="1" spc="-85" dirty="0">
                <a:latin typeface="游ゴシック" panose="020B0400000000000000" pitchFamily="50" charset="-128"/>
                <a:ea typeface="游ゴシック" panose="020B0400000000000000" pitchFamily="50" charset="-128"/>
                <a:cs typeface="Arial"/>
              </a:rPr>
              <a:t>meeting</a:t>
            </a:r>
            <a:r>
              <a:rPr sz="1400" b="1" spc="-160" dirty="0">
                <a:latin typeface="游ゴシック" panose="020B0400000000000000" pitchFamily="50" charset="-128"/>
                <a:ea typeface="游ゴシック" panose="020B0400000000000000" pitchFamily="50" charset="-128"/>
                <a:cs typeface="Arial"/>
              </a:rPr>
              <a:t> </a:t>
            </a:r>
            <a:r>
              <a:rPr sz="1400" b="1" spc="-65" dirty="0">
                <a:latin typeface="游ゴシック" panose="020B0400000000000000" pitchFamily="50" charset="-128"/>
                <a:ea typeface="游ゴシック" panose="020B0400000000000000" pitchFamily="50" charset="-128"/>
                <a:cs typeface="Arial"/>
              </a:rPr>
              <a:t>of  </a:t>
            </a:r>
            <a:r>
              <a:rPr sz="1400" b="1" spc="-50" dirty="0">
                <a:latin typeface="游ゴシック" panose="020B0400000000000000" pitchFamily="50" charset="-128"/>
                <a:ea typeface="游ゴシック" panose="020B0400000000000000" pitchFamily="50" charset="-128"/>
                <a:cs typeface="Arial"/>
              </a:rPr>
              <a:t>the </a:t>
            </a:r>
            <a:r>
              <a:rPr sz="1400" b="1" spc="-145" dirty="0">
                <a:latin typeface="游ゴシック" panose="020B0400000000000000" pitchFamily="50" charset="-128"/>
                <a:ea typeface="游ゴシック" panose="020B0400000000000000" pitchFamily="50" charset="-128"/>
                <a:cs typeface="Arial"/>
              </a:rPr>
              <a:t>BRAIN  </a:t>
            </a:r>
            <a:r>
              <a:rPr sz="1400" b="1" spc="-125" dirty="0">
                <a:latin typeface="游ゴシック" panose="020B0400000000000000" pitchFamily="50" charset="-128"/>
                <a:ea typeface="游ゴシック" panose="020B0400000000000000" pitchFamily="50" charset="-128"/>
                <a:cs typeface="Arial"/>
              </a:rPr>
              <a:t>MCWG</a:t>
            </a:r>
            <a:endParaRPr sz="1400" dirty="0">
              <a:latin typeface="游ゴシック" panose="020B0400000000000000" pitchFamily="50" charset="-128"/>
              <a:ea typeface="游ゴシック" panose="020B0400000000000000" pitchFamily="50" charset="-128"/>
              <a:cs typeface="Arial"/>
            </a:endParaRPr>
          </a:p>
          <a:p>
            <a:pPr marL="1270" algn="ctr">
              <a:lnSpc>
                <a:spcPct val="100000"/>
              </a:lnSpc>
            </a:pPr>
            <a:r>
              <a:rPr sz="1400" i="1" spc="-65" dirty="0">
                <a:latin typeface="游ゴシック" panose="020B0400000000000000" pitchFamily="50" charset="-128"/>
                <a:ea typeface="游ゴシック" panose="020B0400000000000000" pitchFamily="50" charset="-128"/>
                <a:cs typeface="Arial"/>
              </a:rPr>
              <a:t>August</a:t>
            </a:r>
            <a:r>
              <a:rPr sz="1400" i="1" spc="-10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2014</a:t>
            </a:r>
            <a:endParaRPr sz="1400" dirty="0">
              <a:latin typeface="游ゴシック" panose="020B0400000000000000" pitchFamily="50" charset="-128"/>
              <a:ea typeface="游ゴシック" panose="020B0400000000000000" pitchFamily="50" charset="-128"/>
              <a:cs typeface="Arial"/>
            </a:endParaRPr>
          </a:p>
        </p:txBody>
      </p:sp>
      <p:sp>
        <p:nvSpPr>
          <p:cNvPr id="25" name="object 11"/>
          <p:cNvSpPr txBox="1"/>
          <p:nvPr/>
        </p:nvSpPr>
        <p:spPr>
          <a:xfrm>
            <a:off x="3286609" y="4403204"/>
            <a:ext cx="1636774" cy="659155"/>
          </a:xfrm>
          <a:prstGeom prst="rect">
            <a:avLst/>
          </a:prstGeom>
        </p:spPr>
        <p:txBody>
          <a:bodyPr vert="horz" wrap="square" lIns="0" tIns="12700" rIns="0" bIns="0" rtlCol="0">
            <a:spAutoFit/>
          </a:bodyPr>
          <a:lstStyle/>
          <a:p>
            <a:pPr marL="12700" algn="ctr">
              <a:lnSpc>
                <a:spcPct val="100000"/>
              </a:lnSpc>
              <a:spcBef>
                <a:spcPts val="100"/>
              </a:spcBef>
            </a:pPr>
            <a:r>
              <a:rPr sz="1400" b="1" spc="-95" dirty="0">
                <a:latin typeface="游ゴシック" panose="020B0400000000000000" pitchFamily="50" charset="-128"/>
                <a:ea typeface="游ゴシック" panose="020B0400000000000000" pitchFamily="50" charset="-128"/>
                <a:cs typeface="Arial"/>
              </a:rPr>
              <a:t>1st </a:t>
            </a:r>
            <a:r>
              <a:rPr sz="1400" b="1" spc="-80" dirty="0">
                <a:latin typeface="游ゴシック" panose="020B0400000000000000" pitchFamily="50" charset="-128"/>
                <a:ea typeface="游ゴシック" panose="020B0400000000000000" pitchFamily="50" charset="-128"/>
                <a:cs typeface="Arial"/>
              </a:rPr>
              <a:t>NIH</a:t>
            </a:r>
            <a:r>
              <a:rPr sz="1400" b="1" spc="-120" dirty="0">
                <a:latin typeface="游ゴシック" panose="020B0400000000000000" pitchFamily="50" charset="-128"/>
                <a:ea typeface="游ゴシック" panose="020B0400000000000000" pitchFamily="50" charset="-128"/>
                <a:cs typeface="Arial"/>
              </a:rPr>
              <a:t> </a:t>
            </a:r>
            <a:r>
              <a:rPr sz="1400" b="1" spc="-145" dirty="0">
                <a:latin typeface="游ゴシック" panose="020B0400000000000000" pitchFamily="50" charset="-128"/>
                <a:ea typeface="游ゴシック" panose="020B0400000000000000" pitchFamily="50" charset="-128"/>
                <a:cs typeface="Arial"/>
              </a:rPr>
              <a:t>BRAIN</a:t>
            </a:r>
            <a:endParaRPr sz="1400" dirty="0">
              <a:latin typeface="游ゴシック" panose="020B0400000000000000" pitchFamily="50" charset="-128"/>
              <a:ea typeface="游ゴシック" panose="020B0400000000000000" pitchFamily="50" charset="-128"/>
              <a:cs typeface="Arial"/>
            </a:endParaRPr>
          </a:p>
          <a:p>
            <a:pPr marL="147955" marR="140970" indent="1905" algn="ctr">
              <a:lnSpc>
                <a:spcPct val="100000"/>
              </a:lnSpc>
              <a:spcBef>
                <a:spcPts val="5"/>
              </a:spcBef>
            </a:pPr>
            <a:r>
              <a:rPr sz="1400" b="1" spc="-105" dirty="0">
                <a:latin typeface="游ゴシック" panose="020B0400000000000000" pitchFamily="50" charset="-128"/>
                <a:ea typeface="游ゴシック" panose="020B0400000000000000" pitchFamily="50" charset="-128"/>
                <a:cs typeface="Arial"/>
              </a:rPr>
              <a:t>awards  </a:t>
            </a:r>
            <a:r>
              <a:rPr sz="1400" i="1" spc="-160" dirty="0">
                <a:latin typeface="游ゴシック" panose="020B0400000000000000" pitchFamily="50" charset="-128"/>
                <a:ea typeface="游ゴシック" panose="020B0400000000000000" pitchFamily="50" charset="-128"/>
                <a:cs typeface="Arial"/>
              </a:rPr>
              <a:t>Se</a:t>
            </a:r>
            <a:r>
              <a:rPr sz="1400" i="1" spc="-150" dirty="0">
                <a:latin typeface="游ゴシック" panose="020B0400000000000000" pitchFamily="50" charset="-128"/>
                <a:ea typeface="游ゴシック" panose="020B0400000000000000" pitchFamily="50" charset="-128"/>
                <a:cs typeface="Arial"/>
              </a:rPr>
              <a:t>p</a:t>
            </a:r>
            <a:r>
              <a:rPr sz="1400" i="1" spc="65" dirty="0">
                <a:latin typeface="游ゴシック" panose="020B0400000000000000" pitchFamily="50" charset="-128"/>
                <a:ea typeface="游ゴシック" panose="020B0400000000000000" pitchFamily="50" charset="-128"/>
                <a:cs typeface="Arial"/>
              </a:rPr>
              <a:t>t</a:t>
            </a:r>
            <a:r>
              <a:rPr sz="1400" i="1" spc="-70" dirty="0">
                <a:latin typeface="游ゴシック" panose="020B0400000000000000" pitchFamily="50" charset="-128"/>
                <a:ea typeface="游ゴシック" panose="020B0400000000000000" pitchFamily="50" charset="-128"/>
                <a:cs typeface="Arial"/>
              </a:rPr>
              <a:t>e</a:t>
            </a:r>
            <a:r>
              <a:rPr sz="1400" i="1" spc="-95" dirty="0">
                <a:latin typeface="游ゴシック" panose="020B0400000000000000" pitchFamily="50" charset="-128"/>
                <a:ea typeface="游ゴシック" panose="020B0400000000000000" pitchFamily="50" charset="-128"/>
                <a:cs typeface="Arial"/>
              </a:rPr>
              <a:t>m</a:t>
            </a:r>
            <a:r>
              <a:rPr sz="1400" i="1" spc="-65" dirty="0">
                <a:latin typeface="游ゴシック" panose="020B0400000000000000" pitchFamily="50" charset="-128"/>
                <a:ea typeface="游ゴシック" panose="020B0400000000000000" pitchFamily="50" charset="-128"/>
                <a:cs typeface="Arial"/>
              </a:rPr>
              <a:t>b</a:t>
            </a:r>
            <a:r>
              <a:rPr sz="1400" i="1" spc="-45" dirty="0">
                <a:latin typeface="游ゴシック" panose="020B0400000000000000" pitchFamily="50" charset="-128"/>
                <a:ea typeface="游ゴシック" panose="020B0400000000000000" pitchFamily="50" charset="-128"/>
                <a:cs typeface="Arial"/>
              </a:rPr>
              <a:t>er </a:t>
            </a:r>
            <a:r>
              <a:rPr sz="1400" i="1" spc="-3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2014</a:t>
            </a:r>
            <a:endParaRPr sz="1400" dirty="0">
              <a:latin typeface="游ゴシック" panose="020B0400000000000000" pitchFamily="50" charset="-128"/>
              <a:ea typeface="游ゴシック" panose="020B0400000000000000" pitchFamily="50" charset="-128"/>
              <a:cs typeface="Arial"/>
            </a:endParaRPr>
          </a:p>
        </p:txBody>
      </p:sp>
      <p:sp>
        <p:nvSpPr>
          <p:cNvPr id="26" name="object 12"/>
          <p:cNvSpPr/>
          <p:nvPr/>
        </p:nvSpPr>
        <p:spPr>
          <a:xfrm>
            <a:off x="3496898" y="5133016"/>
            <a:ext cx="1037327" cy="1157964"/>
          </a:xfrm>
          <a:prstGeom prst="rect">
            <a:avLst/>
          </a:prstGeom>
          <a:blipFill>
            <a:blip r:embed="rId6"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27" name="object 13"/>
          <p:cNvSpPr txBox="1"/>
          <p:nvPr/>
        </p:nvSpPr>
        <p:spPr>
          <a:xfrm>
            <a:off x="4298989" y="1836599"/>
            <a:ext cx="1130808" cy="875240"/>
          </a:xfrm>
          <a:prstGeom prst="rect">
            <a:avLst/>
          </a:prstGeom>
        </p:spPr>
        <p:txBody>
          <a:bodyPr vert="horz" wrap="square" lIns="0" tIns="13335" rIns="0" bIns="0" rtlCol="0">
            <a:spAutoFit/>
          </a:bodyPr>
          <a:lstStyle/>
          <a:p>
            <a:pPr marL="12700">
              <a:lnSpc>
                <a:spcPct val="100000"/>
              </a:lnSpc>
              <a:spcBef>
                <a:spcPts val="105"/>
              </a:spcBef>
            </a:pPr>
            <a:r>
              <a:rPr sz="1400" b="1" spc="-95" dirty="0">
                <a:latin typeface="游ゴシック" panose="020B0400000000000000" pitchFamily="50" charset="-128"/>
                <a:ea typeface="游ゴシック" panose="020B0400000000000000" pitchFamily="50" charset="-128"/>
                <a:cs typeface="Arial"/>
              </a:rPr>
              <a:t>1st </a:t>
            </a:r>
            <a:r>
              <a:rPr sz="1400" b="1" spc="-145" dirty="0">
                <a:latin typeface="游ゴシック" panose="020B0400000000000000" pitchFamily="50" charset="-128"/>
                <a:ea typeface="游ゴシック" panose="020B0400000000000000" pitchFamily="50" charset="-128"/>
                <a:cs typeface="Arial"/>
              </a:rPr>
              <a:t>BRAIN</a:t>
            </a:r>
            <a:r>
              <a:rPr sz="1400" b="1" spc="-130" dirty="0">
                <a:latin typeface="游ゴシック" panose="020B0400000000000000" pitchFamily="50" charset="-128"/>
                <a:ea typeface="游ゴシック" panose="020B0400000000000000" pitchFamily="50" charset="-128"/>
                <a:cs typeface="Arial"/>
              </a:rPr>
              <a:t> </a:t>
            </a:r>
            <a:r>
              <a:rPr sz="1400" b="1" spc="-110" dirty="0">
                <a:latin typeface="游ゴシック" panose="020B0400000000000000" pitchFamily="50" charset="-128"/>
                <a:ea typeface="游ゴシック" panose="020B0400000000000000" pitchFamily="50" charset="-128"/>
                <a:cs typeface="Arial"/>
              </a:rPr>
              <a:t>PI</a:t>
            </a:r>
            <a:endParaRPr sz="1400" dirty="0">
              <a:latin typeface="游ゴシック" panose="020B0400000000000000" pitchFamily="50" charset="-128"/>
              <a:ea typeface="游ゴシック" panose="020B0400000000000000" pitchFamily="50" charset="-128"/>
              <a:cs typeface="Arial"/>
            </a:endParaRPr>
          </a:p>
          <a:p>
            <a:pPr marL="94615" marR="88265" indent="1905" algn="ctr">
              <a:lnSpc>
                <a:spcPct val="100000"/>
              </a:lnSpc>
            </a:pPr>
            <a:r>
              <a:rPr sz="1400" b="1" spc="-60" dirty="0">
                <a:latin typeface="游ゴシック" panose="020B0400000000000000" pitchFamily="50" charset="-128"/>
                <a:ea typeface="游ゴシック" panose="020B0400000000000000" pitchFamily="50" charset="-128"/>
                <a:cs typeface="Arial"/>
              </a:rPr>
              <a:t>Meeting  </a:t>
            </a:r>
            <a:r>
              <a:rPr sz="1400" i="1" spc="-114" dirty="0">
                <a:latin typeface="游ゴシック" panose="020B0400000000000000" pitchFamily="50" charset="-128"/>
                <a:ea typeface="游ゴシック" panose="020B0400000000000000" pitchFamily="50" charset="-128"/>
                <a:cs typeface="Arial"/>
              </a:rPr>
              <a:t>N</a:t>
            </a:r>
            <a:r>
              <a:rPr sz="1400" i="1" spc="-65" dirty="0">
                <a:latin typeface="游ゴシック" panose="020B0400000000000000" pitchFamily="50" charset="-128"/>
                <a:ea typeface="游ゴシック" panose="020B0400000000000000" pitchFamily="50" charset="-128"/>
                <a:cs typeface="Arial"/>
              </a:rPr>
              <a:t>o</a:t>
            </a:r>
            <a:r>
              <a:rPr sz="1400" i="1" spc="-80" dirty="0">
                <a:latin typeface="游ゴシック" panose="020B0400000000000000" pitchFamily="50" charset="-128"/>
                <a:ea typeface="游ゴシック" panose="020B0400000000000000" pitchFamily="50" charset="-128"/>
                <a:cs typeface="Arial"/>
              </a:rPr>
              <a:t>v</a:t>
            </a:r>
            <a:r>
              <a:rPr sz="1400" i="1" spc="-110" dirty="0">
                <a:latin typeface="游ゴシック" panose="020B0400000000000000" pitchFamily="50" charset="-128"/>
                <a:ea typeface="游ゴシック" panose="020B0400000000000000" pitchFamily="50" charset="-128"/>
                <a:cs typeface="Arial"/>
              </a:rPr>
              <a:t>e</a:t>
            </a:r>
            <a:r>
              <a:rPr sz="1400" i="1" spc="-55" dirty="0">
                <a:latin typeface="游ゴシック" panose="020B0400000000000000" pitchFamily="50" charset="-128"/>
                <a:ea typeface="游ゴシック" panose="020B0400000000000000" pitchFamily="50" charset="-128"/>
                <a:cs typeface="Arial"/>
              </a:rPr>
              <a:t>m</a:t>
            </a:r>
            <a:r>
              <a:rPr sz="1400" i="1" spc="-90" dirty="0">
                <a:latin typeface="游ゴシック" panose="020B0400000000000000" pitchFamily="50" charset="-128"/>
                <a:ea typeface="游ゴシック" panose="020B0400000000000000" pitchFamily="50" charset="-128"/>
                <a:cs typeface="Arial"/>
              </a:rPr>
              <a:t>b</a:t>
            </a:r>
            <a:r>
              <a:rPr sz="1400" i="1" spc="-85" dirty="0">
                <a:latin typeface="游ゴシック" panose="020B0400000000000000" pitchFamily="50" charset="-128"/>
                <a:ea typeface="游ゴシック" panose="020B0400000000000000" pitchFamily="50" charset="-128"/>
                <a:cs typeface="Arial"/>
              </a:rPr>
              <a:t>e</a:t>
            </a:r>
            <a:r>
              <a:rPr sz="1400" i="1" spc="10" dirty="0">
                <a:latin typeface="游ゴシック" panose="020B0400000000000000" pitchFamily="50" charset="-128"/>
                <a:ea typeface="游ゴシック" panose="020B0400000000000000" pitchFamily="50" charset="-128"/>
                <a:cs typeface="Arial"/>
              </a:rPr>
              <a:t>r  </a:t>
            </a:r>
            <a:r>
              <a:rPr sz="1400" i="1" spc="-75" dirty="0">
                <a:latin typeface="游ゴシック" panose="020B0400000000000000" pitchFamily="50" charset="-128"/>
                <a:ea typeface="游ゴシック" panose="020B0400000000000000" pitchFamily="50" charset="-128"/>
                <a:cs typeface="Arial"/>
              </a:rPr>
              <a:t>2014</a:t>
            </a:r>
            <a:endParaRPr sz="1400" dirty="0">
              <a:latin typeface="游ゴシック" panose="020B0400000000000000" pitchFamily="50" charset="-128"/>
              <a:ea typeface="游ゴシック" panose="020B0400000000000000" pitchFamily="50" charset="-128"/>
              <a:cs typeface="Arial"/>
            </a:endParaRPr>
          </a:p>
        </p:txBody>
      </p:sp>
      <p:sp>
        <p:nvSpPr>
          <p:cNvPr id="28" name="object 14"/>
          <p:cNvSpPr/>
          <p:nvPr/>
        </p:nvSpPr>
        <p:spPr>
          <a:xfrm>
            <a:off x="4362966" y="940280"/>
            <a:ext cx="877906" cy="750866"/>
          </a:xfrm>
          <a:prstGeom prst="rect">
            <a:avLst/>
          </a:prstGeom>
          <a:blipFill>
            <a:blip r:embed="rId7"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29" name="object 15"/>
          <p:cNvSpPr/>
          <p:nvPr/>
        </p:nvSpPr>
        <p:spPr>
          <a:xfrm>
            <a:off x="4361263" y="1077647"/>
            <a:ext cx="261495" cy="262099"/>
          </a:xfrm>
          <a:prstGeom prst="rect">
            <a:avLst/>
          </a:prstGeom>
          <a:blipFill>
            <a:blip r:embed="rId8"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30" name="object 16"/>
          <p:cNvSpPr/>
          <p:nvPr/>
        </p:nvSpPr>
        <p:spPr>
          <a:xfrm>
            <a:off x="4360728" y="1184315"/>
            <a:ext cx="94890" cy="112217"/>
          </a:xfrm>
          <a:prstGeom prst="rect">
            <a:avLst/>
          </a:prstGeom>
          <a:blipFill>
            <a:blip r:embed="rId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31" name="object 17"/>
          <p:cNvSpPr txBox="1"/>
          <p:nvPr/>
        </p:nvSpPr>
        <p:spPr>
          <a:xfrm>
            <a:off x="4930018" y="4440937"/>
            <a:ext cx="1014111" cy="1093470"/>
          </a:xfrm>
          <a:prstGeom prst="rect">
            <a:avLst/>
          </a:prstGeom>
        </p:spPr>
        <p:txBody>
          <a:bodyPr vert="horz" wrap="square" lIns="0" tIns="12700" rIns="0" bIns="0" rtlCol="0">
            <a:spAutoFit/>
          </a:bodyPr>
          <a:lstStyle/>
          <a:p>
            <a:pPr marL="26034" algn="ctr">
              <a:lnSpc>
                <a:spcPct val="100000"/>
              </a:lnSpc>
              <a:spcBef>
                <a:spcPts val="100"/>
              </a:spcBef>
            </a:pPr>
            <a:r>
              <a:rPr sz="1400" b="1" spc="-95" dirty="0">
                <a:latin typeface="游ゴシック" panose="020B0400000000000000" pitchFamily="50" charset="-128"/>
                <a:ea typeface="游ゴシック" panose="020B0400000000000000" pitchFamily="50" charset="-128"/>
                <a:cs typeface="Arial"/>
              </a:rPr>
              <a:t>1st</a:t>
            </a:r>
            <a:r>
              <a:rPr sz="1400" b="1" spc="-125" dirty="0">
                <a:latin typeface="游ゴシック" panose="020B0400000000000000" pitchFamily="50" charset="-128"/>
                <a:ea typeface="游ゴシック" panose="020B0400000000000000" pitchFamily="50" charset="-128"/>
                <a:cs typeface="Arial"/>
              </a:rPr>
              <a:t> </a:t>
            </a:r>
            <a:r>
              <a:rPr sz="1400" b="1" spc="-145" dirty="0">
                <a:latin typeface="游ゴシック" panose="020B0400000000000000" pitchFamily="50" charset="-128"/>
                <a:ea typeface="游ゴシック" panose="020B0400000000000000" pitchFamily="50" charset="-128"/>
                <a:cs typeface="Arial"/>
              </a:rPr>
              <a:t>BRAIN</a:t>
            </a:r>
            <a:endParaRPr sz="1400" dirty="0">
              <a:latin typeface="游ゴシック" panose="020B0400000000000000" pitchFamily="50" charset="-128"/>
              <a:ea typeface="游ゴシック" panose="020B0400000000000000" pitchFamily="50" charset="-128"/>
              <a:cs typeface="Arial"/>
            </a:endParaRPr>
          </a:p>
          <a:p>
            <a:pPr marL="12700" marR="5080" indent="51435" algn="ctr">
              <a:lnSpc>
                <a:spcPct val="100000"/>
              </a:lnSpc>
              <a:spcBef>
                <a:spcPts val="5"/>
              </a:spcBef>
            </a:pPr>
            <a:r>
              <a:rPr sz="1400" b="1" spc="-55" dirty="0">
                <a:latin typeface="游ゴシック" panose="020B0400000000000000" pitchFamily="50" charset="-128"/>
                <a:ea typeface="游ゴシック" panose="020B0400000000000000" pitchFamily="50" charset="-128"/>
                <a:cs typeface="Arial"/>
              </a:rPr>
              <a:t>Initiative  </a:t>
            </a:r>
            <a:r>
              <a:rPr sz="1400" b="1" spc="-95" dirty="0">
                <a:latin typeface="游ゴシック" panose="020B0400000000000000" pitchFamily="50" charset="-128"/>
                <a:ea typeface="游ゴシック" panose="020B0400000000000000" pitchFamily="50" charset="-128"/>
                <a:cs typeface="Arial"/>
              </a:rPr>
              <a:t>Alliance  </a:t>
            </a:r>
            <a:r>
              <a:rPr sz="1400" b="1" spc="-105" dirty="0">
                <a:latin typeface="游ゴシック" panose="020B0400000000000000" pitchFamily="50" charset="-128"/>
                <a:ea typeface="游ゴシック" panose="020B0400000000000000" pitchFamily="50" charset="-128"/>
                <a:cs typeface="Arial"/>
              </a:rPr>
              <a:t>d</a:t>
            </a:r>
            <a:r>
              <a:rPr sz="1400" b="1" spc="-135" dirty="0">
                <a:latin typeface="游ゴシック" panose="020B0400000000000000" pitchFamily="50" charset="-128"/>
                <a:ea typeface="游ゴシック" panose="020B0400000000000000" pitchFamily="50" charset="-128"/>
                <a:cs typeface="Arial"/>
              </a:rPr>
              <a:t>is</a:t>
            </a:r>
            <a:r>
              <a:rPr sz="1400" b="1" spc="-195" dirty="0">
                <a:latin typeface="游ゴシック" panose="020B0400000000000000" pitchFamily="50" charset="-128"/>
                <a:ea typeface="游ゴシック" panose="020B0400000000000000" pitchFamily="50" charset="-128"/>
                <a:cs typeface="Arial"/>
              </a:rPr>
              <a:t>c</a:t>
            </a:r>
            <a:r>
              <a:rPr sz="1400" b="1" spc="-105" dirty="0">
                <a:latin typeface="游ゴシック" panose="020B0400000000000000" pitchFamily="50" charset="-128"/>
                <a:ea typeface="游ゴシック" panose="020B0400000000000000" pitchFamily="50" charset="-128"/>
                <a:cs typeface="Arial"/>
              </a:rPr>
              <a:t>u</a:t>
            </a:r>
            <a:r>
              <a:rPr sz="1400" b="1" spc="-220" dirty="0">
                <a:latin typeface="游ゴシック" panose="020B0400000000000000" pitchFamily="50" charset="-128"/>
                <a:ea typeface="游ゴシック" panose="020B0400000000000000" pitchFamily="50" charset="-128"/>
                <a:cs typeface="Arial"/>
              </a:rPr>
              <a:t>ss</a:t>
            </a:r>
            <a:r>
              <a:rPr sz="1400" b="1" spc="-75" dirty="0">
                <a:latin typeface="游ゴシック" panose="020B0400000000000000" pitchFamily="50" charset="-128"/>
                <a:ea typeface="游ゴシック" panose="020B0400000000000000" pitchFamily="50" charset="-128"/>
                <a:cs typeface="Arial"/>
              </a:rPr>
              <a:t>io</a:t>
            </a:r>
            <a:r>
              <a:rPr sz="1400" b="1" spc="-65" dirty="0">
                <a:latin typeface="游ゴシック" panose="020B0400000000000000" pitchFamily="50" charset="-128"/>
                <a:ea typeface="游ゴシック" panose="020B0400000000000000" pitchFamily="50" charset="-128"/>
                <a:cs typeface="Arial"/>
              </a:rPr>
              <a:t>n  </a:t>
            </a:r>
            <a:r>
              <a:rPr sz="1400" i="1" spc="-95" dirty="0">
                <a:latin typeface="游ゴシック" panose="020B0400000000000000" pitchFamily="50" charset="-128"/>
                <a:ea typeface="游ゴシック" panose="020B0400000000000000" pitchFamily="50" charset="-128"/>
                <a:cs typeface="Arial"/>
              </a:rPr>
              <a:t>July</a:t>
            </a:r>
            <a:r>
              <a:rPr sz="1400" i="1" spc="-10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2015</a:t>
            </a:r>
            <a:endParaRPr sz="1400" dirty="0">
              <a:latin typeface="游ゴシック" panose="020B0400000000000000" pitchFamily="50" charset="-128"/>
              <a:ea typeface="游ゴシック" panose="020B0400000000000000" pitchFamily="50" charset="-128"/>
              <a:cs typeface="Arial"/>
            </a:endParaRPr>
          </a:p>
        </p:txBody>
      </p:sp>
      <p:sp>
        <p:nvSpPr>
          <p:cNvPr id="32" name="object 18"/>
          <p:cNvSpPr/>
          <p:nvPr/>
        </p:nvSpPr>
        <p:spPr>
          <a:xfrm>
            <a:off x="4879188" y="5661661"/>
            <a:ext cx="1005839" cy="839724"/>
          </a:xfrm>
          <a:prstGeom prst="rect">
            <a:avLst/>
          </a:prstGeom>
          <a:blipFill>
            <a:blip r:embed="rId1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grpSp>
        <p:nvGrpSpPr>
          <p:cNvPr id="6" name="グループ化 5"/>
          <p:cNvGrpSpPr/>
          <p:nvPr/>
        </p:nvGrpSpPr>
        <p:grpSpPr>
          <a:xfrm>
            <a:off x="4879188" y="5661661"/>
            <a:ext cx="989076" cy="839725"/>
            <a:chOff x="4879188" y="5661661"/>
            <a:chExt cx="989076" cy="839725"/>
          </a:xfrm>
        </p:grpSpPr>
        <p:sp>
          <p:nvSpPr>
            <p:cNvPr id="33" name="object 19"/>
            <p:cNvSpPr/>
            <p:nvPr/>
          </p:nvSpPr>
          <p:spPr>
            <a:xfrm>
              <a:off x="4879188" y="5661661"/>
              <a:ext cx="978369" cy="629319"/>
            </a:xfrm>
            <a:prstGeom prst="rect">
              <a:avLst/>
            </a:prstGeom>
            <a:blipFill>
              <a:blip r:embed="rId11"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34" name="object 20"/>
            <p:cNvSpPr/>
            <p:nvPr/>
          </p:nvSpPr>
          <p:spPr>
            <a:xfrm>
              <a:off x="4879188" y="6227066"/>
              <a:ext cx="989076" cy="274320"/>
            </a:xfrm>
            <a:prstGeom prst="rect">
              <a:avLst/>
            </a:prstGeom>
            <a:blipFill>
              <a:blip r:embed="rId12"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grpSp>
      <p:sp>
        <p:nvSpPr>
          <p:cNvPr id="35" name="object 21"/>
          <p:cNvSpPr txBox="1"/>
          <p:nvPr/>
        </p:nvSpPr>
        <p:spPr>
          <a:xfrm>
            <a:off x="5534952" y="1836599"/>
            <a:ext cx="983013" cy="880110"/>
          </a:xfrm>
          <a:prstGeom prst="rect">
            <a:avLst/>
          </a:prstGeom>
        </p:spPr>
        <p:txBody>
          <a:bodyPr vert="horz" wrap="square" lIns="0" tIns="13335" rIns="0" bIns="0" rtlCol="0">
            <a:spAutoFit/>
          </a:bodyPr>
          <a:lstStyle/>
          <a:p>
            <a:pPr marL="12700" marR="5080" indent="-1270" algn="ctr">
              <a:lnSpc>
                <a:spcPct val="100000"/>
              </a:lnSpc>
              <a:spcBef>
                <a:spcPts val="105"/>
              </a:spcBef>
            </a:pPr>
            <a:r>
              <a:rPr sz="1400" b="1" spc="-95" dirty="0">
                <a:latin typeface="游ゴシック" panose="020B0400000000000000" pitchFamily="50" charset="-128"/>
                <a:ea typeface="游ゴシック" panose="020B0400000000000000" pitchFamily="50" charset="-128"/>
                <a:cs typeface="Arial"/>
              </a:rPr>
              <a:t>N</a:t>
            </a:r>
            <a:r>
              <a:rPr sz="1400" b="1" spc="-85" dirty="0">
                <a:latin typeface="游ゴシック" panose="020B0400000000000000" pitchFamily="50" charset="-128"/>
                <a:ea typeface="游ゴシック" panose="020B0400000000000000" pitchFamily="50" charset="-128"/>
                <a:cs typeface="Arial"/>
              </a:rPr>
              <a:t>eu</a:t>
            </a:r>
            <a:r>
              <a:rPr sz="1400" b="1" spc="-65" dirty="0">
                <a:latin typeface="游ゴシック" panose="020B0400000000000000" pitchFamily="50" charset="-128"/>
                <a:ea typeface="游ゴシック" panose="020B0400000000000000" pitchFamily="50" charset="-128"/>
                <a:cs typeface="Arial"/>
              </a:rPr>
              <a:t>r</a:t>
            </a:r>
            <a:r>
              <a:rPr sz="1400" b="1" spc="-105" dirty="0">
                <a:latin typeface="游ゴシック" panose="020B0400000000000000" pitchFamily="50" charset="-128"/>
                <a:ea typeface="游ゴシック" panose="020B0400000000000000" pitchFamily="50" charset="-128"/>
                <a:cs typeface="Arial"/>
              </a:rPr>
              <a:t>o</a:t>
            </a:r>
            <a:r>
              <a:rPr sz="1400" b="1" spc="-90" dirty="0">
                <a:latin typeface="游ゴシック" panose="020B0400000000000000" pitchFamily="50" charset="-128"/>
                <a:ea typeface="游ゴシック" panose="020B0400000000000000" pitchFamily="50" charset="-128"/>
                <a:cs typeface="Arial"/>
              </a:rPr>
              <a:t>e</a:t>
            </a:r>
            <a:r>
              <a:rPr sz="1400" b="1" spc="25" dirty="0">
                <a:latin typeface="游ゴシック" panose="020B0400000000000000" pitchFamily="50" charset="-128"/>
                <a:ea typeface="游ゴシック" panose="020B0400000000000000" pitchFamily="50" charset="-128"/>
                <a:cs typeface="Arial"/>
              </a:rPr>
              <a:t>t</a:t>
            </a:r>
            <a:r>
              <a:rPr sz="1400" b="1" spc="-114" dirty="0">
                <a:latin typeface="游ゴシック" panose="020B0400000000000000" pitchFamily="50" charset="-128"/>
                <a:ea typeface="游ゴシック" panose="020B0400000000000000" pitchFamily="50" charset="-128"/>
                <a:cs typeface="Arial"/>
              </a:rPr>
              <a:t>h</a:t>
            </a:r>
            <a:r>
              <a:rPr sz="1400" b="1" spc="-45" dirty="0">
                <a:latin typeface="游ゴシック" panose="020B0400000000000000" pitchFamily="50" charset="-128"/>
                <a:ea typeface="游ゴシック" panose="020B0400000000000000" pitchFamily="50" charset="-128"/>
                <a:cs typeface="Arial"/>
              </a:rPr>
              <a:t>i</a:t>
            </a:r>
            <a:r>
              <a:rPr sz="1400" b="1" spc="-155" dirty="0">
                <a:latin typeface="游ゴシック" panose="020B0400000000000000" pitchFamily="50" charset="-128"/>
                <a:ea typeface="游ゴシック" panose="020B0400000000000000" pitchFamily="50" charset="-128"/>
                <a:cs typeface="Arial"/>
              </a:rPr>
              <a:t>cs  </a:t>
            </a:r>
            <a:r>
              <a:rPr sz="1400" b="1" spc="-100" dirty="0">
                <a:latin typeface="游ゴシック" panose="020B0400000000000000" pitchFamily="50" charset="-128"/>
                <a:ea typeface="游ゴシック" panose="020B0400000000000000" pitchFamily="50" charset="-128"/>
                <a:cs typeface="Arial"/>
              </a:rPr>
              <a:t>Division  established  </a:t>
            </a:r>
            <a:r>
              <a:rPr sz="1400" i="1" spc="-65" dirty="0">
                <a:latin typeface="游ゴシック" panose="020B0400000000000000" pitchFamily="50" charset="-128"/>
                <a:ea typeface="游ゴシック" panose="020B0400000000000000" pitchFamily="50" charset="-128"/>
                <a:cs typeface="Arial"/>
              </a:rPr>
              <a:t>August</a:t>
            </a:r>
            <a:r>
              <a:rPr sz="1400" i="1" spc="-155"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2015</a:t>
            </a:r>
            <a:endParaRPr sz="1400" dirty="0">
              <a:latin typeface="游ゴシック" panose="020B0400000000000000" pitchFamily="50" charset="-128"/>
              <a:ea typeface="游ゴシック" panose="020B0400000000000000" pitchFamily="50" charset="-128"/>
              <a:cs typeface="Arial"/>
            </a:endParaRPr>
          </a:p>
        </p:txBody>
      </p:sp>
      <p:sp>
        <p:nvSpPr>
          <p:cNvPr id="36" name="object 22"/>
          <p:cNvSpPr/>
          <p:nvPr/>
        </p:nvSpPr>
        <p:spPr>
          <a:xfrm>
            <a:off x="5603088" y="900685"/>
            <a:ext cx="795527" cy="885443"/>
          </a:xfrm>
          <a:prstGeom prst="rect">
            <a:avLst/>
          </a:prstGeom>
          <a:blipFill>
            <a:blip r:embed="rId13"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37" name="object 23"/>
          <p:cNvSpPr txBox="1"/>
          <p:nvPr/>
        </p:nvSpPr>
        <p:spPr>
          <a:xfrm>
            <a:off x="6113730" y="4421977"/>
            <a:ext cx="1050925" cy="1520929"/>
          </a:xfrm>
          <a:prstGeom prst="rect">
            <a:avLst/>
          </a:prstGeom>
        </p:spPr>
        <p:txBody>
          <a:bodyPr vert="horz" wrap="square" lIns="0" tIns="12700" rIns="0" bIns="0" rtlCol="0">
            <a:spAutoFit/>
          </a:bodyPr>
          <a:lstStyle/>
          <a:p>
            <a:pPr marL="12700" marR="5080" algn="ctr">
              <a:lnSpc>
                <a:spcPct val="100000"/>
              </a:lnSpc>
              <a:spcBef>
                <a:spcPts val="100"/>
              </a:spcBef>
            </a:pPr>
            <a:r>
              <a:rPr sz="1400" b="1" spc="-195" dirty="0">
                <a:latin typeface="游ゴシック" panose="020B0400000000000000" pitchFamily="50" charset="-128"/>
                <a:ea typeface="游ゴシック" panose="020B0400000000000000" pitchFamily="50" charset="-128"/>
                <a:cs typeface="Arial"/>
              </a:rPr>
              <a:t>P</a:t>
            </a:r>
            <a:r>
              <a:rPr sz="1400" b="1" spc="-105" dirty="0">
                <a:latin typeface="游ゴシック" panose="020B0400000000000000" pitchFamily="50" charset="-128"/>
                <a:ea typeface="游ゴシック" panose="020B0400000000000000" pitchFamily="50" charset="-128"/>
                <a:cs typeface="Arial"/>
              </a:rPr>
              <a:t>ub</a:t>
            </a:r>
            <a:r>
              <a:rPr sz="1400" b="1" spc="-70" dirty="0">
                <a:latin typeface="游ゴシック" panose="020B0400000000000000" pitchFamily="50" charset="-128"/>
                <a:ea typeface="游ゴシック" panose="020B0400000000000000" pitchFamily="50" charset="-128"/>
                <a:cs typeface="Arial"/>
              </a:rPr>
              <a:t>li</a:t>
            </a:r>
            <a:r>
              <a:rPr sz="1400" b="1" spc="-145" dirty="0">
                <a:latin typeface="游ゴシック" panose="020B0400000000000000" pitchFamily="50" charset="-128"/>
                <a:ea typeface="游ゴシック" panose="020B0400000000000000" pitchFamily="50" charset="-128"/>
                <a:cs typeface="Arial"/>
              </a:rPr>
              <a:t>c</a:t>
            </a:r>
            <a:r>
              <a:rPr sz="1400" b="1" spc="-40" dirty="0">
                <a:latin typeface="游ゴシック" panose="020B0400000000000000" pitchFamily="50" charset="-128"/>
                <a:ea typeface="游ゴシック" panose="020B0400000000000000" pitchFamily="50" charset="-128"/>
                <a:cs typeface="Arial"/>
              </a:rPr>
              <a:t>-</a:t>
            </a:r>
            <a:r>
              <a:rPr sz="1400" b="1" spc="-195" dirty="0">
                <a:latin typeface="游ゴシック" panose="020B0400000000000000" pitchFamily="50" charset="-128"/>
                <a:ea typeface="游ゴシック" panose="020B0400000000000000" pitchFamily="50" charset="-128"/>
                <a:cs typeface="Arial"/>
              </a:rPr>
              <a:t>P</a:t>
            </a:r>
            <a:r>
              <a:rPr sz="1400" b="1" spc="-45" dirty="0">
                <a:latin typeface="游ゴシック" panose="020B0400000000000000" pitchFamily="50" charset="-128"/>
                <a:ea typeface="游ゴシック" panose="020B0400000000000000" pitchFamily="50" charset="-128"/>
                <a:cs typeface="Arial"/>
              </a:rPr>
              <a:t>ri</a:t>
            </a:r>
            <a:r>
              <a:rPr sz="1400" b="1" spc="-130" dirty="0">
                <a:latin typeface="游ゴシック" panose="020B0400000000000000" pitchFamily="50" charset="-128"/>
                <a:ea typeface="游ゴシック" panose="020B0400000000000000" pitchFamily="50" charset="-128"/>
                <a:cs typeface="Arial"/>
              </a:rPr>
              <a:t>v</a:t>
            </a:r>
            <a:r>
              <a:rPr sz="1400" b="1" spc="-110" dirty="0">
                <a:latin typeface="游ゴシック" panose="020B0400000000000000" pitchFamily="50" charset="-128"/>
                <a:ea typeface="游ゴシック" panose="020B0400000000000000" pitchFamily="50" charset="-128"/>
                <a:cs typeface="Arial"/>
              </a:rPr>
              <a:t>a</a:t>
            </a:r>
            <a:r>
              <a:rPr sz="1400" b="1" spc="10" dirty="0">
                <a:latin typeface="游ゴシック" panose="020B0400000000000000" pitchFamily="50" charset="-128"/>
                <a:ea typeface="游ゴシック" panose="020B0400000000000000" pitchFamily="50" charset="-128"/>
                <a:cs typeface="Arial"/>
              </a:rPr>
              <a:t>t</a:t>
            </a:r>
            <a:r>
              <a:rPr sz="1400" b="1" spc="-50" dirty="0">
                <a:latin typeface="游ゴシック" panose="020B0400000000000000" pitchFamily="50" charset="-128"/>
                <a:ea typeface="游ゴシック" panose="020B0400000000000000" pitchFamily="50" charset="-128"/>
                <a:cs typeface="Arial"/>
              </a:rPr>
              <a:t>e  </a:t>
            </a:r>
            <a:r>
              <a:rPr sz="1400" b="1" spc="-95" dirty="0">
                <a:latin typeface="游ゴシック" panose="020B0400000000000000" pitchFamily="50" charset="-128"/>
                <a:ea typeface="游ゴシック" panose="020B0400000000000000" pitchFamily="50" charset="-128"/>
                <a:cs typeface="Arial"/>
              </a:rPr>
              <a:t>Partnership  </a:t>
            </a:r>
            <a:r>
              <a:rPr sz="1400" b="1" spc="-120" dirty="0">
                <a:latin typeface="游ゴシック" panose="020B0400000000000000" pitchFamily="50" charset="-128"/>
                <a:ea typeface="游ゴシック" panose="020B0400000000000000" pitchFamily="50" charset="-128"/>
                <a:cs typeface="Arial"/>
              </a:rPr>
              <a:t>Program  </a:t>
            </a:r>
            <a:r>
              <a:rPr sz="1400" b="1" spc="-100" dirty="0">
                <a:latin typeface="游ゴシック" panose="020B0400000000000000" pitchFamily="50" charset="-128"/>
                <a:ea typeface="游ゴシック" panose="020B0400000000000000" pitchFamily="50" charset="-128"/>
                <a:cs typeface="Arial"/>
              </a:rPr>
              <a:t>established  </a:t>
            </a:r>
            <a:r>
              <a:rPr sz="1400" i="1" spc="-80" dirty="0">
                <a:latin typeface="游ゴシック" panose="020B0400000000000000" pitchFamily="50" charset="-128"/>
                <a:ea typeface="游ゴシック" panose="020B0400000000000000" pitchFamily="50" charset="-128"/>
                <a:cs typeface="Arial"/>
              </a:rPr>
              <a:t>September  </a:t>
            </a:r>
            <a:r>
              <a:rPr sz="1400" i="1" spc="-75" dirty="0">
                <a:latin typeface="游ゴシック" panose="020B0400000000000000" pitchFamily="50" charset="-128"/>
                <a:ea typeface="游ゴシック" panose="020B0400000000000000" pitchFamily="50" charset="-128"/>
                <a:cs typeface="Arial"/>
              </a:rPr>
              <a:t>2015</a:t>
            </a:r>
            <a:endParaRPr sz="1400" dirty="0">
              <a:latin typeface="游ゴシック" panose="020B0400000000000000" pitchFamily="50" charset="-128"/>
              <a:ea typeface="游ゴシック" panose="020B0400000000000000" pitchFamily="50" charset="-128"/>
              <a:cs typeface="Arial"/>
            </a:endParaRPr>
          </a:p>
        </p:txBody>
      </p:sp>
      <p:sp>
        <p:nvSpPr>
          <p:cNvPr id="38" name="object 24"/>
          <p:cNvSpPr txBox="1"/>
          <p:nvPr/>
        </p:nvSpPr>
        <p:spPr>
          <a:xfrm>
            <a:off x="6781315" y="1952171"/>
            <a:ext cx="1389166" cy="764697"/>
          </a:xfrm>
          <a:prstGeom prst="rect">
            <a:avLst/>
          </a:prstGeom>
        </p:spPr>
        <p:txBody>
          <a:bodyPr vert="horz" wrap="square" lIns="0" tIns="48895" rIns="0" bIns="0" rtlCol="0">
            <a:spAutoFit/>
          </a:bodyPr>
          <a:lstStyle/>
          <a:p>
            <a:pPr marL="12700" marR="5080" algn="ctr">
              <a:lnSpc>
                <a:spcPct val="83200"/>
              </a:lnSpc>
              <a:spcBef>
                <a:spcPts val="385"/>
              </a:spcBef>
            </a:pPr>
            <a:r>
              <a:rPr sz="1400" b="1" spc="-145" dirty="0">
                <a:latin typeface="游ゴシック" panose="020B0400000000000000" pitchFamily="50" charset="-128"/>
                <a:ea typeface="游ゴシック" panose="020B0400000000000000" pitchFamily="50" charset="-128"/>
                <a:cs typeface="Arial"/>
              </a:rPr>
              <a:t>BRAIN </a:t>
            </a:r>
            <a:r>
              <a:rPr sz="1400" b="1" spc="-55" dirty="0">
                <a:latin typeface="游ゴシック" panose="020B0400000000000000" pitchFamily="50" charset="-128"/>
                <a:ea typeface="游ゴシック" panose="020B0400000000000000" pitchFamily="50" charset="-128"/>
                <a:cs typeface="Arial"/>
              </a:rPr>
              <a:t>Initiative  </a:t>
            </a:r>
            <a:r>
              <a:rPr sz="1400" b="1" spc="-95" dirty="0">
                <a:latin typeface="游ゴシック" panose="020B0400000000000000" pitchFamily="50" charset="-128"/>
                <a:ea typeface="游ゴシック" panose="020B0400000000000000" pitchFamily="50" charset="-128"/>
                <a:cs typeface="Arial"/>
              </a:rPr>
              <a:t>Alliance  </a:t>
            </a:r>
            <a:r>
              <a:rPr sz="1400" b="1" spc="-85" dirty="0">
                <a:latin typeface="游ゴシック" panose="020B0400000000000000" pitchFamily="50" charset="-128"/>
                <a:ea typeface="游ゴシック" panose="020B0400000000000000" pitchFamily="50" charset="-128"/>
                <a:cs typeface="Arial"/>
              </a:rPr>
              <a:t>website  </a:t>
            </a:r>
            <a:r>
              <a:rPr sz="1400" b="1" spc="-114" dirty="0">
                <a:latin typeface="游ゴシック" panose="020B0400000000000000" pitchFamily="50" charset="-128"/>
                <a:ea typeface="游ゴシック" panose="020B0400000000000000" pitchFamily="50" charset="-128"/>
                <a:cs typeface="Arial"/>
              </a:rPr>
              <a:t>launches  </a:t>
            </a:r>
            <a:r>
              <a:rPr sz="1400" i="1" spc="-75" dirty="0">
                <a:latin typeface="游ゴシック" panose="020B0400000000000000" pitchFamily="50" charset="-128"/>
                <a:ea typeface="游ゴシック" panose="020B0400000000000000" pitchFamily="50" charset="-128"/>
                <a:cs typeface="Arial"/>
              </a:rPr>
              <a:t>November</a:t>
            </a:r>
            <a:r>
              <a:rPr sz="1400" i="1" spc="-155"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2016</a:t>
            </a:r>
            <a:endParaRPr sz="1400" dirty="0">
              <a:latin typeface="游ゴシック" panose="020B0400000000000000" pitchFamily="50" charset="-128"/>
              <a:ea typeface="游ゴシック" panose="020B0400000000000000" pitchFamily="50" charset="-128"/>
              <a:cs typeface="Arial"/>
            </a:endParaRPr>
          </a:p>
        </p:txBody>
      </p:sp>
      <p:sp>
        <p:nvSpPr>
          <p:cNvPr id="39" name="object 25"/>
          <p:cNvSpPr/>
          <p:nvPr/>
        </p:nvSpPr>
        <p:spPr>
          <a:xfrm>
            <a:off x="7018884" y="970790"/>
            <a:ext cx="903732" cy="748284"/>
          </a:xfrm>
          <a:prstGeom prst="rect">
            <a:avLst/>
          </a:prstGeom>
          <a:blipFill>
            <a:blip r:embed="rId14"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0" name="object 26"/>
          <p:cNvSpPr/>
          <p:nvPr/>
        </p:nvSpPr>
        <p:spPr>
          <a:xfrm>
            <a:off x="7050888" y="1005841"/>
            <a:ext cx="836676" cy="469391"/>
          </a:xfrm>
          <a:prstGeom prst="rect">
            <a:avLst/>
          </a:prstGeom>
          <a:blipFill>
            <a:blip r:embed="rId15"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1" name="object 27"/>
          <p:cNvSpPr/>
          <p:nvPr/>
        </p:nvSpPr>
        <p:spPr>
          <a:xfrm>
            <a:off x="7619340" y="1245110"/>
            <a:ext cx="478536" cy="745236"/>
          </a:xfrm>
          <a:prstGeom prst="rect">
            <a:avLst/>
          </a:prstGeom>
          <a:blipFill>
            <a:blip r:embed="rId16"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2" name="object 28"/>
          <p:cNvSpPr/>
          <p:nvPr/>
        </p:nvSpPr>
        <p:spPr>
          <a:xfrm>
            <a:off x="7724496" y="1350265"/>
            <a:ext cx="268224" cy="534924"/>
          </a:xfrm>
          <a:prstGeom prst="rect">
            <a:avLst/>
          </a:prstGeom>
          <a:blipFill>
            <a:blip r:embed="rId17"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3" name="object 29"/>
          <p:cNvSpPr/>
          <p:nvPr/>
        </p:nvSpPr>
        <p:spPr>
          <a:xfrm>
            <a:off x="7745832" y="1391413"/>
            <a:ext cx="224028" cy="405384"/>
          </a:xfrm>
          <a:prstGeom prst="rect">
            <a:avLst/>
          </a:prstGeom>
          <a:blipFill>
            <a:blip r:embed="rId18"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4" name="object 30"/>
          <p:cNvSpPr txBox="1"/>
          <p:nvPr/>
        </p:nvSpPr>
        <p:spPr>
          <a:xfrm>
            <a:off x="7374176" y="4421977"/>
            <a:ext cx="1592610" cy="671979"/>
          </a:xfrm>
          <a:prstGeom prst="rect">
            <a:avLst/>
          </a:prstGeom>
        </p:spPr>
        <p:txBody>
          <a:bodyPr vert="horz" wrap="square" lIns="0" tIns="12700" rIns="0" bIns="0" rtlCol="0">
            <a:spAutoFit/>
          </a:bodyPr>
          <a:lstStyle/>
          <a:p>
            <a:pPr marL="12065" marR="5080" algn="ctr">
              <a:lnSpc>
                <a:spcPct val="100000"/>
              </a:lnSpc>
              <a:spcBef>
                <a:spcPts val="100"/>
              </a:spcBef>
            </a:pPr>
            <a:r>
              <a:rPr sz="1400" b="1" spc="-70" dirty="0">
                <a:latin typeface="游ゴシック" panose="020B0400000000000000" pitchFamily="50" charset="-128"/>
                <a:ea typeface="游ゴシック" panose="020B0400000000000000" pitchFamily="50" charset="-128"/>
                <a:cs typeface="Arial"/>
              </a:rPr>
              <a:t>21</a:t>
            </a:r>
            <a:r>
              <a:rPr sz="1350" b="1" spc="-104" baseline="24691" dirty="0">
                <a:latin typeface="游ゴシック" panose="020B0400000000000000" pitchFamily="50" charset="-128"/>
                <a:ea typeface="游ゴシック" panose="020B0400000000000000" pitchFamily="50" charset="-128"/>
                <a:cs typeface="Arial"/>
              </a:rPr>
              <a:t>st </a:t>
            </a:r>
            <a:r>
              <a:rPr sz="1400" b="1" spc="-100" dirty="0">
                <a:latin typeface="游ゴシック" panose="020B0400000000000000" pitchFamily="50" charset="-128"/>
                <a:ea typeface="游ゴシック" panose="020B0400000000000000" pitchFamily="50" charset="-128"/>
                <a:cs typeface="Arial"/>
              </a:rPr>
              <a:t>Century  </a:t>
            </a:r>
            <a:r>
              <a:rPr sz="1400" b="1" spc="-145" dirty="0">
                <a:latin typeface="游ゴシック" panose="020B0400000000000000" pitchFamily="50" charset="-128"/>
                <a:ea typeface="游ゴシック" panose="020B0400000000000000" pitchFamily="50" charset="-128"/>
                <a:cs typeface="Arial"/>
              </a:rPr>
              <a:t>Cures </a:t>
            </a:r>
            <a:r>
              <a:rPr sz="1400" b="1" spc="-114" dirty="0">
                <a:latin typeface="游ゴシック" panose="020B0400000000000000" pitchFamily="50" charset="-128"/>
                <a:ea typeface="游ゴシック" panose="020B0400000000000000" pitchFamily="50" charset="-128"/>
                <a:cs typeface="Arial"/>
              </a:rPr>
              <a:t>Act  </a:t>
            </a:r>
            <a:r>
              <a:rPr sz="1400" b="1" spc="-125" dirty="0">
                <a:latin typeface="游ゴシック" panose="020B0400000000000000" pitchFamily="50" charset="-128"/>
                <a:ea typeface="游ゴシック" panose="020B0400000000000000" pitchFamily="50" charset="-128"/>
                <a:cs typeface="Arial"/>
              </a:rPr>
              <a:t>signed </a:t>
            </a:r>
            <a:r>
              <a:rPr sz="1400" b="1" spc="-65" dirty="0">
                <a:latin typeface="游ゴシック" panose="020B0400000000000000" pitchFamily="50" charset="-128"/>
                <a:ea typeface="游ゴシック" panose="020B0400000000000000" pitchFamily="50" charset="-128"/>
                <a:cs typeface="Arial"/>
              </a:rPr>
              <a:t>into law </a:t>
            </a:r>
            <a:endParaRPr lang="en-US" sz="1400" b="1" spc="-65" dirty="0">
              <a:latin typeface="游ゴシック" panose="020B0400000000000000" pitchFamily="50" charset="-128"/>
              <a:ea typeface="游ゴシック" panose="020B0400000000000000" pitchFamily="50" charset="-128"/>
              <a:cs typeface="Arial"/>
            </a:endParaRPr>
          </a:p>
          <a:p>
            <a:pPr marL="12065" marR="5080" algn="ctr">
              <a:lnSpc>
                <a:spcPct val="100000"/>
              </a:lnSpc>
              <a:spcBef>
                <a:spcPts val="100"/>
              </a:spcBef>
            </a:pPr>
            <a:r>
              <a:rPr sz="1400" i="1" spc="-90" dirty="0">
                <a:latin typeface="游ゴシック" panose="020B0400000000000000" pitchFamily="50" charset="-128"/>
                <a:ea typeface="游ゴシック" panose="020B0400000000000000" pitchFamily="50" charset="-128"/>
                <a:cs typeface="Arial"/>
              </a:rPr>
              <a:t>December</a:t>
            </a:r>
            <a:r>
              <a:rPr sz="1400" i="1" spc="-175"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2016</a:t>
            </a:r>
            <a:endParaRPr sz="1400" dirty="0">
              <a:latin typeface="游ゴシック" panose="020B0400000000000000" pitchFamily="50" charset="-128"/>
              <a:ea typeface="游ゴシック" panose="020B0400000000000000" pitchFamily="50" charset="-128"/>
              <a:cs typeface="Arial"/>
            </a:endParaRPr>
          </a:p>
        </p:txBody>
      </p:sp>
      <p:sp>
        <p:nvSpPr>
          <p:cNvPr id="45" name="object 31"/>
          <p:cNvSpPr/>
          <p:nvPr/>
        </p:nvSpPr>
        <p:spPr>
          <a:xfrm>
            <a:off x="7506509" y="5206952"/>
            <a:ext cx="1489700" cy="1128912"/>
          </a:xfrm>
          <a:prstGeom prst="rect">
            <a:avLst/>
          </a:prstGeom>
          <a:blipFill>
            <a:blip r:embed="rId19"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6" name="object 32"/>
          <p:cNvSpPr txBox="1"/>
          <p:nvPr/>
        </p:nvSpPr>
        <p:spPr>
          <a:xfrm>
            <a:off x="8051662" y="2249604"/>
            <a:ext cx="2846563" cy="444352"/>
          </a:xfrm>
          <a:prstGeom prst="rect">
            <a:avLst/>
          </a:prstGeom>
        </p:spPr>
        <p:txBody>
          <a:bodyPr vert="horz" wrap="square" lIns="0" tIns="13335" rIns="0" bIns="0" rtlCol="0">
            <a:spAutoFit/>
          </a:bodyPr>
          <a:lstStyle/>
          <a:p>
            <a:pPr marL="20320" marR="13335" algn="ctr">
              <a:lnSpc>
                <a:spcPct val="100000"/>
              </a:lnSpc>
              <a:spcBef>
                <a:spcPts val="105"/>
              </a:spcBef>
            </a:pPr>
            <a:r>
              <a:rPr sz="1400" b="1" spc="-50" dirty="0">
                <a:latin typeface="游ゴシック" panose="020B0400000000000000" pitchFamily="50" charset="-128"/>
                <a:ea typeface="游ゴシック" panose="020B0400000000000000" pitchFamily="50" charset="-128"/>
                <a:cs typeface="Arial"/>
              </a:rPr>
              <a:t>4th</a:t>
            </a:r>
            <a:r>
              <a:rPr sz="1400" b="1" spc="-160" dirty="0">
                <a:latin typeface="游ゴシック" panose="020B0400000000000000" pitchFamily="50" charset="-128"/>
                <a:ea typeface="游ゴシック" panose="020B0400000000000000" pitchFamily="50" charset="-128"/>
                <a:cs typeface="Arial"/>
              </a:rPr>
              <a:t> </a:t>
            </a:r>
            <a:r>
              <a:rPr sz="1400" b="1" spc="-85" dirty="0">
                <a:latin typeface="游ゴシック" panose="020B0400000000000000" pitchFamily="50" charset="-128"/>
                <a:ea typeface="游ゴシック" panose="020B0400000000000000" pitchFamily="50" charset="-128"/>
                <a:cs typeface="Arial"/>
              </a:rPr>
              <a:t>NIH </a:t>
            </a:r>
            <a:r>
              <a:rPr sz="1400" b="1" spc="-45" dirty="0">
                <a:latin typeface="游ゴシック" panose="020B0400000000000000" pitchFamily="50" charset="-128"/>
                <a:ea typeface="游ゴシック" panose="020B0400000000000000" pitchFamily="50" charset="-128"/>
                <a:cs typeface="Arial"/>
              </a:rPr>
              <a:t> </a:t>
            </a:r>
            <a:r>
              <a:rPr sz="1400" b="1" spc="-145" dirty="0">
                <a:latin typeface="游ゴシック" panose="020B0400000000000000" pitchFamily="50" charset="-128"/>
                <a:ea typeface="游ゴシック" panose="020B0400000000000000" pitchFamily="50" charset="-128"/>
                <a:cs typeface="Arial"/>
              </a:rPr>
              <a:t>BRAIN</a:t>
            </a:r>
            <a:r>
              <a:rPr lang="ja-JP" altLang="en-US" sz="1400" b="1" spc="-145" dirty="0">
                <a:latin typeface="游ゴシック" panose="020B0400000000000000" pitchFamily="50" charset="-128"/>
                <a:ea typeface="游ゴシック" panose="020B0400000000000000" pitchFamily="50" charset="-128"/>
                <a:cs typeface="Arial"/>
              </a:rPr>
              <a:t> </a:t>
            </a:r>
            <a:r>
              <a:rPr sz="1400" b="1" spc="-100" dirty="0">
                <a:latin typeface="游ゴシック" panose="020B0400000000000000" pitchFamily="50" charset="-128"/>
                <a:ea typeface="游ゴシック" panose="020B0400000000000000" pitchFamily="50" charset="-128"/>
                <a:cs typeface="Arial"/>
              </a:rPr>
              <a:t>awards </a:t>
            </a:r>
            <a:endParaRPr lang="en-US" sz="1400" b="1" spc="-100" dirty="0">
              <a:latin typeface="游ゴシック" panose="020B0400000000000000" pitchFamily="50" charset="-128"/>
              <a:ea typeface="游ゴシック" panose="020B0400000000000000" pitchFamily="50" charset="-128"/>
              <a:cs typeface="Arial"/>
            </a:endParaRPr>
          </a:p>
          <a:p>
            <a:pPr marL="12065" marR="5080" indent="-635" algn="ctr">
              <a:lnSpc>
                <a:spcPct val="100000"/>
              </a:lnSpc>
            </a:pPr>
            <a:r>
              <a:rPr sz="1400" i="1" spc="-40" dirty="0">
                <a:latin typeface="游ゴシック" panose="020B0400000000000000" pitchFamily="50" charset="-128"/>
                <a:ea typeface="游ゴシック" panose="020B0400000000000000" pitchFamily="50" charset="-128"/>
                <a:cs typeface="Arial"/>
              </a:rPr>
              <a:t>May,  </a:t>
            </a:r>
            <a:r>
              <a:rPr sz="1400" i="1" spc="-170" dirty="0">
                <a:latin typeface="游ゴシック" panose="020B0400000000000000" pitchFamily="50" charset="-128"/>
                <a:ea typeface="游ゴシック" panose="020B0400000000000000" pitchFamily="50" charset="-128"/>
                <a:cs typeface="Arial"/>
              </a:rPr>
              <a:t>O</a:t>
            </a:r>
            <a:r>
              <a:rPr sz="1400" i="1" spc="-120" dirty="0">
                <a:latin typeface="游ゴシック" panose="020B0400000000000000" pitchFamily="50" charset="-128"/>
                <a:ea typeface="游ゴシック" panose="020B0400000000000000" pitchFamily="50" charset="-128"/>
                <a:cs typeface="Arial"/>
              </a:rPr>
              <a:t>c</a:t>
            </a:r>
            <a:r>
              <a:rPr sz="1400" i="1" spc="75" dirty="0">
                <a:latin typeface="游ゴシック" panose="020B0400000000000000" pitchFamily="50" charset="-128"/>
                <a:ea typeface="游ゴシック" panose="020B0400000000000000" pitchFamily="50" charset="-128"/>
                <a:cs typeface="Arial"/>
              </a:rPr>
              <a:t>t</a:t>
            </a:r>
            <a:r>
              <a:rPr sz="1400" i="1" spc="-65" dirty="0">
                <a:latin typeface="游ゴシック" panose="020B0400000000000000" pitchFamily="50" charset="-128"/>
                <a:ea typeface="游ゴシック" panose="020B0400000000000000" pitchFamily="50" charset="-128"/>
                <a:cs typeface="Arial"/>
              </a:rPr>
              <a:t>o</a:t>
            </a:r>
            <a:r>
              <a:rPr sz="1400" i="1" spc="-90" dirty="0">
                <a:latin typeface="游ゴシック" panose="020B0400000000000000" pitchFamily="50" charset="-128"/>
                <a:ea typeface="游ゴシック" panose="020B0400000000000000" pitchFamily="50" charset="-128"/>
                <a:cs typeface="Arial"/>
              </a:rPr>
              <a:t>b</a:t>
            </a:r>
            <a:r>
              <a:rPr sz="1400" i="1" spc="-85" dirty="0">
                <a:latin typeface="游ゴシック" panose="020B0400000000000000" pitchFamily="50" charset="-128"/>
                <a:ea typeface="游ゴシック" panose="020B0400000000000000" pitchFamily="50" charset="-128"/>
                <a:cs typeface="Arial"/>
              </a:rPr>
              <a:t>e</a:t>
            </a:r>
            <a:r>
              <a:rPr sz="1400" i="1" spc="10" dirty="0">
                <a:latin typeface="游ゴシック" panose="020B0400000000000000" pitchFamily="50" charset="-128"/>
                <a:ea typeface="游ゴシック" panose="020B0400000000000000" pitchFamily="50" charset="-128"/>
                <a:cs typeface="Arial"/>
              </a:rPr>
              <a:t>r  </a:t>
            </a:r>
            <a:r>
              <a:rPr sz="1400" i="1" spc="-75" dirty="0">
                <a:latin typeface="游ゴシック" panose="020B0400000000000000" pitchFamily="50" charset="-128"/>
                <a:ea typeface="游ゴシック" panose="020B0400000000000000" pitchFamily="50" charset="-128"/>
                <a:cs typeface="Arial"/>
              </a:rPr>
              <a:t>2017</a:t>
            </a:r>
            <a:endParaRPr sz="1400" dirty="0">
              <a:latin typeface="游ゴシック" panose="020B0400000000000000" pitchFamily="50" charset="-128"/>
              <a:ea typeface="游ゴシック" panose="020B0400000000000000" pitchFamily="50" charset="-128"/>
              <a:cs typeface="Arial"/>
            </a:endParaRPr>
          </a:p>
        </p:txBody>
      </p:sp>
      <p:sp>
        <p:nvSpPr>
          <p:cNvPr id="47" name="object 33"/>
          <p:cNvSpPr txBox="1"/>
          <p:nvPr/>
        </p:nvSpPr>
        <p:spPr>
          <a:xfrm>
            <a:off x="9074860" y="4903633"/>
            <a:ext cx="2108005" cy="443711"/>
          </a:xfrm>
          <a:prstGeom prst="rect">
            <a:avLst/>
          </a:prstGeom>
        </p:spPr>
        <p:txBody>
          <a:bodyPr vert="horz" wrap="square" lIns="0" tIns="12700" rIns="0" bIns="0" rtlCol="0">
            <a:spAutoFit/>
          </a:bodyPr>
          <a:lstStyle/>
          <a:p>
            <a:pPr algn="ctr">
              <a:lnSpc>
                <a:spcPct val="100000"/>
              </a:lnSpc>
              <a:spcBef>
                <a:spcPts val="100"/>
              </a:spcBef>
            </a:pPr>
            <a:r>
              <a:rPr sz="1400" b="1" spc="-50" dirty="0">
                <a:latin typeface="游ゴシック" panose="020B0400000000000000" pitchFamily="50" charset="-128"/>
                <a:ea typeface="游ゴシック" panose="020B0400000000000000" pitchFamily="50" charset="-128"/>
                <a:cs typeface="Arial"/>
              </a:rPr>
              <a:t>4th </a:t>
            </a:r>
            <a:r>
              <a:rPr sz="1400" b="1" spc="-145" dirty="0">
                <a:latin typeface="游ゴシック" panose="020B0400000000000000" pitchFamily="50" charset="-128"/>
                <a:ea typeface="游ゴシック" panose="020B0400000000000000" pitchFamily="50" charset="-128"/>
                <a:cs typeface="Arial"/>
              </a:rPr>
              <a:t>BRAIN</a:t>
            </a:r>
            <a:r>
              <a:rPr sz="1400" b="1" spc="-175" dirty="0">
                <a:latin typeface="游ゴシック" panose="020B0400000000000000" pitchFamily="50" charset="-128"/>
                <a:ea typeface="游ゴシック" panose="020B0400000000000000" pitchFamily="50" charset="-128"/>
                <a:cs typeface="Arial"/>
              </a:rPr>
              <a:t> </a:t>
            </a:r>
            <a:r>
              <a:rPr sz="1400" b="1" spc="-110" dirty="0">
                <a:latin typeface="游ゴシック" panose="020B0400000000000000" pitchFamily="50" charset="-128"/>
                <a:ea typeface="游ゴシック" panose="020B0400000000000000" pitchFamily="50" charset="-128"/>
                <a:cs typeface="Arial"/>
              </a:rPr>
              <a:t>PI</a:t>
            </a:r>
            <a:r>
              <a:rPr lang="ja-JP" altLang="en-US" sz="1400" b="1" spc="-110" dirty="0">
                <a:latin typeface="游ゴシック" panose="020B0400000000000000" pitchFamily="50" charset="-128"/>
                <a:ea typeface="游ゴシック" panose="020B0400000000000000" pitchFamily="50" charset="-128"/>
                <a:cs typeface="Arial"/>
              </a:rPr>
              <a:t> </a:t>
            </a:r>
            <a:r>
              <a:rPr sz="1400" b="1" spc="-60" dirty="0">
                <a:latin typeface="游ゴシック" panose="020B0400000000000000" pitchFamily="50" charset="-128"/>
                <a:ea typeface="游ゴシック" panose="020B0400000000000000" pitchFamily="50" charset="-128"/>
                <a:cs typeface="Arial"/>
              </a:rPr>
              <a:t>Meeting</a:t>
            </a:r>
            <a:endParaRPr sz="1400" dirty="0">
              <a:latin typeface="游ゴシック" panose="020B0400000000000000" pitchFamily="50" charset="-128"/>
              <a:ea typeface="游ゴシック" panose="020B0400000000000000" pitchFamily="50" charset="-128"/>
              <a:cs typeface="Arial"/>
            </a:endParaRPr>
          </a:p>
          <a:p>
            <a:pPr algn="ctr">
              <a:lnSpc>
                <a:spcPct val="100000"/>
              </a:lnSpc>
            </a:pPr>
            <a:r>
              <a:rPr sz="1400" i="1" spc="-35" dirty="0">
                <a:latin typeface="游ゴシック" panose="020B0400000000000000" pitchFamily="50" charset="-128"/>
                <a:ea typeface="游ゴシック" panose="020B0400000000000000" pitchFamily="50" charset="-128"/>
                <a:cs typeface="Arial"/>
              </a:rPr>
              <a:t>April</a:t>
            </a:r>
            <a:r>
              <a:rPr sz="1400" i="1" spc="-100" dirty="0">
                <a:latin typeface="游ゴシック" panose="020B0400000000000000" pitchFamily="50" charset="-128"/>
                <a:ea typeface="游ゴシック" panose="020B0400000000000000" pitchFamily="50" charset="-128"/>
                <a:cs typeface="Arial"/>
              </a:rPr>
              <a:t> </a:t>
            </a:r>
            <a:r>
              <a:rPr sz="1400" i="1" spc="-75" dirty="0">
                <a:latin typeface="游ゴシック" panose="020B0400000000000000" pitchFamily="50" charset="-128"/>
                <a:ea typeface="游ゴシック" panose="020B0400000000000000" pitchFamily="50" charset="-128"/>
                <a:cs typeface="Arial"/>
              </a:rPr>
              <a:t>2018</a:t>
            </a:r>
            <a:endParaRPr sz="1400" dirty="0">
              <a:latin typeface="游ゴシック" panose="020B0400000000000000" pitchFamily="50" charset="-128"/>
              <a:ea typeface="游ゴシック" panose="020B0400000000000000" pitchFamily="50" charset="-128"/>
              <a:cs typeface="Arial"/>
            </a:endParaRPr>
          </a:p>
        </p:txBody>
      </p:sp>
      <p:sp>
        <p:nvSpPr>
          <p:cNvPr id="48" name="object 34"/>
          <p:cNvSpPr/>
          <p:nvPr/>
        </p:nvSpPr>
        <p:spPr>
          <a:xfrm>
            <a:off x="2703678"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9" name="object 35"/>
          <p:cNvSpPr/>
          <p:nvPr/>
        </p:nvSpPr>
        <p:spPr>
          <a:xfrm>
            <a:off x="2703678" y="330327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0" name="object 36"/>
          <p:cNvSpPr/>
          <p:nvPr/>
        </p:nvSpPr>
        <p:spPr>
          <a:xfrm>
            <a:off x="2876653" y="3755137"/>
            <a:ext cx="111251" cy="669036"/>
          </a:xfrm>
          <a:prstGeom prst="rect">
            <a:avLst/>
          </a:prstGeom>
          <a:blipFill>
            <a:blip r:embed="rId2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1" name="object 37"/>
          <p:cNvSpPr/>
          <p:nvPr/>
        </p:nvSpPr>
        <p:spPr>
          <a:xfrm>
            <a:off x="2932278" y="3777236"/>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2" name="object 38"/>
          <p:cNvSpPr/>
          <p:nvPr/>
        </p:nvSpPr>
        <p:spPr>
          <a:xfrm>
            <a:off x="2007210"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3" name="object 39"/>
          <p:cNvSpPr/>
          <p:nvPr/>
        </p:nvSpPr>
        <p:spPr>
          <a:xfrm>
            <a:off x="2007210"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4" name="object 40"/>
          <p:cNvSpPr/>
          <p:nvPr/>
        </p:nvSpPr>
        <p:spPr>
          <a:xfrm>
            <a:off x="2180184" y="2700529"/>
            <a:ext cx="111252" cy="669036"/>
          </a:xfrm>
          <a:prstGeom prst="rect">
            <a:avLst/>
          </a:prstGeom>
          <a:blipFill>
            <a:blip r:embed="rId2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5" name="object 41"/>
          <p:cNvSpPr/>
          <p:nvPr/>
        </p:nvSpPr>
        <p:spPr>
          <a:xfrm>
            <a:off x="2235811"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6" name="object 42"/>
          <p:cNvSpPr/>
          <p:nvPr/>
        </p:nvSpPr>
        <p:spPr>
          <a:xfrm>
            <a:off x="3322423"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7" name="object 43"/>
          <p:cNvSpPr/>
          <p:nvPr/>
        </p:nvSpPr>
        <p:spPr>
          <a:xfrm>
            <a:off x="3322423"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8" name="object 44"/>
          <p:cNvSpPr/>
          <p:nvPr/>
        </p:nvSpPr>
        <p:spPr>
          <a:xfrm>
            <a:off x="3492349" y="2700529"/>
            <a:ext cx="111251" cy="669036"/>
          </a:xfrm>
          <a:prstGeom prst="rect">
            <a:avLst/>
          </a:prstGeom>
          <a:blipFill>
            <a:blip r:embed="rId2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9" name="object 45"/>
          <p:cNvSpPr/>
          <p:nvPr/>
        </p:nvSpPr>
        <p:spPr>
          <a:xfrm>
            <a:off x="3547974"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0" name="object 46"/>
          <p:cNvSpPr/>
          <p:nvPr/>
        </p:nvSpPr>
        <p:spPr>
          <a:xfrm>
            <a:off x="4006699"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00B0F0"/>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1" name="object 47"/>
          <p:cNvSpPr/>
          <p:nvPr/>
        </p:nvSpPr>
        <p:spPr>
          <a:xfrm>
            <a:off x="4006699" y="330327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2" name="object 48"/>
          <p:cNvSpPr/>
          <p:nvPr/>
        </p:nvSpPr>
        <p:spPr>
          <a:xfrm>
            <a:off x="4187293" y="3755137"/>
            <a:ext cx="111251" cy="669036"/>
          </a:xfrm>
          <a:prstGeom prst="rect">
            <a:avLst/>
          </a:prstGeom>
          <a:blipFill>
            <a:blip r:embed="rId2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3" name="object 49"/>
          <p:cNvSpPr/>
          <p:nvPr/>
        </p:nvSpPr>
        <p:spPr>
          <a:xfrm>
            <a:off x="4242918" y="3777236"/>
            <a:ext cx="0" cy="570865"/>
          </a:xfrm>
          <a:custGeom>
            <a:avLst/>
            <a:gdLst/>
            <a:ahLst/>
            <a:cxnLst/>
            <a:rect l="l" t="t" r="r" b="b"/>
            <a:pathLst>
              <a:path h="570864">
                <a:moveTo>
                  <a:pt x="0" y="0"/>
                </a:moveTo>
                <a:lnTo>
                  <a:pt x="0" y="570687"/>
                </a:lnTo>
              </a:path>
            </a:pathLst>
          </a:custGeom>
          <a:ln w="25908">
            <a:solidFill>
              <a:srgbClr val="00B0F0"/>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4" name="object 50"/>
          <p:cNvSpPr/>
          <p:nvPr/>
        </p:nvSpPr>
        <p:spPr>
          <a:xfrm>
            <a:off x="4636111"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5" name="object 51"/>
          <p:cNvSpPr/>
          <p:nvPr/>
        </p:nvSpPr>
        <p:spPr>
          <a:xfrm>
            <a:off x="4636111"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6" name="object 52"/>
          <p:cNvSpPr/>
          <p:nvPr/>
        </p:nvSpPr>
        <p:spPr>
          <a:xfrm>
            <a:off x="4812132" y="2700529"/>
            <a:ext cx="111251" cy="669036"/>
          </a:xfrm>
          <a:prstGeom prst="rect">
            <a:avLst/>
          </a:prstGeom>
          <a:blipFill>
            <a:blip r:embed="rId2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7" name="object 53"/>
          <p:cNvSpPr/>
          <p:nvPr/>
        </p:nvSpPr>
        <p:spPr>
          <a:xfrm>
            <a:off x="4867758"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8" name="object 54"/>
          <p:cNvSpPr/>
          <p:nvPr/>
        </p:nvSpPr>
        <p:spPr>
          <a:xfrm>
            <a:off x="5311243"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9" name="object 55"/>
          <p:cNvSpPr/>
          <p:nvPr/>
        </p:nvSpPr>
        <p:spPr>
          <a:xfrm>
            <a:off x="5311243" y="330327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0" name="object 56"/>
          <p:cNvSpPr/>
          <p:nvPr/>
        </p:nvSpPr>
        <p:spPr>
          <a:xfrm>
            <a:off x="5488788" y="3755137"/>
            <a:ext cx="111251" cy="669036"/>
          </a:xfrm>
          <a:prstGeom prst="rect">
            <a:avLst/>
          </a:prstGeom>
          <a:blipFill>
            <a:blip r:embed="rId2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1" name="object 57"/>
          <p:cNvSpPr/>
          <p:nvPr/>
        </p:nvSpPr>
        <p:spPr>
          <a:xfrm>
            <a:off x="5544414" y="3777236"/>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2" name="object 58"/>
          <p:cNvSpPr/>
          <p:nvPr/>
        </p:nvSpPr>
        <p:spPr>
          <a:xfrm>
            <a:off x="5949799"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3" name="object 59"/>
          <p:cNvSpPr/>
          <p:nvPr/>
        </p:nvSpPr>
        <p:spPr>
          <a:xfrm>
            <a:off x="5949799"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4" name="object 60"/>
          <p:cNvSpPr/>
          <p:nvPr/>
        </p:nvSpPr>
        <p:spPr>
          <a:xfrm>
            <a:off x="6115152" y="2700529"/>
            <a:ext cx="111251" cy="669036"/>
          </a:xfrm>
          <a:prstGeom prst="rect">
            <a:avLst/>
          </a:prstGeom>
          <a:blipFill>
            <a:blip r:embed="rId2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5" name="object 61"/>
          <p:cNvSpPr/>
          <p:nvPr/>
        </p:nvSpPr>
        <p:spPr>
          <a:xfrm>
            <a:off x="6170778"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6" name="object 62"/>
          <p:cNvSpPr/>
          <p:nvPr/>
        </p:nvSpPr>
        <p:spPr>
          <a:xfrm>
            <a:off x="7265011"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7" name="object 63"/>
          <p:cNvSpPr/>
          <p:nvPr/>
        </p:nvSpPr>
        <p:spPr>
          <a:xfrm>
            <a:off x="7265011"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8" name="object 64"/>
          <p:cNvSpPr/>
          <p:nvPr/>
        </p:nvSpPr>
        <p:spPr>
          <a:xfrm>
            <a:off x="7434937" y="2700529"/>
            <a:ext cx="111251" cy="669036"/>
          </a:xfrm>
          <a:prstGeom prst="rect">
            <a:avLst/>
          </a:prstGeom>
          <a:blipFill>
            <a:blip r:embed="rId2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79" name="object 65"/>
          <p:cNvSpPr/>
          <p:nvPr/>
        </p:nvSpPr>
        <p:spPr>
          <a:xfrm>
            <a:off x="7490563"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0" name="object 66"/>
          <p:cNvSpPr/>
          <p:nvPr/>
        </p:nvSpPr>
        <p:spPr>
          <a:xfrm>
            <a:off x="7917282"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1" name="object 67"/>
          <p:cNvSpPr/>
          <p:nvPr/>
        </p:nvSpPr>
        <p:spPr>
          <a:xfrm>
            <a:off x="7917282" y="3303272"/>
            <a:ext cx="457200" cy="457200"/>
          </a:xfrm>
          <a:custGeom>
            <a:avLst/>
            <a:gdLst/>
            <a:ahLst/>
            <a:cxnLst/>
            <a:rect l="l" t="t" r="r" b="b"/>
            <a:pathLst>
              <a:path w="457200" h="457200">
                <a:moveTo>
                  <a:pt x="457200" y="228600"/>
                </a:move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2" name="object 68"/>
          <p:cNvSpPr/>
          <p:nvPr/>
        </p:nvSpPr>
        <p:spPr>
          <a:xfrm>
            <a:off x="8088732" y="3741422"/>
            <a:ext cx="111251" cy="669036"/>
          </a:xfrm>
          <a:prstGeom prst="rect">
            <a:avLst/>
          </a:prstGeom>
          <a:blipFill>
            <a:blip r:embed="rId21"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3" name="object 69"/>
          <p:cNvSpPr/>
          <p:nvPr/>
        </p:nvSpPr>
        <p:spPr>
          <a:xfrm>
            <a:off x="8144358" y="3777236"/>
            <a:ext cx="0" cy="570865"/>
          </a:xfrm>
          <a:custGeom>
            <a:avLst/>
            <a:gdLst/>
            <a:ahLst/>
            <a:cxnLst/>
            <a:rect l="l" t="t" r="r" b="b"/>
            <a:pathLst>
              <a:path h="570864">
                <a:moveTo>
                  <a:pt x="0" y="570687"/>
                </a:moveTo>
                <a:lnTo>
                  <a:pt x="0" y="0"/>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4" name="object 70"/>
          <p:cNvSpPr/>
          <p:nvPr/>
        </p:nvSpPr>
        <p:spPr>
          <a:xfrm>
            <a:off x="9220303"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92D050"/>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5" name="object 71"/>
          <p:cNvSpPr/>
          <p:nvPr/>
        </p:nvSpPr>
        <p:spPr>
          <a:xfrm>
            <a:off x="9220303" y="3303272"/>
            <a:ext cx="457200" cy="457200"/>
          </a:xfrm>
          <a:custGeom>
            <a:avLst/>
            <a:gdLst/>
            <a:ahLst/>
            <a:cxnLst/>
            <a:rect l="l" t="t" r="r" b="b"/>
            <a:pathLst>
              <a:path w="457200" h="457200">
                <a:moveTo>
                  <a:pt x="457200" y="228600"/>
                </a:move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7" name="object 73"/>
          <p:cNvSpPr/>
          <p:nvPr/>
        </p:nvSpPr>
        <p:spPr>
          <a:xfrm>
            <a:off x="9447378" y="3777236"/>
            <a:ext cx="55625" cy="1024602"/>
          </a:xfrm>
          <a:custGeom>
            <a:avLst/>
            <a:gdLst/>
            <a:ahLst/>
            <a:cxnLst/>
            <a:rect l="l" t="t" r="r" b="b"/>
            <a:pathLst>
              <a:path h="570864">
                <a:moveTo>
                  <a:pt x="0" y="570687"/>
                </a:moveTo>
                <a:lnTo>
                  <a:pt x="0" y="0"/>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8" name="object 74"/>
          <p:cNvSpPr/>
          <p:nvPr/>
        </p:nvSpPr>
        <p:spPr>
          <a:xfrm>
            <a:off x="6614263" y="330327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89" name="object 75"/>
          <p:cNvSpPr/>
          <p:nvPr/>
        </p:nvSpPr>
        <p:spPr>
          <a:xfrm>
            <a:off x="6614263" y="330327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90" name="object 76"/>
          <p:cNvSpPr/>
          <p:nvPr/>
        </p:nvSpPr>
        <p:spPr>
          <a:xfrm>
            <a:off x="6791808" y="3755137"/>
            <a:ext cx="111251" cy="669036"/>
          </a:xfrm>
          <a:prstGeom prst="rect">
            <a:avLst/>
          </a:prstGeom>
          <a:blipFill>
            <a:blip r:embed="rId2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91" name="object 77"/>
          <p:cNvSpPr/>
          <p:nvPr/>
        </p:nvSpPr>
        <p:spPr>
          <a:xfrm>
            <a:off x="6847434" y="3777236"/>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92" name="object 78"/>
          <p:cNvSpPr/>
          <p:nvPr/>
        </p:nvSpPr>
        <p:spPr>
          <a:xfrm>
            <a:off x="8571079" y="3310892"/>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4F81BD"/>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93" name="object 79"/>
          <p:cNvSpPr/>
          <p:nvPr/>
        </p:nvSpPr>
        <p:spPr>
          <a:xfrm>
            <a:off x="8571079" y="3310892"/>
            <a:ext cx="457200" cy="457200"/>
          </a:xfrm>
          <a:custGeom>
            <a:avLst/>
            <a:gdLst/>
            <a:ahLst/>
            <a:cxnLst/>
            <a:rect l="l" t="t" r="r" b="b"/>
            <a:pathLst>
              <a:path w="457200" h="457200">
                <a:moveTo>
                  <a:pt x="0" y="228600"/>
                </a:moveTo>
                <a:lnTo>
                  <a:pt x="4644" y="182529"/>
                </a:lnTo>
                <a:lnTo>
                  <a:pt x="17964" y="139619"/>
                </a:lnTo>
                <a:lnTo>
                  <a:pt x="39041" y="100788"/>
                </a:lnTo>
                <a:lnTo>
                  <a:pt x="66955" y="66955"/>
                </a:lnTo>
                <a:lnTo>
                  <a:pt x="100788" y="39041"/>
                </a:lnTo>
                <a:lnTo>
                  <a:pt x="139619" y="17964"/>
                </a:lnTo>
                <a:lnTo>
                  <a:pt x="182529" y="4644"/>
                </a:lnTo>
                <a:lnTo>
                  <a:pt x="228600" y="0"/>
                </a:lnTo>
                <a:lnTo>
                  <a:pt x="274670" y="4644"/>
                </a:lnTo>
                <a:lnTo>
                  <a:pt x="317580" y="17964"/>
                </a:lnTo>
                <a:lnTo>
                  <a:pt x="356411" y="39041"/>
                </a:lnTo>
                <a:lnTo>
                  <a:pt x="390244" y="66955"/>
                </a:lnTo>
                <a:lnTo>
                  <a:pt x="418158" y="100788"/>
                </a:lnTo>
                <a:lnTo>
                  <a:pt x="439235" y="139619"/>
                </a:lnTo>
                <a:lnTo>
                  <a:pt x="452555" y="182529"/>
                </a:lnTo>
                <a:lnTo>
                  <a:pt x="457200" y="228600"/>
                </a:lnTo>
                <a:lnTo>
                  <a:pt x="452555" y="274670"/>
                </a:lnTo>
                <a:lnTo>
                  <a:pt x="439235" y="317580"/>
                </a:lnTo>
                <a:lnTo>
                  <a:pt x="418158" y="356411"/>
                </a:lnTo>
                <a:lnTo>
                  <a:pt x="390244" y="390244"/>
                </a:lnTo>
                <a:lnTo>
                  <a:pt x="356411" y="418158"/>
                </a:lnTo>
                <a:lnTo>
                  <a:pt x="317580" y="439235"/>
                </a:lnTo>
                <a:lnTo>
                  <a:pt x="274670" y="452555"/>
                </a:lnTo>
                <a:lnTo>
                  <a:pt x="228600" y="457200"/>
                </a:lnTo>
                <a:lnTo>
                  <a:pt x="182529" y="452555"/>
                </a:lnTo>
                <a:lnTo>
                  <a:pt x="139619" y="439235"/>
                </a:lnTo>
                <a:lnTo>
                  <a:pt x="100788" y="418158"/>
                </a:lnTo>
                <a:lnTo>
                  <a:pt x="66955" y="390244"/>
                </a:lnTo>
                <a:lnTo>
                  <a:pt x="39041" y="356411"/>
                </a:lnTo>
                <a:lnTo>
                  <a:pt x="17964" y="317580"/>
                </a:lnTo>
                <a:lnTo>
                  <a:pt x="4644" y="274670"/>
                </a:lnTo>
                <a:lnTo>
                  <a:pt x="0" y="228600"/>
                </a:lnTo>
                <a:close/>
              </a:path>
            </a:pathLst>
          </a:custGeom>
          <a:ln w="25908">
            <a:solidFill>
              <a:srgbClr val="FFFFFF"/>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94" name="object 80"/>
          <p:cNvSpPr/>
          <p:nvPr/>
        </p:nvSpPr>
        <p:spPr>
          <a:xfrm>
            <a:off x="8741004" y="2700529"/>
            <a:ext cx="111251" cy="669036"/>
          </a:xfrm>
          <a:prstGeom prst="rect">
            <a:avLst/>
          </a:prstGeom>
          <a:blipFill>
            <a:blip r:embed="rId20"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95" name="object 81"/>
          <p:cNvSpPr/>
          <p:nvPr/>
        </p:nvSpPr>
        <p:spPr>
          <a:xfrm>
            <a:off x="8796630" y="2722628"/>
            <a:ext cx="0" cy="570865"/>
          </a:xfrm>
          <a:custGeom>
            <a:avLst/>
            <a:gdLst/>
            <a:ahLst/>
            <a:cxnLst/>
            <a:rect l="l" t="t" r="r" b="b"/>
            <a:pathLst>
              <a:path h="570864">
                <a:moveTo>
                  <a:pt x="0" y="0"/>
                </a:moveTo>
                <a:lnTo>
                  <a:pt x="0" y="570687"/>
                </a:lnTo>
              </a:path>
            </a:pathLst>
          </a:custGeom>
          <a:ln w="25908">
            <a:solidFill>
              <a:srgbClr val="4F81BD"/>
            </a:solidFill>
          </a:ln>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3" name="正方形/長方形 2"/>
          <p:cNvSpPr/>
          <p:nvPr/>
        </p:nvSpPr>
        <p:spPr>
          <a:xfrm>
            <a:off x="4324964" y="191941"/>
            <a:ext cx="3588803" cy="584775"/>
          </a:xfrm>
          <a:prstGeom prst="rect">
            <a:avLst/>
          </a:prstGeom>
        </p:spPr>
        <p:txBody>
          <a:bodyPr wrap="none">
            <a:spAutoFit/>
          </a:bodyPr>
          <a:lstStyle/>
          <a:p>
            <a:pPr algn="ctr"/>
            <a:r>
              <a:rPr lang="en-US" altLang="ja-JP" sz="3200" b="1" spc="-385" dirty="0">
                <a:latin typeface="GungsuhChe" panose="02030609000101010101" pitchFamily="49" charset="-127"/>
                <a:ea typeface="GungsuhChe" panose="02030609000101010101" pitchFamily="49" charset="-127"/>
              </a:rPr>
              <a:t>BRAIN: </a:t>
            </a:r>
            <a:r>
              <a:rPr lang="en-US" altLang="ja-JP" sz="3200" b="1" i="1" spc="-200" dirty="0">
                <a:latin typeface="GungsuhChe" panose="02030609000101010101" pitchFamily="49" charset="-127"/>
                <a:ea typeface="GungsuhChe" panose="02030609000101010101" pitchFamily="49" charset="-127"/>
                <a:cs typeface="Trebuchet MS"/>
              </a:rPr>
              <a:t>Where Are</a:t>
            </a:r>
            <a:r>
              <a:rPr lang="en-US" altLang="ja-JP" sz="3200" b="1" i="1" spc="-765" dirty="0">
                <a:latin typeface="GungsuhChe" panose="02030609000101010101" pitchFamily="49" charset="-127"/>
                <a:ea typeface="GungsuhChe" panose="02030609000101010101" pitchFamily="49" charset="-127"/>
                <a:cs typeface="Trebuchet MS"/>
              </a:rPr>
              <a:t> </a:t>
            </a:r>
            <a:r>
              <a:rPr lang="en-US" altLang="ja-JP" sz="3200" b="1" i="1" spc="-65" dirty="0">
                <a:latin typeface="GungsuhChe" panose="02030609000101010101" pitchFamily="49" charset="-127"/>
                <a:ea typeface="GungsuhChe" panose="02030609000101010101" pitchFamily="49" charset="-127"/>
                <a:cs typeface="Trebuchet MS"/>
              </a:rPr>
              <a:t>We?</a:t>
            </a:r>
            <a:endParaRPr lang="ja-JP" altLang="en-US" sz="3200" b="1" dirty="0">
              <a:latin typeface="GungsuhChe" panose="02030609000101010101" pitchFamily="49" charset="-127"/>
              <a:ea typeface="GungsuhChe" panose="02030609000101010101" pitchFamily="49" charset="-127"/>
            </a:endParaRPr>
          </a:p>
        </p:txBody>
      </p:sp>
    </p:spTree>
    <p:extLst>
      <p:ext uri="{BB962C8B-B14F-4D97-AF65-F5344CB8AC3E}">
        <p14:creationId xmlns:p14="http://schemas.microsoft.com/office/powerpoint/2010/main" val="11786119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3" name="正方形/長方形 2"/>
          <p:cNvSpPr/>
          <p:nvPr/>
        </p:nvSpPr>
        <p:spPr>
          <a:xfrm>
            <a:off x="5092158" y="191941"/>
            <a:ext cx="2054409" cy="584775"/>
          </a:xfrm>
          <a:prstGeom prst="rect">
            <a:avLst/>
          </a:prstGeom>
        </p:spPr>
        <p:txBody>
          <a:bodyPr wrap="none">
            <a:spAutoFit/>
          </a:bodyPr>
          <a:lstStyle/>
          <a:p>
            <a:pPr algn="ctr"/>
            <a:r>
              <a:rPr lang="en-US" altLang="ja-JP" sz="3200" b="1" spc="-385" dirty="0" err="1">
                <a:latin typeface="GungsuhChe" panose="02030609000101010101" pitchFamily="49" charset="-127"/>
                <a:ea typeface="GungsuhChe" panose="02030609000101010101" pitchFamily="49" charset="-127"/>
              </a:rPr>
              <a:t>BRAIN:Awards</a:t>
            </a:r>
            <a:endParaRPr lang="ja-JP" altLang="en-US" sz="3200" b="1" dirty="0">
              <a:latin typeface="GungsuhChe" panose="02030609000101010101" pitchFamily="49" charset="-127"/>
              <a:ea typeface="GungsuhChe" panose="02030609000101010101" pitchFamily="49" charset="-127"/>
            </a:endParaRPr>
          </a:p>
        </p:txBody>
      </p:sp>
      <p:sp>
        <p:nvSpPr>
          <p:cNvPr id="86" name="object 3"/>
          <p:cNvSpPr/>
          <p:nvPr/>
        </p:nvSpPr>
        <p:spPr>
          <a:xfrm>
            <a:off x="0" y="6137827"/>
            <a:ext cx="2868699" cy="731519"/>
          </a:xfrm>
          <a:prstGeom prst="rect">
            <a:avLst/>
          </a:prstGeom>
          <a:blipFill>
            <a:blip r:embed="rId3" cstate="print"/>
            <a:stretch>
              <a:fillRect/>
            </a:stretch>
          </a:blipFill>
        </p:spPr>
        <p:txBody>
          <a:bodyPr wrap="square" lIns="0" tIns="0" rIns="0" bIns="0" rtlCol="0"/>
          <a:lstStyle/>
          <a:p>
            <a:endParaRPr/>
          </a:p>
        </p:txBody>
      </p:sp>
      <p:sp>
        <p:nvSpPr>
          <p:cNvPr id="97" name="object 5"/>
          <p:cNvSpPr/>
          <p:nvPr/>
        </p:nvSpPr>
        <p:spPr>
          <a:xfrm>
            <a:off x="1434349" y="997622"/>
            <a:ext cx="5800344" cy="3435096"/>
          </a:xfrm>
          <a:prstGeom prst="rect">
            <a:avLst/>
          </a:prstGeom>
          <a:blipFill>
            <a:blip r:embed="rId4" cstate="print"/>
            <a:stretch>
              <a:fillRect/>
            </a:stretch>
          </a:blipFill>
        </p:spPr>
        <p:txBody>
          <a:bodyPr wrap="square" lIns="0" tIns="0" rIns="0" bIns="0" rtlCol="0"/>
          <a:lstStyle/>
          <a:p>
            <a:endParaRPr/>
          </a:p>
        </p:txBody>
      </p:sp>
      <p:sp>
        <p:nvSpPr>
          <p:cNvPr id="98" name="object 6"/>
          <p:cNvSpPr/>
          <p:nvPr/>
        </p:nvSpPr>
        <p:spPr>
          <a:xfrm>
            <a:off x="7541633" y="543697"/>
            <a:ext cx="4357924" cy="1621189"/>
          </a:xfrm>
          <a:prstGeom prst="rect">
            <a:avLst/>
          </a:prstGeom>
          <a:blipFill>
            <a:blip r:embed="rId5" cstate="print"/>
            <a:stretch>
              <a:fillRect/>
            </a:stretch>
          </a:blipFill>
        </p:spPr>
        <p:txBody>
          <a:bodyPr wrap="square" lIns="0" tIns="0" rIns="0" bIns="0" rtlCol="0"/>
          <a:lstStyle/>
          <a:p>
            <a:endParaRPr/>
          </a:p>
        </p:txBody>
      </p:sp>
      <p:sp>
        <p:nvSpPr>
          <p:cNvPr id="99" name="object 7"/>
          <p:cNvSpPr/>
          <p:nvPr/>
        </p:nvSpPr>
        <p:spPr>
          <a:xfrm>
            <a:off x="7538248" y="2480955"/>
            <a:ext cx="2492300" cy="1856600"/>
          </a:xfrm>
          <a:prstGeom prst="rect">
            <a:avLst/>
          </a:prstGeom>
          <a:blipFill>
            <a:blip r:embed="rId6" cstate="print"/>
            <a:stretch>
              <a:fillRect/>
            </a:stretch>
          </a:blipFill>
        </p:spPr>
        <p:txBody>
          <a:bodyPr wrap="square" lIns="0" tIns="0" rIns="0" bIns="0" rtlCol="0"/>
          <a:lstStyle/>
          <a:p>
            <a:endParaRPr/>
          </a:p>
        </p:txBody>
      </p:sp>
      <p:graphicFrame>
        <p:nvGraphicFramePr>
          <p:cNvPr id="100" name="object 8"/>
          <p:cNvGraphicFramePr>
            <a:graphicFrameLocks noGrp="1"/>
          </p:cNvGraphicFramePr>
          <p:nvPr>
            <p:extLst>
              <p:ext uri="{D42A27DB-BD31-4B8C-83A1-F6EECF244321}">
                <p14:modId xmlns:p14="http://schemas.microsoft.com/office/powerpoint/2010/main" val="855270813"/>
              </p:ext>
            </p:extLst>
          </p:nvPr>
        </p:nvGraphicFramePr>
        <p:xfrm>
          <a:off x="3020149" y="4653625"/>
          <a:ext cx="7010399" cy="1481455"/>
        </p:xfrm>
        <a:graphic>
          <a:graphicData uri="http://schemas.openxmlformats.org/drawingml/2006/table">
            <a:tbl>
              <a:tblPr firstRow="1" bandRow="1">
                <a:tableStyleId>{2D5ABB26-0587-4C30-8999-92F81FD0307C}</a:tableStyleId>
              </a:tblPr>
              <a:tblGrid>
                <a:gridCol w="2336800">
                  <a:extLst>
                    <a:ext uri="{9D8B030D-6E8A-4147-A177-3AD203B41FA5}">
                      <a16:colId xmlns:a16="http://schemas.microsoft.com/office/drawing/2014/main" val="20000"/>
                    </a:ext>
                  </a:extLst>
                </a:gridCol>
                <a:gridCol w="1720214">
                  <a:extLst>
                    <a:ext uri="{9D8B030D-6E8A-4147-A177-3AD203B41FA5}">
                      <a16:colId xmlns:a16="http://schemas.microsoft.com/office/drawing/2014/main" val="20001"/>
                    </a:ext>
                  </a:extLst>
                </a:gridCol>
                <a:gridCol w="2953385">
                  <a:extLst>
                    <a:ext uri="{9D8B030D-6E8A-4147-A177-3AD203B41FA5}">
                      <a16:colId xmlns:a16="http://schemas.microsoft.com/office/drawing/2014/main" val="20002"/>
                    </a:ext>
                  </a:extLst>
                </a:gridCol>
              </a:tblGrid>
              <a:tr h="370840">
                <a:tc>
                  <a:txBody>
                    <a:bodyPr/>
                    <a:lstStyle/>
                    <a:p>
                      <a:pPr>
                        <a:lnSpc>
                          <a:spcPct val="100000"/>
                        </a:lnSpc>
                      </a:pPr>
                      <a:endParaRPr sz="2000" dirty="0">
                        <a:latin typeface="游ゴシック" panose="020B0400000000000000" pitchFamily="50" charset="-128"/>
                        <a:ea typeface="游ゴシック" panose="020B0400000000000000" pitchFamily="50" charset="-128"/>
                        <a:cs typeface="Times New Roman"/>
                      </a:endParaRPr>
                    </a:p>
                  </a:txBody>
                  <a:tcPr marL="0" marR="0" marT="0" marB="0">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L="97155">
                        <a:lnSpc>
                          <a:spcPct val="100000"/>
                        </a:lnSpc>
                        <a:spcBef>
                          <a:spcPts val="240"/>
                        </a:spcBef>
                      </a:pPr>
                      <a:r>
                        <a:rPr sz="1800" b="1" spc="-95" dirty="0">
                          <a:latin typeface="游ゴシック" panose="020B0400000000000000" pitchFamily="50" charset="-128"/>
                          <a:ea typeface="游ゴシック" panose="020B0400000000000000" pitchFamily="50" charset="-128"/>
                          <a:cs typeface="Arial"/>
                        </a:rPr>
                        <a:t>New</a:t>
                      </a:r>
                      <a:r>
                        <a:rPr sz="1800" b="1" spc="-114" dirty="0">
                          <a:latin typeface="游ゴシック" panose="020B0400000000000000" pitchFamily="50" charset="-128"/>
                          <a:ea typeface="游ゴシック" panose="020B0400000000000000" pitchFamily="50" charset="-128"/>
                          <a:cs typeface="Arial"/>
                        </a:rPr>
                        <a:t> </a:t>
                      </a:r>
                      <a:r>
                        <a:rPr sz="1800" b="1" spc="-125" dirty="0">
                          <a:latin typeface="游ゴシック" panose="020B0400000000000000" pitchFamily="50" charset="-128"/>
                          <a:ea typeface="游ゴシック" panose="020B0400000000000000" pitchFamily="50" charset="-128"/>
                          <a:cs typeface="Arial"/>
                        </a:rPr>
                        <a:t>(FY2017)</a:t>
                      </a:r>
                      <a:endParaRPr sz="1800">
                        <a:latin typeface="游ゴシック" panose="020B0400000000000000" pitchFamily="50" charset="-128"/>
                        <a:ea typeface="游ゴシック" panose="020B0400000000000000" pitchFamily="50" charset="-128"/>
                        <a:cs typeface="Arial"/>
                      </a:endParaRPr>
                    </a:p>
                  </a:txBody>
                  <a:tcPr marL="0" marR="0" marT="30480" marB="0">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L="97155">
                        <a:lnSpc>
                          <a:spcPct val="100000"/>
                        </a:lnSpc>
                        <a:spcBef>
                          <a:spcPts val="240"/>
                        </a:spcBef>
                      </a:pPr>
                      <a:r>
                        <a:rPr sz="1800" b="1" spc="-180" dirty="0">
                          <a:latin typeface="游ゴシック" panose="020B0400000000000000" pitchFamily="50" charset="-128"/>
                          <a:ea typeface="游ゴシック" panose="020B0400000000000000" pitchFamily="50" charset="-128"/>
                          <a:cs typeface="Arial"/>
                        </a:rPr>
                        <a:t>Since </a:t>
                      </a:r>
                      <a:r>
                        <a:rPr sz="1800" b="1" spc="-190" dirty="0">
                          <a:latin typeface="游ゴシック" panose="020B0400000000000000" pitchFamily="50" charset="-128"/>
                          <a:ea typeface="游ゴシック" panose="020B0400000000000000" pitchFamily="50" charset="-128"/>
                          <a:cs typeface="Arial"/>
                        </a:rPr>
                        <a:t>BRAIN </a:t>
                      </a:r>
                      <a:r>
                        <a:rPr sz="1800" b="1" spc="-185" dirty="0">
                          <a:latin typeface="游ゴシック" panose="020B0400000000000000" pitchFamily="50" charset="-128"/>
                          <a:ea typeface="游ゴシック" panose="020B0400000000000000" pitchFamily="50" charset="-128"/>
                          <a:cs typeface="Arial"/>
                        </a:rPr>
                        <a:t>Began</a:t>
                      </a:r>
                      <a:r>
                        <a:rPr sz="1800" b="1" spc="-265" dirty="0">
                          <a:latin typeface="游ゴシック" panose="020B0400000000000000" pitchFamily="50" charset="-128"/>
                          <a:ea typeface="游ゴシック" panose="020B0400000000000000" pitchFamily="50" charset="-128"/>
                          <a:cs typeface="Arial"/>
                        </a:rPr>
                        <a:t> </a:t>
                      </a:r>
                      <a:r>
                        <a:rPr sz="1800" b="1" spc="-125" dirty="0">
                          <a:latin typeface="游ゴシック" panose="020B0400000000000000" pitchFamily="50" charset="-128"/>
                          <a:ea typeface="游ゴシック" panose="020B0400000000000000" pitchFamily="50" charset="-128"/>
                          <a:cs typeface="Arial"/>
                        </a:rPr>
                        <a:t>(FY2014)</a:t>
                      </a:r>
                      <a:endParaRPr sz="1800" dirty="0">
                        <a:latin typeface="游ゴシック" panose="020B0400000000000000" pitchFamily="50" charset="-128"/>
                        <a:ea typeface="游ゴシック" panose="020B0400000000000000" pitchFamily="50" charset="-128"/>
                        <a:cs typeface="Arial"/>
                      </a:endParaRPr>
                    </a:p>
                  </a:txBody>
                  <a:tcPr marL="0" marR="0" marT="30480" marB="0">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extLst>
                  <a:ext uri="{0D108BD9-81ED-4DB2-BD59-A6C34878D82A}">
                    <a16:rowId xmlns:a16="http://schemas.microsoft.com/office/drawing/2014/main" val="10000"/>
                  </a:ext>
                </a:extLst>
              </a:tr>
              <a:tr h="370205">
                <a:tc>
                  <a:txBody>
                    <a:bodyPr/>
                    <a:lstStyle/>
                    <a:p>
                      <a:pPr marL="97790">
                        <a:lnSpc>
                          <a:spcPct val="100000"/>
                        </a:lnSpc>
                        <a:spcBef>
                          <a:spcPts val="240"/>
                        </a:spcBef>
                      </a:pPr>
                      <a:r>
                        <a:rPr sz="1800" spc="-65" dirty="0">
                          <a:latin typeface="游ゴシック" panose="020B0400000000000000" pitchFamily="50" charset="-128"/>
                          <a:ea typeface="游ゴシック" panose="020B0400000000000000" pitchFamily="50" charset="-128"/>
                          <a:cs typeface="Arial"/>
                        </a:rPr>
                        <a:t>Number</a:t>
                      </a:r>
                      <a:r>
                        <a:rPr sz="1800" spc="-110" dirty="0">
                          <a:latin typeface="游ゴシック" panose="020B0400000000000000" pitchFamily="50" charset="-128"/>
                          <a:ea typeface="游ゴシック" panose="020B0400000000000000" pitchFamily="50" charset="-128"/>
                          <a:cs typeface="Arial"/>
                        </a:rPr>
                        <a:t> </a:t>
                      </a:r>
                      <a:r>
                        <a:rPr sz="1800" spc="-100" dirty="0">
                          <a:latin typeface="游ゴシック" panose="020B0400000000000000" pitchFamily="50" charset="-128"/>
                          <a:ea typeface="游ゴシック" panose="020B0400000000000000" pitchFamily="50" charset="-128"/>
                          <a:cs typeface="Arial"/>
                        </a:rPr>
                        <a:t>awards</a:t>
                      </a:r>
                      <a:endParaRPr sz="1800">
                        <a:latin typeface="游ゴシック" panose="020B0400000000000000" pitchFamily="50" charset="-128"/>
                        <a:ea typeface="游ゴシック" panose="020B0400000000000000" pitchFamily="50" charset="-128"/>
                        <a:cs typeface="Arial"/>
                      </a:endParaRPr>
                    </a:p>
                  </a:txBody>
                  <a:tcPr marL="0" marR="0" marT="30480" marB="0">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L="97155" algn="ctr">
                        <a:lnSpc>
                          <a:spcPct val="100000"/>
                        </a:lnSpc>
                        <a:spcBef>
                          <a:spcPts val="240"/>
                        </a:spcBef>
                      </a:pPr>
                      <a:r>
                        <a:rPr sz="1800" spc="-90" dirty="0">
                          <a:latin typeface="游ゴシック" panose="020B0400000000000000" pitchFamily="50" charset="-128"/>
                          <a:ea typeface="游ゴシック" panose="020B0400000000000000" pitchFamily="50" charset="-128"/>
                          <a:cs typeface="Arial"/>
                        </a:rPr>
                        <a:t>110</a:t>
                      </a:r>
                      <a:endParaRPr sz="1800" dirty="0">
                        <a:latin typeface="游ゴシック" panose="020B0400000000000000" pitchFamily="50" charset="-128"/>
                        <a:ea typeface="游ゴシック" panose="020B0400000000000000" pitchFamily="50" charset="-128"/>
                        <a:cs typeface="Arial"/>
                      </a:endParaRPr>
                    </a:p>
                  </a:txBody>
                  <a:tcPr marL="0" marR="0" marT="30480" marB="0">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L="97155" algn="ctr">
                        <a:lnSpc>
                          <a:spcPct val="100000"/>
                        </a:lnSpc>
                        <a:spcBef>
                          <a:spcPts val="240"/>
                        </a:spcBef>
                      </a:pPr>
                      <a:r>
                        <a:rPr sz="1800" spc="-90" dirty="0">
                          <a:latin typeface="游ゴシック" panose="020B0400000000000000" pitchFamily="50" charset="-128"/>
                          <a:ea typeface="游ゴシック" panose="020B0400000000000000" pitchFamily="50" charset="-128"/>
                          <a:cs typeface="Arial"/>
                        </a:rPr>
                        <a:t>345</a:t>
                      </a:r>
                      <a:endParaRPr sz="1800" dirty="0">
                        <a:latin typeface="游ゴシック" panose="020B0400000000000000" pitchFamily="50" charset="-128"/>
                        <a:ea typeface="游ゴシック" panose="020B0400000000000000" pitchFamily="50" charset="-128"/>
                        <a:cs typeface="Arial"/>
                      </a:endParaRPr>
                    </a:p>
                  </a:txBody>
                  <a:tcPr marL="0" marR="0" marT="30480" marB="0">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extLst>
                  <a:ext uri="{0D108BD9-81ED-4DB2-BD59-A6C34878D82A}">
                    <a16:rowId xmlns:a16="http://schemas.microsoft.com/office/drawing/2014/main" val="10001"/>
                  </a:ext>
                </a:extLst>
              </a:tr>
              <a:tr h="370205">
                <a:tc>
                  <a:txBody>
                    <a:bodyPr/>
                    <a:lstStyle/>
                    <a:p>
                      <a:pPr marL="97790">
                        <a:lnSpc>
                          <a:spcPct val="100000"/>
                        </a:lnSpc>
                        <a:spcBef>
                          <a:spcPts val="240"/>
                        </a:spcBef>
                      </a:pPr>
                      <a:r>
                        <a:rPr sz="1800" spc="-65" dirty="0">
                          <a:latin typeface="游ゴシック" panose="020B0400000000000000" pitchFamily="50" charset="-128"/>
                          <a:ea typeface="游ゴシック" panose="020B0400000000000000" pitchFamily="50" charset="-128"/>
                          <a:cs typeface="Arial"/>
                        </a:rPr>
                        <a:t>Number</a:t>
                      </a:r>
                      <a:r>
                        <a:rPr sz="1800" spc="-120" dirty="0">
                          <a:latin typeface="游ゴシック" panose="020B0400000000000000" pitchFamily="50" charset="-128"/>
                          <a:ea typeface="游ゴシック" panose="020B0400000000000000" pitchFamily="50" charset="-128"/>
                          <a:cs typeface="Arial"/>
                        </a:rPr>
                        <a:t> </a:t>
                      </a:r>
                      <a:r>
                        <a:rPr sz="1800" spc="-70" dirty="0">
                          <a:latin typeface="游ゴシック" panose="020B0400000000000000" pitchFamily="50" charset="-128"/>
                          <a:ea typeface="游ゴシック" panose="020B0400000000000000" pitchFamily="50" charset="-128"/>
                          <a:cs typeface="Arial"/>
                        </a:rPr>
                        <a:t>investigators</a:t>
                      </a:r>
                      <a:endParaRPr sz="1800" dirty="0">
                        <a:latin typeface="游ゴシック" panose="020B0400000000000000" pitchFamily="50" charset="-128"/>
                        <a:ea typeface="游ゴシック" panose="020B0400000000000000" pitchFamily="50" charset="-128"/>
                        <a:cs typeface="Arial"/>
                      </a:endParaRPr>
                    </a:p>
                  </a:txBody>
                  <a:tcPr marL="0" marR="0" marT="30480" marB="0">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L="97155" algn="ctr">
                        <a:lnSpc>
                          <a:spcPct val="100000"/>
                        </a:lnSpc>
                        <a:spcBef>
                          <a:spcPts val="240"/>
                        </a:spcBef>
                      </a:pPr>
                      <a:r>
                        <a:rPr sz="1800" spc="-90" dirty="0">
                          <a:latin typeface="游ゴシック" panose="020B0400000000000000" pitchFamily="50" charset="-128"/>
                          <a:ea typeface="游ゴシック" panose="020B0400000000000000" pitchFamily="50" charset="-128"/>
                          <a:cs typeface="Arial"/>
                        </a:rPr>
                        <a:t>178</a:t>
                      </a:r>
                      <a:endParaRPr sz="1800" dirty="0">
                        <a:latin typeface="游ゴシック" panose="020B0400000000000000" pitchFamily="50" charset="-128"/>
                        <a:ea typeface="游ゴシック" panose="020B0400000000000000" pitchFamily="50" charset="-128"/>
                        <a:cs typeface="Arial"/>
                      </a:endParaRPr>
                    </a:p>
                  </a:txBody>
                  <a:tcPr marL="0" marR="0" marT="30480" marB="0">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L="97155" algn="ctr">
                        <a:lnSpc>
                          <a:spcPct val="100000"/>
                        </a:lnSpc>
                        <a:spcBef>
                          <a:spcPts val="240"/>
                        </a:spcBef>
                      </a:pPr>
                      <a:r>
                        <a:rPr sz="1800" spc="-90" dirty="0">
                          <a:latin typeface="游ゴシック" panose="020B0400000000000000" pitchFamily="50" charset="-128"/>
                          <a:ea typeface="游ゴシック" panose="020B0400000000000000" pitchFamily="50" charset="-128"/>
                          <a:cs typeface="Arial"/>
                        </a:rPr>
                        <a:t>504</a:t>
                      </a:r>
                      <a:endParaRPr sz="1800" dirty="0">
                        <a:latin typeface="游ゴシック" panose="020B0400000000000000" pitchFamily="50" charset="-128"/>
                        <a:ea typeface="游ゴシック" panose="020B0400000000000000" pitchFamily="50" charset="-128"/>
                        <a:cs typeface="Arial"/>
                      </a:endParaRPr>
                    </a:p>
                  </a:txBody>
                  <a:tcPr marL="0" marR="0" marT="30480" marB="0">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extLst>
                  <a:ext uri="{0D108BD9-81ED-4DB2-BD59-A6C34878D82A}">
                    <a16:rowId xmlns:a16="http://schemas.microsoft.com/office/drawing/2014/main" val="10002"/>
                  </a:ext>
                </a:extLst>
              </a:tr>
              <a:tr h="370205">
                <a:tc>
                  <a:txBody>
                    <a:bodyPr/>
                    <a:lstStyle/>
                    <a:p>
                      <a:pPr marL="97790">
                        <a:lnSpc>
                          <a:spcPct val="100000"/>
                        </a:lnSpc>
                        <a:spcBef>
                          <a:spcPts val="235"/>
                        </a:spcBef>
                      </a:pPr>
                      <a:r>
                        <a:rPr sz="1800" spc="-60" dirty="0">
                          <a:latin typeface="游ゴシック" panose="020B0400000000000000" pitchFamily="50" charset="-128"/>
                          <a:ea typeface="游ゴシック" panose="020B0400000000000000" pitchFamily="50" charset="-128"/>
                          <a:cs typeface="Arial"/>
                        </a:rPr>
                        <a:t>Investment</a:t>
                      </a:r>
                      <a:endParaRPr sz="1800">
                        <a:latin typeface="游ゴシック" panose="020B0400000000000000" pitchFamily="50" charset="-128"/>
                        <a:ea typeface="游ゴシック" panose="020B0400000000000000" pitchFamily="50" charset="-128"/>
                        <a:cs typeface="Arial"/>
                      </a:endParaRPr>
                    </a:p>
                  </a:txBody>
                  <a:tcPr marL="0" marR="0" marT="29845" marB="0">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L="97155" algn="ctr">
                        <a:lnSpc>
                          <a:spcPct val="100000"/>
                        </a:lnSpc>
                        <a:spcBef>
                          <a:spcPts val="235"/>
                        </a:spcBef>
                      </a:pPr>
                      <a:r>
                        <a:rPr sz="1800" spc="-65" dirty="0">
                          <a:latin typeface="游ゴシック" panose="020B0400000000000000" pitchFamily="50" charset="-128"/>
                          <a:ea typeface="游ゴシック" panose="020B0400000000000000" pitchFamily="50" charset="-128"/>
                          <a:cs typeface="Arial"/>
                        </a:rPr>
                        <a:t>$169.6M</a:t>
                      </a:r>
                      <a:endParaRPr sz="1800">
                        <a:latin typeface="游ゴシック" panose="020B0400000000000000" pitchFamily="50" charset="-128"/>
                        <a:ea typeface="游ゴシック" panose="020B0400000000000000" pitchFamily="50" charset="-128"/>
                        <a:cs typeface="Arial"/>
                      </a:endParaRPr>
                    </a:p>
                  </a:txBody>
                  <a:tcPr marL="0" marR="0" marT="29845" marB="0">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L="97155" algn="ctr">
                        <a:lnSpc>
                          <a:spcPct val="100000"/>
                        </a:lnSpc>
                        <a:spcBef>
                          <a:spcPts val="235"/>
                        </a:spcBef>
                      </a:pPr>
                      <a:r>
                        <a:rPr sz="1800" spc="-65" dirty="0">
                          <a:latin typeface="游ゴシック" panose="020B0400000000000000" pitchFamily="50" charset="-128"/>
                          <a:ea typeface="游ゴシック" panose="020B0400000000000000" pitchFamily="50" charset="-128"/>
                          <a:cs typeface="Arial"/>
                        </a:rPr>
                        <a:t>$548.3M</a:t>
                      </a:r>
                      <a:endParaRPr sz="1800" dirty="0">
                        <a:latin typeface="游ゴシック" panose="020B0400000000000000" pitchFamily="50" charset="-128"/>
                        <a:ea typeface="游ゴシック" panose="020B0400000000000000" pitchFamily="50" charset="-128"/>
                        <a:cs typeface="Arial"/>
                      </a:endParaRPr>
                    </a:p>
                  </a:txBody>
                  <a:tcPr marL="0" marR="0" marT="29845" marB="0">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423533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0" name="object 4"/>
          <p:cNvSpPr txBox="1">
            <a:spLocks/>
          </p:cNvSpPr>
          <p:nvPr/>
        </p:nvSpPr>
        <p:spPr>
          <a:xfrm>
            <a:off x="1828799" y="444601"/>
            <a:ext cx="8550877" cy="948978"/>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en-US" sz="3600" spc="-330" dirty="0">
                <a:latin typeface="GungsuhChe" panose="02030609000101010101" pitchFamily="49" charset="-127"/>
                <a:ea typeface="GungsuhChe" panose="02030609000101010101" pitchFamily="49" charset="-127"/>
              </a:rPr>
              <a:t>BRAIN </a:t>
            </a:r>
            <a:r>
              <a:rPr lang="en-US" sz="3600" spc="-254" dirty="0">
                <a:latin typeface="GungsuhChe" panose="02030609000101010101" pitchFamily="49" charset="-127"/>
                <a:ea typeface="GungsuhChe" panose="02030609000101010101" pitchFamily="49" charset="-127"/>
              </a:rPr>
              <a:t>Competing </a:t>
            </a:r>
            <a:r>
              <a:rPr lang="en-US" sz="3600" spc="-160" dirty="0">
                <a:latin typeface="GungsuhChe" panose="02030609000101010101" pitchFamily="49" charset="-127"/>
                <a:ea typeface="GungsuhChe" panose="02030609000101010101" pitchFamily="49" charset="-127"/>
              </a:rPr>
              <a:t>$</a:t>
            </a:r>
            <a:r>
              <a:rPr lang="en-US" sz="3600" spc="55" dirty="0">
                <a:latin typeface="GungsuhChe" panose="02030609000101010101" pitchFamily="49" charset="-127"/>
                <a:ea typeface="GungsuhChe" panose="02030609000101010101" pitchFamily="49" charset="-127"/>
              </a:rPr>
              <a:t> </a:t>
            </a:r>
            <a:r>
              <a:rPr lang="en-US" sz="3600" spc="-210" dirty="0">
                <a:latin typeface="GungsuhChe" panose="02030609000101010101" pitchFamily="49" charset="-127"/>
                <a:ea typeface="GungsuhChe" panose="02030609000101010101" pitchFamily="49" charset="-127"/>
              </a:rPr>
              <a:t>Available</a:t>
            </a:r>
          </a:p>
          <a:p>
            <a:pPr marL="12700">
              <a:lnSpc>
                <a:spcPct val="100000"/>
              </a:lnSpc>
              <a:spcBef>
                <a:spcPts val="100"/>
              </a:spcBef>
            </a:pPr>
            <a:r>
              <a:rPr lang="en-US" sz="2400" spc="-130" dirty="0">
                <a:latin typeface="GungsuhChe" panose="02030609000101010101" pitchFamily="49" charset="-127"/>
                <a:ea typeface="GungsuhChe" panose="02030609000101010101" pitchFamily="49" charset="-127"/>
              </a:rPr>
              <a:t>(dollars </a:t>
            </a:r>
            <a:r>
              <a:rPr lang="en-US" sz="2400" spc="-110" dirty="0">
                <a:latin typeface="GungsuhChe" panose="02030609000101010101" pitchFamily="49" charset="-127"/>
                <a:ea typeface="GungsuhChe" panose="02030609000101010101" pitchFamily="49" charset="-127"/>
              </a:rPr>
              <a:t>in</a:t>
            </a:r>
            <a:r>
              <a:rPr lang="en-US" sz="2400" spc="-160" dirty="0">
                <a:latin typeface="GungsuhChe" panose="02030609000101010101" pitchFamily="49" charset="-127"/>
                <a:ea typeface="GungsuhChe" panose="02030609000101010101" pitchFamily="49" charset="-127"/>
              </a:rPr>
              <a:t> </a:t>
            </a:r>
            <a:r>
              <a:rPr lang="en-US" sz="2400" spc="-120" dirty="0">
                <a:latin typeface="GungsuhChe" panose="02030609000101010101" pitchFamily="49" charset="-127"/>
                <a:ea typeface="GungsuhChe" panose="02030609000101010101" pitchFamily="49" charset="-127"/>
              </a:rPr>
              <a:t>millions)</a:t>
            </a:r>
            <a:endParaRPr lang="en-US" sz="2400" dirty="0">
              <a:latin typeface="GungsuhChe" panose="02030609000101010101" pitchFamily="49" charset="-127"/>
              <a:ea typeface="GungsuhChe" panose="02030609000101010101" pitchFamily="49" charset="-127"/>
            </a:endParaRPr>
          </a:p>
        </p:txBody>
      </p:sp>
      <p:graphicFrame>
        <p:nvGraphicFramePr>
          <p:cNvPr id="11" name="object 5"/>
          <p:cNvGraphicFramePr>
            <a:graphicFrameLocks noGrp="1"/>
          </p:cNvGraphicFramePr>
          <p:nvPr>
            <p:extLst>
              <p:ext uri="{D42A27DB-BD31-4B8C-83A1-F6EECF244321}">
                <p14:modId xmlns:p14="http://schemas.microsoft.com/office/powerpoint/2010/main" val="2879540606"/>
              </p:ext>
            </p:extLst>
          </p:nvPr>
        </p:nvGraphicFramePr>
        <p:xfrm>
          <a:off x="694413" y="1408259"/>
          <a:ext cx="10803173" cy="5211070"/>
        </p:xfrm>
        <a:graphic>
          <a:graphicData uri="http://schemas.openxmlformats.org/drawingml/2006/table">
            <a:tbl>
              <a:tblPr firstRow="1" bandRow="1">
                <a:tableStyleId>{2D5ABB26-0587-4C30-8999-92F81FD0307C}</a:tableStyleId>
              </a:tblPr>
              <a:tblGrid>
                <a:gridCol w="1621151">
                  <a:extLst>
                    <a:ext uri="{9D8B030D-6E8A-4147-A177-3AD203B41FA5}">
                      <a16:colId xmlns:a16="http://schemas.microsoft.com/office/drawing/2014/main" val="20000"/>
                    </a:ext>
                  </a:extLst>
                </a:gridCol>
                <a:gridCol w="1212884">
                  <a:extLst>
                    <a:ext uri="{9D8B030D-6E8A-4147-A177-3AD203B41FA5}">
                      <a16:colId xmlns:a16="http://schemas.microsoft.com/office/drawing/2014/main" val="20001"/>
                    </a:ext>
                  </a:extLst>
                </a:gridCol>
                <a:gridCol w="1294698">
                  <a:extLst>
                    <a:ext uri="{9D8B030D-6E8A-4147-A177-3AD203B41FA5}">
                      <a16:colId xmlns:a16="http://schemas.microsoft.com/office/drawing/2014/main" val="20002"/>
                    </a:ext>
                  </a:extLst>
                </a:gridCol>
                <a:gridCol w="1294698">
                  <a:extLst>
                    <a:ext uri="{9D8B030D-6E8A-4147-A177-3AD203B41FA5}">
                      <a16:colId xmlns:a16="http://schemas.microsoft.com/office/drawing/2014/main" val="20003"/>
                    </a:ext>
                  </a:extLst>
                </a:gridCol>
                <a:gridCol w="1288343">
                  <a:extLst>
                    <a:ext uri="{9D8B030D-6E8A-4147-A177-3AD203B41FA5}">
                      <a16:colId xmlns:a16="http://schemas.microsoft.com/office/drawing/2014/main" val="20004"/>
                    </a:ext>
                  </a:extLst>
                </a:gridCol>
                <a:gridCol w="1455144">
                  <a:extLst>
                    <a:ext uri="{9D8B030D-6E8A-4147-A177-3AD203B41FA5}">
                      <a16:colId xmlns:a16="http://schemas.microsoft.com/office/drawing/2014/main" val="20005"/>
                    </a:ext>
                  </a:extLst>
                </a:gridCol>
                <a:gridCol w="1323291">
                  <a:extLst>
                    <a:ext uri="{9D8B030D-6E8A-4147-A177-3AD203B41FA5}">
                      <a16:colId xmlns:a16="http://schemas.microsoft.com/office/drawing/2014/main" val="20006"/>
                    </a:ext>
                  </a:extLst>
                </a:gridCol>
                <a:gridCol w="1312964">
                  <a:extLst>
                    <a:ext uri="{9D8B030D-6E8A-4147-A177-3AD203B41FA5}">
                      <a16:colId xmlns:a16="http://schemas.microsoft.com/office/drawing/2014/main" val="20007"/>
                    </a:ext>
                  </a:extLst>
                </a:gridCol>
              </a:tblGrid>
              <a:tr h="881640">
                <a:tc>
                  <a:txBody>
                    <a:bodyPr/>
                    <a:lstStyle/>
                    <a:p>
                      <a:pPr marL="52069">
                        <a:lnSpc>
                          <a:spcPts val="1810"/>
                        </a:lnSpc>
                      </a:pPr>
                      <a:r>
                        <a:rPr sz="1600" b="1" spc="-175" dirty="0">
                          <a:latin typeface="游ゴシック" panose="020B0400000000000000" pitchFamily="50" charset="-128"/>
                          <a:ea typeface="游ゴシック" panose="020B0400000000000000" pitchFamily="50" charset="-128"/>
                          <a:cs typeface="Arial"/>
                        </a:rPr>
                        <a:t>Sources</a:t>
                      </a:r>
                      <a:endParaRPr sz="1600" dirty="0">
                        <a:latin typeface="游ゴシック" panose="020B0400000000000000" pitchFamily="50" charset="-128"/>
                        <a:ea typeface="游ゴシック" panose="020B0400000000000000" pitchFamily="50" charset="-128"/>
                        <a:cs typeface="Arial"/>
                      </a:endParaRPr>
                    </a:p>
                  </a:txBody>
                  <a:tcPr marL="0" marR="0" marT="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L="167640">
                        <a:lnSpc>
                          <a:spcPts val="1600"/>
                        </a:lnSpc>
                      </a:pPr>
                      <a:r>
                        <a:rPr sz="1600" b="1" spc="-245" dirty="0">
                          <a:latin typeface="游ゴシック" panose="020B0400000000000000" pitchFamily="50" charset="-128"/>
                          <a:ea typeface="游ゴシック" panose="020B0400000000000000" pitchFamily="50" charset="-128"/>
                          <a:cs typeface="Arial"/>
                        </a:rPr>
                        <a:t>FY</a:t>
                      </a:r>
                      <a:r>
                        <a:rPr sz="1600" b="1" spc="-95" dirty="0">
                          <a:latin typeface="游ゴシック" panose="020B0400000000000000" pitchFamily="50" charset="-128"/>
                          <a:ea typeface="游ゴシック" panose="020B0400000000000000" pitchFamily="50" charset="-128"/>
                          <a:cs typeface="Arial"/>
                        </a:rPr>
                        <a:t> </a:t>
                      </a:r>
                      <a:r>
                        <a:rPr sz="1600" b="1" spc="-90" dirty="0">
                          <a:latin typeface="游ゴシック" panose="020B0400000000000000" pitchFamily="50" charset="-128"/>
                          <a:ea typeface="游ゴシック" panose="020B0400000000000000" pitchFamily="50" charset="-128"/>
                          <a:cs typeface="Arial"/>
                        </a:rPr>
                        <a:t>2014</a:t>
                      </a:r>
                      <a:endParaRPr sz="1600" dirty="0">
                        <a:latin typeface="游ゴシック" panose="020B0400000000000000" pitchFamily="50" charset="-128"/>
                        <a:ea typeface="游ゴシック" panose="020B0400000000000000" pitchFamily="50" charset="-128"/>
                        <a:cs typeface="Arial"/>
                      </a:endParaRPr>
                    </a:p>
                    <a:p>
                      <a:pPr marL="225425">
                        <a:lnSpc>
                          <a:spcPts val="1710"/>
                        </a:lnSpc>
                      </a:pPr>
                      <a:r>
                        <a:rPr sz="1600" b="1" spc="-114" dirty="0">
                          <a:latin typeface="游ゴシック" panose="020B0400000000000000" pitchFamily="50" charset="-128"/>
                          <a:ea typeface="游ゴシック" panose="020B0400000000000000" pitchFamily="50" charset="-128"/>
                          <a:cs typeface="Arial"/>
                        </a:rPr>
                        <a:t>Actual</a:t>
                      </a:r>
                      <a:endParaRPr sz="1600" dirty="0">
                        <a:latin typeface="游ゴシック" panose="020B0400000000000000" pitchFamily="50" charset="-128"/>
                        <a:ea typeface="游ゴシック" panose="020B0400000000000000" pitchFamily="50" charset="-128"/>
                        <a:cs typeface="Arial"/>
                      </a:endParaRPr>
                    </a:p>
                  </a:txBody>
                  <a:tcPr marL="0" marR="0" marT="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L="222885">
                        <a:lnSpc>
                          <a:spcPts val="1600"/>
                        </a:lnSpc>
                      </a:pPr>
                      <a:r>
                        <a:rPr sz="1600" b="1" spc="-140" dirty="0">
                          <a:latin typeface="游ゴシック" panose="020B0400000000000000" pitchFamily="50" charset="-128"/>
                          <a:ea typeface="游ゴシック" panose="020B0400000000000000" pitchFamily="50" charset="-128"/>
                          <a:cs typeface="Arial"/>
                        </a:rPr>
                        <a:t>FY2015</a:t>
                      </a:r>
                      <a:endParaRPr sz="1600" dirty="0">
                        <a:latin typeface="游ゴシック" panose="020B0400000000000000" pitchFamily="50" charset="-128"/>
                        <a:ea typeface="游ゴシック" panose="020B0400000000000000" pitchFamily="50" charset="-128"/>
                        <a:cs typeface="Arial"/>
                      </a:endParaRPr>
                    </a:p>
                    <a:p>
                      <a:pPr marL="257810">
                        <a:lnSpc>
                          <a:spcPts val="1710"/>
                        </a:lnSpc>
                      </a:pPr>
                      <a:r>
                        <a:rPr sz="1600" b="1" spc="-114" dirty="0">
                          <a:latin typeface="游ゴシック" panose="020B0400000000000000" pitchFamily="50" charset="-128"/>
                          <a:ea typeface="游ゴシック" panose="020B0400000000000000" pitchFamily="50" charset="-128"/>
                          <a:cs typeface="Arial"/>
                        </a:rPr>
                        <a:t>Actual</a:t>
                      </a:r>
                      <a:endParaRPr sz="1600" dirty="0">
                        <a:latin typeface="游ゴシック" panose="020B0400000000000000" pitchFamily="50" charset="-128"/>
                        <a:ea typeface="游ゴシック" panose="020B0400000000000000" pitchFamily="50" charset="-128"/>
                        <a:cs typeface="Arial"/>
                      </a:endParaRPr>
                    </a:p>
                  </a:txBody>
                  <a:tcPr marL="0" marR="0" marT="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L="197485">
                        <a:lnSpc>
                          <a:spcPts val="1600"/>
                        </a:lnSpc>
                      </a:pPr>
                      <a:r>
                        <a:rPr sz="1600" b="1" spc="-245" dirty="0">
                          <a:latin typeface="游ゴシック" panose="020B0400000000000000" pitchFamily="50" charset="-128"/>
                          <a:ea typeface="游ゴシック" panose="020B0400000000000000" pitchFamily="50" charset="-128"/>
                          <a:cs typeface="Arial"/>
                        </a:rPr>
                        <a:t>FY</a:t>
                      </a:r>
                      <a:r>
                        <a:rPr sz="1600" b="1" spc="-95" dirty="0">
                          <a:latin typeface="游ゴシック" panose="020B0400000000000000" pitchFamily="50" charset="-128"/>
                          <a:ea typeface="游ゴシック" panose="020B0400000000000000" pitchFamily="50" charset="-128"/>
                          <a:cs typeface="Arial"/>
                        </a:rPr>
                        <a:t> </a:t>
                      </a:r>
                      <a:r>
                        <a:rPr sz="1600" b="1" spc="-90" dirty="0">
                          <a:latin typeface="游ゴシック" panose="020B0400000000000000" pitchFamily="50" charset="-128"/>
                          <a:ea typeface="游ゴシック" panose="020B0400000000000000" pitchFamily="50" charset="-128"/>
                          <a:cs typeface="Arial"/>
                        </a:rPr>
                        <a:t>2016</a:t>
                      </a:r>
                      <a:endParaRPr sz="1600" dirty="0">
                        <a:latin typeface="游ゴシック" panose="020B0400000000000000" pitchFamily="50" charset="-128"/>
                        <a:ea typeface="游ゴシック" panose="020B0400000000000000" pitchFamily="50" charset="-128"/>
                        <a:cs typeface="Arial"/>
                      </a:endParaRPr>
                    </a:p>
                    <a:p>
                      <a:pPr marL="255270">
                        <a:lnSpc>
                          <a:spcPts val="1710"/>
                        </a:lnSpc>
                      </a:pPr>
                      <a:r>
                        <a:rPr sz="1600" b="1" spc="-114" dirty="0">
                          <a:latin typeface="游ゴシック" panose="020B0400000000000000" pitchFamily="50" charset="-128"/>
                          <a:ea typeface="游ゴシック" panose="020B0400000000000000" pitchFamily="50" charset="-128"/>
                          <a:cs typeface="Arial"/>
                        </a:rPr>
                        <a:t>Actual</a:t>
                      </a:r>
                      <a:endParaRPr sz="1600" dirty="0">
                        <a:latin typeface="游ゴシック" panose="020B0400000000000000" pitchFamily="50" charset="-128"/>
                        <a:ea typeface="游ゴシック" panose="020B0400000000000000" pitchFamily="50" charset="-128"/>
                        <a:cs typeface="Arial"/>
                      </a:endParaRPr>
                    </a:p>
                  </a:txBody>
                  <a:tcPr marL="0" marR="0" marT="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L="194310">
                        <a:lnSpc>
                          <a:spcPts val="1600"/>
                        </a:lnSpc>
                      </a:pPr>
                      <a:r>
                        <a:rPr sz="1600" b="1" spc="-245" dirty="0">
                          <a:latin typeface="游ゴシック" panose="020B0400000000000000" pitchFamily="50" charset="-128"/>
                          <a:ea typeface="游ゴシック" panose="020B0400000000000000" pitchFamily="50" charset="-128"/>
                          <a:cs typeface="Arial"/>
                        </a:rPr>
                        <a:t>FY</a:t>
                      </a:r>
                      <a:r>
                        <a:rPr sz="1600" b="1" spc="-95" dirty="0">
                          <a:latin typeface="游ゴシック" panose="020B0400000000000000" pitchFamily="50" charset="-128"/>
                          <a:ea typeface="游ゴシック" panose="020B0400000000000000" pitchFamily="50" charset="-128"/>
                          <a:cs typeface="Arial"/>
                        </a:rPr>
                        <a:t> </a:t>
                      </a:r>
                      <a:r>
                        <a:rPr sz="1600" b="1" spc="-90" dirty="0">
                          <a:latin typeface="游ゴシック" panose="020B0400000000000000" pitchFamily="50" charset="-128"/>
                          <a:ea typeface="游ゴシック" panose="020B0400000000000000" pitchFamily="50" charset="-128"/>
                          <a:cs typeface="Arial"/>
                        </a:rPr>
                        <a:t>2017</a:t>
                      </a:r>
                      <a:endParaRPr sz="1600" dirty="0">
                        <a:latin typeface="游ゴシック" panose="020B0400000000000000" pitchFamily="50" charset="-128"/>
                        <a:ea typeface="游ゴシック" panose="020B0400000000000000" pitchFamily="50" charset="-128"/>
                        <a:cs typeface="Arial"/>
                      </a:endParaRPr>
                    </a:p>
                    <a:p>
                      <a:pPr marL="252095">
                        <a:lnSpc>
                          <a:spcPts val="1710"/>
                        </a:lnSpc>
                      </a:pPr>
                      <a:r>
                        <a:rPr sz="1600" b="1" spc="-114" dirty="0">
                          <a:latin typeface="游ゴシック" panose="020B0400000000000000" pitchFamily="50" charset="-128"/>
                          <a:ea typeface="游ゴシック" panose="020B0400000000000000" pitchFamily="50" charset="-128"/>
                          <a:cs typeface="Arial"/>
                        </a:rPr>
                        <a:t>Actual</a:t>
                      </a:r>
                      <a:endParaRPr sz="1600" dirty="0">
                        <a:latin typeface="游ゴシック" panose="020B0400000000000000" pitchFamily="50" charset="-128"/>
                        <a:ea typeface="游ゴシック" panose="020B0400000000000000" pitchFamily="50" charset="-128"/>
                        <a:cs typeface="Arial"/>
                      </a:endParaRPr>
                    </a:p>
                  </a:txBody>
                  <a:tcPr marL="0" marR="0" marT="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L="11430" algn="ctr">
                        <a:lnSpc>
                          <a:spcPts val="1600"/>
                        </a:lnSpc>
                      </a:pPr>
                      <a:r>
                        <a:rPr sz="1600" b="1" spc="-245" dirty="0">
                          <a:latin typeface="游ゴシック" panose="020B0400000000000000" pitchFamily="50" charset="-128"/>
                          <a:ea typeface="游ゴシック" panose="020B0400000000000000" pitchFamily="50" charset="-128"/>
                          <a:cs typeface="Arial"/>
                        </a:rPr>
                        <a:t>FY</a:t>
                      </a:r>
                      <a:r>
                        <a:rPr sz="1600" b="1" spc="-90" dirty="0">
                          <a:latin typeface="游ゴシック" panose="020B0400000000000000" pitchFamily="50" charset="-128"/>
                          <a:ea typeface="游ゴシック" panose="020B0400000000000000" pitchFamily="50" charset="-128"/>
                          <a:cs typeface="Arial"/>
                        </a:rPr>
                        <a:t> 2018</a:t>
                      </a:r>
                      <a:endParaRPr sz="1600" dirty="0">
                        <a:latin typeface="游ゴシック" panose="020B0400000000000000" pitchFamily="50" charset="-128"/>
                        <a:ea typeface="游ゴシック" panose="020B0400000000000000" pitchFamily="50" charset="-128"/>
                        <a:cs typeface="Arial"/>
                      </a:endParaRPr>
                    </a:p>
                    <a:p>
                      <a:pPr marL="9525" algn="ctr">
                        <a:lnSpc>
                          <a:spcPts val="1710"/>
                        </a:lnSpc>
                      </a:pPr>
                      <a:r>
                        <a:rPr sz="1600" b="1" spc="-135" dirty="0">
                          <a:latin typeface="游ゴシック" panose="020B0400000000000000" pitchFamily="50" charset="-128"/>
                          <a:ea typeface="游ゴシック" panose="020B0400000000000000" pitchFamily="50" charset="-128"/>
                          <a:cs typeface="Arial"/>
                        </a:rPr>
                        <a:t>Pres.</a:t>
                      </a:r>
                      <a:r>
                        <a:rPr sz="1600" b="1" spc="-114" dirty="0">
                          <a:latin typeface="游ゴシック" panose="020B0400000000000000" pitchFamily="50" charset="-128"/>
                          <a:ea typeface="游ゴシック" panose="020B0400000000000000" pitchFamily="50" charset="-128"/>
                          <a:cs typeface="Arial"/>
                        </a:rPr>
                        <a:t> </a:t>
                      </a:r>
                      <a:r>
                        <a:rPr sz="1600" b="1" spc="-140" dirty="0">
                          <a:latin typeface="游ゴシック" panose="020B0400000000000000" pitchFamily="50" charset="-128"/>
                          <a:ea typeface="游ゴシック" panose="020B0400000000000000" pitchFamily="50" charset="-128"/>
                          <a:cs typeface="Arial"/>
                        </a:rPr>
                        <a:t>Budget</a:t>
                      </a:r>
                      <a:endParaRPr sz="1600" dirty="0">
                        <a:latin typeface="游ゴシック" panose="020B0400000000000000" pitchFamily="50" charset="-128"/>
                        <a:ea typeface="游ゴシック" panose="020B0400000000000000" pitchFamily="50" charset="-128"/>
                        <a:cs typeface="Arial"/>
                      </a:endParaRPr>
                    </a:p>
                  </a:txBody>
                  <a:tcPr marL="0" marR="0" marT="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L="203835">
                        <a:lnSpc>
                          <a:spcPts val="1600"/>
                        </a:lnSpc>
                      </a:pPr>
                      <a:r>
                        <a:rPr sz="1600" b="1" spc="-245" dirty="0">
                          <a:latin typeface="游ゴシック" panose="020B0400000000000000" pitchFamily="50" charset="-128"/>
                          <a:ea typeface="游ゴシック" panose="020B0400000000000000" pitchFamily="50" charset="-128"/>
                          <a:cs typeface="Arial"/>
                        </a:rPr>
                        <a:t>FY</a:t>
                      </a:r>
                      <a:r>
                        <a:rPr sz="1600" b="1" spc="-95" dirty="0">
                          <a:latin typeface="游ゴシック" panose="020B0400000000000000" pitchFamily="50" charset="-128"/>
                          <a:ea typeface="游ゴシック" panose="020B0400000000000000" pitchFamily="50" charset="-128"/>
                          <a:cs typeface="Arial"/>
                        </a:rPr>
                        <a:t> </a:t>
                      </a:r>
                      <a:r>
                        <a:rPr sz="1600" b="1" spc="-90" dirty="0">
                          <a:latin typeface="游ゴシック" panose="020B0400000000000000" pitchFamily="50" charset="-128"/>
                          <a:ea typeface="游ゴシック" panose="020B0400000000000000" pitchFamily="50" charset="-128"/>
                          <a:cs typeface="Arial"/>
                        </a:rPr>
                        <a:t>2018</a:t>
                      </a:r>
                      <a:endParaRPr sz="1600" dirty="0">
                        <a:latin typeface="游ゴシック" panose="020B0400000000000000" pitchFamily="50" charset="-128"/>
                        <a:ea typeface="游ゴシック" panose="020B0400000000000000" pitchFamily="50" charset="-128"/>
                        <a:cs typeface="Arial"/>
                      </a:endParaRPr>
                    </a:p>
                    <a:p>
                      <a:pPr marL="266700">
                        <a:lnSpc>
                          <a:spcPts val="1710"/>
                        </a:lnSpc>
                      </a:pPr>
                      <a:r>
                        <a:rPr sz="1600" b="1" spc="-150" dirty="0">
                          <a:latin typeface="游ゴシック" panose="020B0400000000000000" pitchFamily="50" charset="-128"/>
                          <a:ea typeface="游ゴシック" panose="020B0400000000000000" pitchFamily="50" charset="-128"/>
                          <a:cs typeface="Arial"/>
                        </a:rPr>
                        <a:t>House</a:t>
                      </a:r>
                      <a:endParaRPr sz="1600" dirty="0">
                        <a:latin typeface="游ゴシック" panose="020B0400000000000000" pitchFamily="50" charset="-128"/>
                        <a:ea typeface="游ゴシック" panose="020B0400000000000000" pitchFamily="50" charset="-128"/>
                        <a:cs typeface="Arial"/>
                      </a:endParaRPr>
                    </a:p>
                  </a:txBody>
                  <a:tcPr marL="0" marR="0" marT="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L="200660">
                        <a:lnSpc>
                          <a:spcPts val="1600"/>
                        </a:lnSpc>
                      </a:pPr>
                      <a:r>
                        <a:rPr sz="1600" b="1" spc="-245" dirty="0">
                          <a:latin typeface="游ゴシック" panose="020B0400000000000000" pitchFamily="50" charset="-128"/>
                          <a:ea typeface="游ゴシック" panose="020B0400000000000000" pitchFamily="50" charset="-128"/>
                          <a:cs typeface="Arial"/>
                        </a:rPr>
                        <a:t>FY</a:t>
                      </a:r>
                      <a:r>
                        <a:rPr sz="1600" b="1" spc="-95" dirty="0">
                          <a:latin typeface="游ゴシック" panose="020B0400000000000000" pitchFamily="50" charset="-128"/>
                          <a:ea typeface="游ゴシック" panose="020B0400000000000000" pitchFamily="50" charset="-128"/>
                          <a:cs typeface="Arial"/>
                        </a:rPr>
                        <a:t> </a:t>
                      </a:r>
                      <a:r>
                        <a:rPr sz="1600" b="1" spc="-90" dirty="0">
                          <a:latin typeface="游ゴシック" panose="020B0400000000000000" pitchFamily="50" charset="-128"/>
                          <a:ea typeface="游ゴシック" panose="020B0400000000000000" pitchFamily="50" charset="-128"/>
                          <a:cs typeface="Arial"/>
                        </a:rPr>
                        <a:t>2018</a:t>
                      </a:r>
                      <a:endParaRPr sz="1600" dirty="0">
                        <a:latin typeface="游ゴシック" panose="020B0400000000000000" pitchFamily="50" charset="-128"/>
                        <a:ea typeface="游ゴシック" panose="020B0400000000000000" pitchFamily="50" charset="-128"/>
                        <a:cs typeface="Arial"/>
                      </a:endParaRPr>
                    </a:p>
                    <a:p>
                      <a:pPr marL="240665">
                        <a:lnSpc>
                          <a:spcPts val="1710"/>
                        </a:lnSpc>
                      </a:pPr>
                      <a:r>
                        <a:rPr sz="1600" b="1" spc="-125" dirty="0">
                          <a:latin typeface="游ゴシック" panose="020B0400000000000000" pitchFamily="50" charset="-128"/>
                          <a:ea typeface="游ゴシック" panose="020B0400000000000000" pitchFamily="50" charset="-128"/>
                          <a:cs typeface="Arial"/>
                        </a:rPr>
                        <a:t>Senate</a:t>
                      </a:r>
                      <a:endParaRPr sz="1600" dirty="0">
                        <a:latin typeface="游ゴシック" panose="020B0400000000000000" pitchFamily="50" charset="-128"/>
                        <a:ea typeface="游ゴシック" panose="020B0400000000000000" pitchFamily="50" charset="-128"/>
                        <a:cs typeface="Arial"/>
                      </a:endParaRPr>
                    </a:p>
                  </a:txBody>
                  <a:tcPr marL="0" marR="0" marT="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extLst>
                  <a:ext uri="{0D108BD9-81ED-4DB2-BD59-A6C34878D82A}">
                    <a16:rowId xmlns:a16="http://schemas.microsoft.com/office/drawing/2014/main" val="10000"/>
                  </a:ext>
                </a:extLst>
              </a:tr>
              <a:tr h="304800">
                <a:tc>
                  <a:txBody>
                    <a:bodyPr/>
                    <a:lstStyle/>
                    <a:p>
                      <a:pPr marL="52069">
                        <a:lnSpc>
                          <a:spcPct val="100000"/>
                        </a:lnSpc>
                        <a:spcBef>
                          <a:spcPts val="15"/>
                        </a:spcBef>
                      </a:pPr>
                      <a:r>
                        <a:rPr sz="1400" spc="-155" dirty="0">
                          <a:latin typeface="游ゴシック" panose="020B0400000000000000" pitchFamily="50" charset="-128"/>
                          <a:ea typeface="游ゴシック" panose="020B0400000000000000" pitchFamily="50" charset="-128"/>
                          <a:cs typeface="Arial"/>
                        </a:rPr>
                        <a:t>IC </a:t>
                      </a:r>
                      <a:r>
                        <a:rPr sz="1400" spc="-140" dirty="0">
                          <a:latin typeface="游ゴシック" panose="020B0400000000000000" pitchFamily="50" charset="-128"/>
                          <a:ea typeface="游ゴシック" panose="020B0400000000000000" pitchFamily="50" charset="-128"/>
                          <a:cs typeface="Arial"/>
                        </a:rPr>
                        <a:t>BRAIN</a:t>
                      </a:r>
                      <a:r>
                        <a:rPr sz="1400" spc="-270" dirty="0">
                          <a:latin typeface="游ゴシック" panose="020B0400000000000000" pitchFamily="50" charset="-128"/>
                          <a:ea typeface="游ゴシック" panose="020B0400000000000000" pitchFamily="50" charset="-128"/>
                          <a:cs typeface="Arial"/>
                        </a:rPr>
                        <a:t> </a:t>
                      </a:r>
                      <a:r>
                        <a:rPr sz="1400" spc="-130" dirty="0">
                          <a:latin typeface="游ゴシック" panose="020B0400000000000000" pitchFamily="50" charset="-128"/>
                          <a:ea typeface="游ゴシック" panose="020B0400000000000000" pitchFamily="50" charset="-128"/>
                          <a:cs typeface="Arial"/>
                        </a:rPr>
                        <a:t>Base</a:t>
                      </a:r>
                      <a:endParaRPr sz="1400" dirty="0">
                        <a:latin typeface="游ゴシック" panose="020B0400000000000000" pitchFamily="50" charset="-128"/>
                        <a:ea typeface="游ゴシック" panose="020B0400000000000000" pitchFamily="50" charset="-128"/>
                        <a:cs typeface="Arial"/>
                      </a:endParaRPr>
                    </a:p>
                  </a:txBody>
                  <a:tcPr marL="0" marR="0" marT="190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2730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$30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7</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2984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$55</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4</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2384"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$140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4</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048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$240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4</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365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$140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4</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810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$240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4</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302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$304</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4</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extLst>
                  <a:ext uri="{0D108BD9-81ED-4DB2-BD59-A6C34878D82A}">
                    <a16:rowId xmlns:a16="http://schemas.microsoft.com/office/drawing/2014/main" val="10001"/>
                  </a:ext>
                </a:extLst>
              </a:tr>
              <a:tr h="304800">
                <a:tc>
                  <a:txBody>
                    <a:bodyPr/>
                    <a:lstStyle/>
                    <a:p>
                      <a:pPr marL="52069">
                        <a:lnSpc>
                          <a:spcPct val="100000"/>
                        </a:lnSpc>
                        <a:spcBef>
                          <a:spcPts val="15"/>
                        </a:spcBef>
                      </a:pPr>
                      <a:r>
                        <a:rPr sz="1400" spc="-35" dirty="0">
                          <a:latin typeface="游ゴシック" panose="020B0400000000000000" pitchFamily="50" charset="-128"/>
                          <a:ea typeface="游ゴシック" panose="020B0400000000000000" pitchFamily="50" charset="-128"/>
                          <a:cs typeface="Arial"/>
                        </a:rPr>
                        <a:t>Blueprint</a:t>
                      </a:r>
                      <a:endParaRPr sz="1400">
                        <a:latin typeface="游ゴシック" panose="020B0400000000000000" pitchFamily="50" charset="-128"/>
                        <a:ea typeface="游ゴシック" panose="020B0400000000000000" pitchFamily="50" charset="-128"/>
                        <a:cs typeface="Arial"/>
                      </a:endParaRPr>
                    </a:p>
                  </a:txBody>
                  <a:tcPr marL="0" marR="0" marT="190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2667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0</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29209"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0</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32384"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0</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3048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0</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3429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3873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3365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extLst>
                  <a:ext uri="{0D108BD9-81ED-4DB2-BD59-A6C34878D82A}">
                    <a16:rowId xmlns:a16="http://schemas.microsoft.com/office/drawing/2014/main" val="10002"/>
                  </a:ext>
                </a:extLst>
              </a:tr>
              <a:tr h="304800">
                <a:tc>
                  <a:txBody>
                    <a:bodyPr/>
                    <a:lstStyle/>
                    <a:p>
                      <a:pPr marL="52069">
                        <a:lnSpc>
                          <a:spcPct val="100000"/>
                        </a:lnSpc>
                        <a:spcBef>
                          <a:spcPts val="15"/>
                        </a:spcBef>
                      </a:pPr>
                      <a:r>
                        <a:rPr sz="1400" spc="-114" dirty="0">
                          <a:latin typeface="游ゴシック" panose="020B0400000000000000" pitchFamily="50" charset="-128"/>
                          <a:ea typeface="游ゴシック" panose="020B0400000000000000" pitchFamily="50" charset="-128"/>
                          <a:cs typeface="Arial"/>
                        </a:rPr>
                        <a:t>CRCNS/Other</a:t>
                      </a:r>
                      <a:endParaRPr sz="1400">
                        <a:latin typeface="游ゴシック" panose="020B0400000000000000" pitchFamily="50" charset="-128"/>
                        <a:ea typeface="游ゴシック" panose="020B0400000000000000" pitchFamily="50" charset="-128"/>
                        <a:cs typeface="Arial"/>
                      </a:endParaRPr>
                    </a:p>
                  </a:txBody>
                  <a:tcPr marL="0" marR="0" marT="190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2794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048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302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111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365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0</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810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0</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302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0</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extLst>
                  <a:ext uri="{0D108BD9-81ED-4DB2-BD59-A6C34878D82A}">
                    <a16:rowId xmlns:a16="http://schemas.microsoft.com/office/drawing/2014/main" val="10003"/>
                  </a:ext>
                </a:extLst>
              </a:tr>
              <a:tr h="447040">
                <a:tc>
                  <a:txBody>
                    <a:bodyPr/>
                    <a:lstStyle/>
                    <a:p>
                      <a:pPr marL="52069" marR="359410">
                        <a:lnSpc>
                          <a:spcPts val="1390"/>
                        </a:lnSpc>
                        <a:spcBef>
                          <a:spcPts val="300"/>
                        </a:spcBef>
                      </a:pPr>
                      <a:r>
                        <a:rPr sz="1400" spc="-45" dirty="0">
                          <a:latin typeface="游ゴシック" panose="020B0400000000000000" pitchFamily="50" charset="-128"/>
                          <a:ea typeface="游ゴシック" panose="020B0400000000000000" pitchFamily="50" charset="-128"/>
                          <a:cs typeface="Arial"/>
                        </a:rPr>
                        <a:t>21</a:t>
                      </a:r>
                      <a:r>
                        <a:rPr sz="1350" spc="-67" baseline="24691" dirty="0">
                          <a:latin typeface="游ゴシック" panose="020B0400000000000000" pitchFamily="50" charset="-128"/>
                          <a:ea typeface="游ゴシック" panose="020B0400000000000000" pitchFamily="50" charset="-128"/>
                          <a:cs typeface="Arial"/>
                        </a:rPr>
                        <a:t>st </a:t>
                      </a:r>
                      <a:r>
                        <a:rPr sz="1400" spc="-60" dirty="0">
                          <a:latin typeface="游ゴシック" panose="020B0400000000000000" pitchFamily="50" charset="-128"/>
                          <a:ea typeface="游ゴシック" panose="020B0400000000000000" pitchFamily="50" charset="-128"/>
                          <a:cs typeface="Arial"/>
                        </a:rPr>
                        <a:t>Century  </a:t>
                      </a:r>
                      <a:r>
                        <a:rPr sz="1400" spc="-114" dirty="0">
                          <a:latin typeface="游ゴシック" panose="020B0400000000000000" pitchFamily="50" charset="-128"/>
                          <a:ea typeface="游ゴシック" panose="020B0400000000000000" pitchFamily="50" charset="-128"/>
                          <a:cs typeface="Arial"/>
                        </a:rPr>
                        <a:t>Cures</a:t>
                      </a:r>
                      <a:endParaRPr sz="1400" dirty="0">
                        <a:latin typeface="游ゴシック" panose="020B0400000000000000" pitchFamily="50" charset="-128"/>
                        <a:ea typeface="游ゴシック" panose="020B0400000000000000" pitchFamily="50" charset="-128"/>
                        <a:cs typeface="Arial"/>
                      </a:endParaRPr>
                    </a:p>
                  </a:txBody>
                  <a:tcPr marL="0" marR="0" marT="3810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2794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3048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3302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3048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0</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3365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$86</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0</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3810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$86</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0</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3302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$86</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0</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extLst>
                  <a:ext uri="{0D108BD9-81ED-4DB2-BD59-A6C34878D82A}">
                    <a16:rowId xmlns:a16="http://schemas.microsoft.com/office/drawing/2014/main" val="10004"/>
                  </a:ext>
                </a:extLst>
              </a:tr>
              <a:tr h="334645">
                <a:tc>
                  <a:txBody>
                    <a:bodyPr/>
                    <a:lstStyle/>
                    <a:p>
                      <a:pPr marL="52069">
                        <a:lnSpc>
                          <a:spcPct val="100000"/>
                        </a:lnSpc>
                        <a:spcBef>
                          <a:spcPts val="260"/>
                        </a:spcBef>
                      </a:pPr>
                      <a:r>
                        <a:rPr sz="1600" spc="-60" dirty="0">
                          <a:latin typeface="游ゴシック" panose="020B0400000000000000" pitchFamily="50" charset="-128"/>
                          <a:ea typeface="游ゴシック" panose="020B0400000000000000" pitchFamily="50" charset="-128"/>
                          <a:cs typeface="Arial"/>
                        </a:rPr>
                        <a:t>Subtotal</a:t>
                      </a:r>
                      <a:endParaRPr sz="1600">
                        <a:latin typeface="游ゴシック" panose="020B0400000000000000" pitchFamily="50" charset="-128"/>
                        <a:ea typeface="游ゴシック" panose="020B0400000000000000" pitchFamily="50" charset="-128"/>
                        <a:cs typeface="Arial"/>
                      </a:endParaRPr>
                    </a:p>
                  </a:txBody>
                  <a:tcPr marL="0" marR="0" marT="3302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26670" algn="r">
                        <a:lnSpc>
                          <a:spcPct val="100000"/>
                        </a:lnSpc>
                        <a:spcBef>
                          <a:spcPts val="260"/>
                        </a:spcBef>
                      </a:pPr>
                      <a:r>
                        <a:rPr sz="1600" spc="-5" dirty="0">
                          <a:latin typeface="游ゴシック" panose="020B0400000000000000" pitchFamily="50" charset="-128"/>
                          <a:ea typeface="游ゴシック" panose="020B0400000000000000" pitchFamily="50" charset="-128"/>
                          <a:cs typeface="Arial"/>
                        </a:rPr>
                        <a:t>$40</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7</a:t>
                      </a:r>
                      <a:endParaRPr sz="1600">
                        <a:latin typeface="游ゴシック" panose="020B0400000000000000" pitchFamily="50" charset="-128"/>
                        <a:ea typeface="游ゴシック" panose="020B0400000000000000" pitchFamily="50" charset="-128"/>
                        <a:cs typeface="Arial"/>
                      </a:endParaRPr>
                    </a:p>
                  </a:txBody>
                  <a:tcPr marL="0" marR="0" marT="3302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29209" algn="r">
                        <a:lnSpc>
                          <a:spcPct val="100000"/>
                        </a:lnSpc>
                        <a:spcBef>
                          <a:spcPts val="260"/>
                        </a:spcBef>
                      </a:pPr>
                      <a:r>
                        <a:rPr sz="1600" spc="-5" dirty="0">
                          <a:latin typeface="游ゴシック" panose="020B0400000000000000" pitchFamily="50" charset="-128"/>
                          <a:ea typeface="游ゴシック" panose="020B0400000000000000" pitchFamily="50" charset="-128"/>
                          <a:cs typeface="Arial"/>
                        </a:rPr>
                        <a:t>$65</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4</a:t>
                      </a:r>
                      <a:endParaRPr sz="1600">
                        <a:latin typeface="游ゴシック" panose="020B0400000000000000" pitchFamily="50" charset="-128"/>
                        <a:ea typeface="游ゴシック" panose="020B0400000000000000" pitchFamily="50" charset="-128"/>
                        <a:cs typeface="Arial"/>
                      </a:endParaRPr>
                    </a:p>
                  </a:txBody>
                  <a:tcPr marL="0" marR="0" marT="3302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2384" algn="r">
                        <a:lnSpc>
                          <a:spcPct val="100000"/>
                        </a:lnSpc>
                        <a:spcBef>
                          <a:spcPts val="260"/>
                        </a:spcBef>
                      </a:pPr>
                      <a:r>
                        <a:rPr sz="1600" spc="-5" dirty="0">
                          <a:latin typeface="游ゴシック" panose="020B0400000000000000" pitchFamily="50" charset="-128"/>
                          <a:ea typeface="游ゴシック" panose="020B0400000000000000" pitchFamily="50" charset="-128"/>
                          <a:cs typeface="Arial"/>
                        </a:rPr>
                        <a:t>$150</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4</a:t>
                      </a:r>
                      <a:endParaRPr sz="1600">
                        <a:latin typeface="游ゴシック" panose="020B0400000000000000" pitchFamily="50" charset="-128"/>
                        <a:ea typeface="游ゴシック" panose="020B0400000000000000" pitchFamily="50" charset="-128"/>
                        <a:cs typeface="Arial"/>
                      </a:endParaRPr>
                    </a:p>
                  </a:txBody>
                  <a:tcPr marL="0" marR="0" marT="3302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29845" algn="r">
                        <a:lnSpc>
                          <a:spcPct val="100000"/>
                        </a:lnSpc>
                        <a:spcBef>
                          <a:spcPts val="260"/>
                        </a:spcBef>
                      </a:pPr>
                      <a:r>
                        <a:rPr sz="1600" spc="-5" dirty="0">
                          <a:latin typeface="游ゴシック" panose="020B0400000000000000" pitchFamily="50" charset="-128"/>
                          <a:ea typeface="游ゴシック" panose="020B0400000000000000" pitchFamily="50" charset="-128"/>
                          <a:cs typeface="Arial"/>
                        </a:rPr>
                        <a:t>$260</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4</a:t>
                      </a:r>
                      <a:endParaRPr sz="1600">
                        <a:latin typeface="游ゴシック" panose="020B0400000000000000" pitchFamily="50" charset="-128"/>
                        <a:ea typeface="游ゴシック" panose="020B0400000000000000" pitchFamily="50" charset="-128"/>
                        <a:cs typeface="Arial"/>
                      </a:endParaRPr>
                    </a:p>
                  </a:txBody>
                  <a:tcPr marL="0" marR="0" marT="3302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3655" algn="r">
                        <a:lnSpc>
                          <a:spcPct val="100000"/>
                        </a:lnSpc>
                        <a:spcBef>
                          <a:spcPts val="260"/>
                        </a:spcBef>
                      </a:pPr>
                      <a:r>
                        <a:rPr sz="1600" spc="-5" dirty="0">
                          <a:latin typeface="游ゴシック" panose="020B0400000000000000" pitchFamily="50" charset="-128"/>
                          <a:ea typeface="游ゴシック" panose="020B0400000000000000" pitchFamily="50" charset="-128"/>
                          <a:cs typeface="Arial"/>
                        </a:rPr>
                        <a:t>$236</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4</a:t>
                      </a:r>
                    </a:p>
                  </a:txBody>
                  <a:tcPr marL="0" marR="0" marT="3302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8100" algn="r">
                        <a:lnSpc>
                          <a:spcPct val="100000"/>
                        </a:lnSpc>
                        <a:spcBef>
                          <a:spcPts val="260"/>
                        </a:spcBef>
                      </a:pPr>
                      <a:r>
                        <a:rPr sz="1600" spc="-5" dirty="0">
                          <a:latin typeface="游ゴシック" panose="020B0400000000000000" pitchFamily="50" charset="-128"/>
                          <a:ea typeface="游ゴシック" panose="020B0400000000000000" pitchFamily="50" charset="-128"/>
                          <a:cs typeface="Arial"/>
                        </a:rPr>
                        <a:t>$336</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4</a:t>
                      </a:r>
                      <a:endParaRPr sz="1600">
                        <a:latin typeface="游ゴシック" panose="020B0400000000000000" pitchFamily="50" charset="-128"/>
                        <a:ea typeface="游ゴシック" panose="020B0400000000000000" pitchFamily="50" charset="-128"/>
                        <a:cs typeface="Arial"/>
                      </a:endParaRPr>
                    </a:p>
                  </a:txBody>
                  <a:tcPr marL="0" marR="0" marT="3302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33020" algn="r">
                        <a:lnSpc>
                          <a:spcPct val="100000"/>
                        </a:lnSpc>
                        <a:spcBef>
                          <a:spcPts val="260"/>
                        </a:spcBef>
                      </a:pPr>
                      <a:r>
                        <a:rPr sz="1600" spc="-5" dirty="0">
                          <a:latin typeface="游ゴシック" panose="020B0400000000000000" pitchFamily="50" charset="-128"/>
                          <a:ea typeface="游ゴシック" panose="020B0400000000000000" pitchFamily="50" charset="-128"/>
                          <a:cs typeface="Arial"/>
                        </a:rPr>
                        <a:t>$400</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4</a:t>
                      </a:r>
                    </a:p>
                  </a:txBody>
                  <a:tcPr marL="0" marR="0" marT="3302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extLst>
                  <a:ext uri="{0D108BD9-81ED-4DB2-BD59-A6C34878D82A}">
                    <a16:rowId xmlns:a16="http://schemas.microsoft.com/office/drawing/2014/main" val="10005"/>
                  </a:ext>
                </a:extLst>
              </a:tr>
              <a:tr h="306705">
                <a:tc>
                  <a:txBody>
                    <a:bodyPr/>
                    <a:lstStyle/>
                    <a:p>
                      <a:pPr marL="52069">
                        <a:lnSpc>
                          <a:spcPct val="100000"/>
                        </a:lnSpc>
                        <a:spcBef>
                          <a:spcPts val="15"/>
                        </a:spcBef>
                      </a:pPr>
                      <a:r>
                        <a:rPr sz="1400" spc="-155" dirty="0">
                          <a:latin typeface="游ゴシック" panose="020B0400000000000000" pitchFamily="50" charset="-128"/>
                          <a:ea typeface="游ゴシック" panose="020B0400000000000000" pitchFamily="50" charset="-128"/>
                          <a:cs typeface="Arial"/>
                        </a:rPr>
                        <a:t>IC</a:t>
                      </a:r>
                      <a:r>
                        <a:rPr sz="1400" spc="-80" dirty="0">
                          <a:latin typeface="游ゴシック" panose="020B0400000000000000" pitchFamily="50" charset="-128"/>
                          <a:ea typeface="游ゴシック" panose="020B0400000000000000" pitchFamily="50" charset="-128"/>
                          <a:cs typeface="Arial"/>
                        </a:rPr>
                        <a:t> </a:t>
                      </a:r>
                      <a:r>
                        <a:rPr sz="1400" spc="-35" dirty="0">
                          <a:latin typeface="游ゴシック" panose="020B0400000000000000" pitchFamily="50" charset="-128"/>
                          <a:ea typeface="游ゴシック" panose="020B0400000000000000" pitchFamily="50" charset="-128"/>
                          <a:cs typeface="Arial"/>
                        </a:rPr>
                        <a:t>Additional</a:t>
                      </a:r>
                      <a:endParaRPr sz="1400">
                        <a:latin typeface="游ゴシック" panose="020B0400000000000000" pitchFamily="50" charset="-128"/>
                        <a:ea typeface="游ゴシック" panose="020B0400000000000000" pitchFamily="50" charset="-128"/>
                        <a:cs typeface="Arial"/>
                      </a:endParaRPr>
                    </a:p>
                  </a:txBody>
                  <a:tcPr marL="0" marR="0" marT="1905" marB="0" anchor="ctr">
                    <a:lnL w="12700">
                      <a:solidFill>
                        <a:srgbClr val="4F81BD"/>
                      </a:solidFill>
                      <a:prstDash val="solid"/>
                    </a:lnL>
                    <a:lnR w="12700">
                      <a:solidFill>
                        <a:srgbClr val="4F81BD"/>
                      </a:solidFill>
                      <a:prstDash val="solid"/>
                    </a:lnR>
                    <a:lnT w="12700">
                      <a:solidFill>
                        <a:srgbClr val="4F81BD"/>
                      </a:solidFill>
                      <a:prstDash val="solid"/>
                    </a:lnT>
                    <a:lnB w="19050">
                      <a:solidFill>
                        <a:srgbClr val="4F81BD"/>
                      </a:solidFill>
                      <a:prstDash val="solid"/>
                    </a:lnB>
                    <a:solidFill>
                      <a:srgbClr val="E9EDF4"/>
                    </a:solidFill>
                  </a:tcPr>
                </a:tc>
                <a:tc>
                  <a:txBody>
                    <a:bodyPr/>
                    <a:lstStyle/>
                    <a:p>
                      <a:pPr marR="2730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$5</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4</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9050">
                      <a:solidFill>
                        <a:srgbClr val="4F81BD"/>
                      </a:solidFill>
                      <a:prstDash val="solid"/>
                    </a:lnB>
                    <a:solidFill>
                      <a:srgbClr val="E9EDF4"/>
                    </a:solidFill>
                  </a:tcPr>
                </a:tc>
                <a:tc>
                  <a:txBody>
                    <a:bodyPr/>
                    <a:lstStyle/>
                    <a:p>
                      <a:pPr marR="2984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$19</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7</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9050">
                      <a:solidFill>
                        <a:srgbClr val="4F81BD"/>
                      </a:solidFill>
                      <a:prstDash val="solid"/>
                    </a:lnB>
                    <a:solidFill>
                      <a:srgbClr val="E9EDF4"/>
                    </a:solidFill>
                  </a:tcPr>
                </a:tc>
                <a:tc>
                  <a:txBody>
                    <a:bodyPr/>
                    <a:lstStyle/>
                    <a:p>
                      <a:pPr marR="32384"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$4</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8</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9050">
                      <a:solidFill>
                        <a:srgbClr val="4F81BD"/>
                      </a:solidFill>
                      <a:prstDash val="solid"/>
                    </a:lnB>
                    <a:solidFill>
                      <a:srgbClr val="E9EDF4"/>
                    </a:solidFill>
                  </a:tcPr>
                </a:tc>
                <a:tc>
                  <a:txBody>
                    <a:bodyPr/>
                    <a:lstStyle/>
                    <a:p>
                      <a:pPr marR="3048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5</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9050">
                      <a:solidFill>
                        <a:srgbClr val="4F81BD"/>
                      </a:solidFill>
                      <a:prstDash val="solid"/>
                    </a:lnB>
                    <a:solidFill>
                      <a:srgbClr val="E9EDF4"/>
                    </a:solidFill>
                  </a:tcPr>
                </a:tc>
                <a:tc>
                  <a:txBody>
                    <a:bodyPr/>
                    <a:lstStyle/>
                    <a:p>
                      <a:pPr marR="3492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9050">
                      <a:solidFill>
                        <a:srgbClr val="4F81BD"/>
                      </a:solidFill>
                      <a:prstDash val="solid"/>
                    </a:lnB>
                    <a:solidFill>
                      <a:srgbClr val="E9EDF4"/>
                    </a:solidFill>
                  </a:tcPr>
                </a:tc>
                <a:tc>
                  <a:txBody>
                    <a:bodyPr/>
                    <a:lstStyle/>
                    <a:p>
                      <a:pPr marR="3937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9050">
                      <a:solidFill>
                        <a:srgbClr val="4F81BD"/>
                      </a:solidFill>
                      <a:prstDash val="solid"/>
                    </a:lnB>
                    <a:solidFill>
                      <a:srgbClr val="E9EDF4"/>
                    </a:solidFill>
                  </a:tcPr>
                </a:tc>
                <a:tc>
                  <a:txBody>
                    <a:bodyPr/>
                    <a:lstStyle/>
                    <a:p>
                      <a:pPr marR="3429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9050">
                      <a:solidFill>
                        <a:srgbClr val="4F81BD"/>
                      </a:solidFill>
                      <a:prstDash val="solid"/>
                    </a:lnB>
                    <a:solidFill>
                      <a:srgbClr val="E9EDF4"/>
                    </a:solidFill>
                  </a:tcPr>
                </a:tc>
                <a:extLst>
                  <a:ext uri="{0D108BD9-81ED-4DB2-BD59-A6C34878D82A}">
                    <a16:rowId xmlns:a16="http://schemas.microsoft.com/office/drawing/2014/main" val="10006"/>
                  </a:ext>
                </a:extLst>
              </a:tr>
              <a:tr h="474345">
                <a:tc>
                  <a:txBody>
                    <a:bodyPr/>
                    <a:lstStyle/>
                    <a:p>
                      <a:pPr marL="51435">
                        <a:lnSpc>
                          <a:spcPts val="1825"/>
                        </a:lnSpc>
                      </a:pPr>
                      <a:r>
                        <a:rPr sz="1600" b="1" spc="-180" dirty="0">
                          <a:latin typeface="游ゴシック" panose="020B0400000000000000" pitchFamily="50" charset="-128"/>
                          <a:ea typeface="游ゴシック" panose="020B0400000000000000" pitchFamily="50" charset="-128"/>
                          <a:cs typeface="Arial"/>
                        </a:rPr>
                        <a:t>Uses</a:t>
                      </a:r>
                      <a:endParaRPr sz="1600" dirty="0">
                        <a:latin typeface="游ゴシック" panose="020B0400000000000000" pitchFamily="50" charset="-128"/>
                        <a:ea typeface="游ゴシック" panose="020B0400000000000000" pitchFamily="50" charset="-128"/>
                        <a:cs typeface="Arial"/>
                      </a:endParaRPr>
                    </a:p>
                  </a:txBody>
                  <a:tcPr marL="0" marR="0" marT="0" marB="0" anchor="ctr">
                    <a:lnL w="12700">
                      <a:solidFill>
                        <a:srgbClr val="4F81BD"/>
                      </a:solidFill>
                      <a:prstDash val="solid"/>
                    </a:lnL>
                    <a:lnR w="12700">
                      <a:solidFill>
                        <a:srgbClr val="4F81BD"/>
                      </a:solidFill>
                      <a:prstDash val="solid"/>
                    </a:lnR>
                    <a:lnT w="19050">
                      <a:solidFill>
                        <a:srgbClr val="4F81BD"/>
                      </a:solidFill>
                      <a:prstDash val="solid"/>
                    </a:lnT>
                    <a:lnB w="12700">
                      <a:solidFill>
                        <a:srgbClr val="4F81BD"/>
                      </a:solidFill>
                      <a:prstDash val="solid"/>
                    </a:lnB>
                    <a:solidFill>
                      <a:srgbClr val="E9EDF4"/>
                    </a:solidFill>
                  </a:tcPr>
                </a:tc>
                <a:tc>
                  <a:txBody>
                    <a:bodyPr/>
                    <a:lstStyle/>
                    <a:p>
                      <a:pPr marL="159385">
                        <a:lnSpc>
                          <a:spcPts val="1614"/>
                        </a:lnSpc>
                      </a:pPr>
                      <a:r>
                        <a:rPr sz="1600" b="1" spc="-245" dirty="0">
                          <a:latin typeface="游ゴシック" panose="020B0400000000000000" pitchFamily="50" charset="-128"/>
                          <a:ea typeface="游ゴシック" panose="020B0400000000000000" pitchFamily="50" charset="-128"/>
                          <a:cs typeface="Arial"/>
                        </a:rPr>
                        <a:t>FY</a:t>
                      </a:r>
                      <a:r>
                        <a:rPr sz="1600" b="1" spc="-95" dirty="0">
                          <a:latin typeface="游ゴシック" panose="020B0400000000000000" pitchFamily="50" charset="-128"/>
                          <a:ea typeface="游ゴシック" panose="020B0400000000000000" pitchFamily="50" charset="-128"/>
                          <a:cs typeface="Arial"/>
                        </a:rPr>
                        <a:t> </a:t>
                      </a:r>
                      <a:r>
                        <a:rPr sz="1600" b="1" spc="-90" dirty="0">
                          <a:latin typeface="游ゴシック" panose="020B0400000000000000" pitchFamily="50" charset="-128"/>
                          <a:ea typeface="游ゴシック" panose="020B0400000000000000" pitchFamily="50" charset="-128"/>
                          <a:cs typeface="Arial"/>
                        </a:rPr>
                        <a:t>2014</a:t>
                      </a:r>
                      <a:endParaRPr sz="1600" dirty="0">
                        <a:latin typeface="游ゴシック" panose="020B0400000000000000" pitchFamily="50" charset="-128"/>
                        <a:ea typeface="游ゴシック" panose="020B0400000000000000" pitchFamily="50" charset="-128"/>
                        <a:cs typeface="Arial"/>
                      </a:endParaRPr>
                    </a:p>
                    <a:p>
                      <a:pPr marL="217170">
                        <a:lnSpc>
                          <a:spcPts val="1710"/>
                        </a:lnSpc>
                      </a:pPr>
                      <a:r>
                        <a:rPr sz="1600" b="1" spc="-114" dirty="0">
                          <a:latin typeface="游ゴシック" panose="020B0400000000000000" pitchFamily="50" charset="-128"/>
                          <a:ea typeface="游ゴシック" panose="020B0400000000000000" pitchFamily="50" charset="-128"/>
                          <a:cs typeface="Arial"/>
                        </a:rPr>
                        <a:t>Actual</a:t>
                      </a:r>
                      <a:endParaRPr sz="1600" dirty="0">
                        <a:latin typeface="游ゴシック" panose="020B0400000000000000" pitchFamily="50" charset="-128"/>
                        <a:ea typeface="游ゴシック" panose="020B0400000000000000" pitchFamily="50" charset="-128"/>
                        <a:cs typeface="Arial"/>
                      </a:endParaRPr>
                    </a:p>
                  </a:txBody>
                  <a:tcPr marL="0" marR="0" marT="0" marB="0" anchor="b">
                    <a:lnL w="12700">
                      <a:solidFill>
                        <a:srgbClr val="4F81BD"/>
                      </a:solidFill>
                      <a:prstDash val="solid"/>
                    </a:lnL>
                    <a:lnR w="12700">
                      <a:solidFill>
                        <a:srgbClr val="4F81BD"/>
                      </a:solidFill>
                      <a:prstDash val="solid"/>
                    </a:lnR>
                    <a:lnT w="19050">
                      <a:solidFill>
                        <a:srgbClr val="4F81BD"/>
                      </a:solidFill>
                      <a:prstDash val="solid"/>
                    </a:lnT>
                    <a:lnB w="12700">
                      <a:solidFill>
                        <a:srgbClr val="4F81BD"/>
                      </a:solidFill>
                      <a:prstDash val="solid"/>
                    </a:lnB>
                    <a:solidFill>
                      <a:srgbClr val="E9EDF4"/>
                    </a:solidFill>
                  </a:tcPr>
                </a:tc>
                <a:tc>
                  <a:txBody>
                    <a:bodyPr/>
                    <a:lstStyle/>
                    <a:p>
                      <a:pPr marL="215900">
                        <a:lnSpc>
                          <a:spcPts val="1614"/>
                        </a:lnSpc>
                      </a:pPr>
                      <a:r>
                        <a:rPr sz="1600" b="1" spc="-140" dirty="0">
                          <a:latin typeface="游ゴシック" panose="020B0400000000000000" pitchFamily="50" charset="-128"/>
                          <a:ea typeface="游ゴシック" panose="020B0400000000000000" pitchFamily="50" charset="-128"/>
                          <a:cs typeface="Arial"/>
                        </a:rPr>
                        <a:t>FY2015</a:t>
                      </a:r>
                      <a:endParaRPr sz="1600" dirty="0">
                        <a:latin typeface="游ゴシック" panose="020B0400000000000000" pitchFamily="50" charset="-128"/>
                        <a:ea typeface="游ゴシック" panose="020B0400000000000000" pitchFamily="50" charset="-128"/>
                        <a:cs typeface="Arial"/>
                      </a:endParaRPr>
                    </a:p>
                    <a:p>
                      <a:pPr marL="251460">
                        <a:lnSpc>
                          <a:spcPts val="1710"/>
                        </a:lnSpc>
                      </a:pPr>
                      <a:r>
                        <a:rPr sz="1600" b="1" spc="-114" dirty="0">
                          <a:latin typeface="游ゴシック" panose="020B0400000000000000" pitchFamily="50" charset="-128"/>
                          <a:ea typeface="游ゴシック" panose="020B0400000000000000" pitchFamily="50" charset="-128"/>
                          <a:cs typeface="Arial"/>
                        </a:rPr>
                        <a:t>Actual</a:t>
                      </a:r>
                      <a:endParaRPr sz="1600" dirty="0">
                        <a:latin typeface="游ゴシック" panose="020B0400000000000000" pitchFamily="50" charset="-128"/>
                        <a:ea typeface="游ゴシック" panose="020B0400000000000000" pitchFamily="50" charset="-128"/>
                        <a:cs typeface="Arial"/>
                      </a:endParaRPr>
                    </a:p>
                  </a:txBody>
                  <a:tcPr marL="0" marR="0" marT="0" marB="0" anchor="b">
                    <a:lnL w="12700">
                      <a:solidFill>
                        <a:srgbClr val="4F81BD"/>
                      </a:solidFill>
                      <a:prstDash val="solid"/>
                    </a:lnL>
                    <a:lnR w="12700">
                      <a:solidFill>
                        <a:srgbClr val="4F81BD"/>
                      </a:solidFill>
                      <a:prstDash val="solid"/>
                    </a:lnR>
                    <a:lnT w="19050">
                      <a:solidFill>
                        <a:srgbClr val="4F81BD"/>
                      </a:solidFill>
                      <a:prstDash val="solid"/>
                    </a:lnT>
                    <a:lnB w="12700">
                      <a:solidFill>
                        <a:srgbClr val="4F81BD"/>
                      </a:solidFill>
                      <a:prstDash val="solid"/>
                    </a:lnB>
                    <a:solidFill>
                      <a:srgbClr val="E9EDF4"/>
                    </a:solidFill>
                  </a:tcPr>
                </a:tc>
                <a:tc>
                  <a:txBody>
                    <a:bodyPr/>
                    <a:lstStyle/>
                    <a:p>
                      <a:pPr marL="196215">
                        <a:lnSpc>
                          <a:spcPts val="1614"/>
                        </a:lnSpc>
                      </a:pPr>
                      <a:r>
                        <a:rPr sz="1600" b="1" spc="-245" dirty="0">
                          <a:latin typeface="游ゴシック" panose="020B0400000000000000" pitchFamily="50" charset="-128"/>
                          <a:ea typeface="游ゴシック" panose="020B0400000000000000" pitchFamily="50" charset="-128"/>
                          <a:cs typeface="Arial"/>
                        </a:rPr>
                        <a:t>FY</a:t>
                      </a:r>
                      <a:r>
                        <a:rPr sz="1600" b="1" spc="-95" dirty="0">
                          <a:latin typeface="游ゴシック" panose="020B0400000000000000" pitchFamily="50" charset="-128"/>
                          <a:ea typeface="游ゴシック" panose="020B0400000000000000" pitchFamily="50" charset="-128"/>
                          <a:cs typeface="Arial"/>
                        </a:rPr>
                        <a:t> </a:t>
                      </a:r>
                      <a:r>
                        <a:rPr sz="1600" b="1" spc="-90" dirty="0">
                          <a:latin typeface="游ゴシック" panose="020B0400000000000000" pitchFamily="50" charset="-128"/>
                          <a:ea typeface="游ゴシック" panose="020B0400000000000000" pitchFamily="50" charset="-128"/>
                          <a:cs typeface="Arial"/>
                        </a:rPr>
                        <a:t>2016</a:t>
                      </a:r>
                      <a:endParaRPr sz="1600" dirty="0">
                        <a:latin typeface="游ゴシック" panose="020B0400000000000000" pitchFamily="50" charset="-128"/>
                        <a:ea typeface="游ゴシック" panose="020B0400000000000000" pitchFamily="50" charset="-128"/>
                        <a:cs typeface="Arial"/>
                      </a:endParaRPr>
                    </a:p>
                    <a:p>
                      <a:pPr marL="254000">
                        <a:lnSpc>
                          <a:spcPts val="1710"/>
                        </a:lnSpc>
                      </a:pPr>
                      <a:r>
                        <a:rPr sz="1600" b="1" spc="-114" dirty="0">
                          <a:latin typeface="游ゴシック" panose="020B0400000000000000" pitchFamily="50" charset="-128"/>
                          <a:ea typeface="游ゴシック" panose="020B0400000000000000" pitchFamily="50" charset="-128"/>
                          <a:cs typeface="Arial"/>
                        </a:rPr>
                        <a:t>Actual</a:t>
                      </a:r>
                      <a:endParaRPr sz="1600" dirty="0">
                        <a:latin typeface="游ゴシック" panose="020B0400000000000000" pitchFamily="50" charset="-128"/>
                        <a:ea typeface="游ゴシック" panose="020B0400000000000000" pitchFamily="50" charset="-128"/>
                        <a:cs typeface="Arial"/>
                      </a:endParaRPr>
                    </a:p>
                  </a:txBody>
                  <a:tcPr marL="0" marR="0" marT="0" marB="0" anchor="b">
                    <a:lnL w="12700">
                      <a:solidFill>
                        <a:srgbClr val="4F81BD"/>
                      </a:solidFill>
                      <a:prstDash val="solid"/>
                    </a:lnL>
                    <a:lnR w="12700">
                      <a:solidFill>
                        <a:srgbClr val="4F81BD"/>
                      </a:solidFill>
                      <a:prstDash val="solid"/>
                    </a:lnR>
                    <a:lnT w="19050">
                      <a:solidFill>
                        <a:srgbClr val="4F81BD"/>
                      </a:solidFill>
                      <a:prstDash val="solid"/>
                    </a:lnT>
                    <a:lnB w="12700">
                      <a:solidFill>
                        <a:srgbClr val="4F81BD"/>
                      </a:solidFill>
                      <a:prstDash val="solid"/>
                    </a:lnB>
                    <a:solidFill>
                      <a:srgbClr val="E9EDF4"/>
                    </a:solidFill>
                  </a:tcPr>
                </a:tc>
                <a:tc>
                  <a:txBody>
                    <a:bodyPr/>
                    <a:lstStyle/>
                    <a:p>
                      <a:pPr marL="193040">
                        <a:lnSpc>
                          <a:spcPts val="1614"/>
                        </a:lnSpc>
                      </a:pPr>
                      <a:r>
                        <a:rPr sz="1600" b="1" spc="-245" dirty="0">
                          <a:latin typeface="游ゴシック" panose="020B0400000000000000" pitchFamily="50" charset="-128"/>
                          <a:ea typeface="游ゴシック" panose="020B0400000000000000" pitchFamily="50" charset="-128"/>
                          <a:cs typeface="Arial"/>
                        </a:rPr>
                        <a:t>FY</a:t>
                      </a:r>
                      <a:r>
                        <a:rPr sz="1600" b="1" spc="-95" dirty="0">
                          <a:latin typeface="游ゴシック" panose="020B0400000000000000" pitchFamily="50" charset="-128"/>
                          <a:ea typeface="游ゴシック" panose="020B0400000000000000" pitchFamily="50" charset="-128"/>
                          <a:cs typeface="Arial"/>
                        </a:rPr>
                        <a:t> </a:t>
                      </a:r>
                      <a:r>
                        <a:rPr sz="1600" b="1" spc="-90" dirty="0">
                          <a:latin typeface="游ゴシック" panose="020B0400000000000000" pitchFamily="50" charset="-128"/>
                          <a:ea typeface="游ゴシック" panose="020B0400000000000000" pitchFamily="50" charset="-128"/>
                          <a:cs typeface="Arial"/>
                        </a:rPr>
                        <a:t>2017</a:t>
                      </a:r>
                      <a:endParaRPr sz="1600" dirty="0">
                        <a:latin typeface="游ゴシック" panose="020B0400000000000000" pitchFamily="50" charset="-128"/>
                        <a:ea typeface="游ゴシック" panose="020B0400000000000000" pitchFamily="50" charset="-128"/>
                        <a:cs typeface="Arial"/>
                      </a:endParaRPr>
                    </a:p>
                    <a:p>
                      <a:pPr marL="251460">
                        <a:lnSpc>
                          <a:spcPts val="1710"/>
                        </a:lnSpc>
                      </a:pPr>
                      <a:r>
                        <a:rPr sz="1600" b="1" spc="-114" dirty="0">
                          <a:latin typeface="游ゴシック" panose="020B0400000000000000" pitchFamily="50" charset="-128"/>
                          <a:ea typeface="游ゴシック" panose="020B0400000000000000" pitchFamily="50" charset="-128"/>
                          <a:cs typeface="Arial"/>
                        </a:rPr>
                        <a:t>Actual</a:t>
                      </a:r>
                      <a:endParaRPr sz="1600" dirty="0">
                        <a:latin typeface="游ゴシック" panose="020B0400000000000000" pitchFamily="50" charset="-128"/>
                        <a:ea typeface="游ゴシック" panose="020B0400000000000000" pitchFamily="50" charset="-128"/>
                        <a:cs typeface="Arial"/>
                      </a:endParaRPr>
                    </a:p>
                  </a:txBody>
                  <a:tcPr marL="0" marR="0" marT="0" marB="0" anchor="b">
                    <a:lnL w="12700">
                      <a:solidFill>
                        <a:srgbClr val="4F81BD"/>
                      </a:solidFill>
                      <a:prstDash val="solid"/>
                    </a:lnL>
                    <a:lnR w="12700">
                      <a:solidFill>
                        <a:srgbClr val="4F81BD"/>
                      </a:solidFill>
                      <a:prstDash val="solid"/>
                    </a:lnR>
                    <a:lnT w="19050">
                      <a:solidFill>
                        <a:srgbClr val="4F81BD"/>
                      </a:solidFill>
                      <a:prstDash val="solid"/>
                    </a:lnT>
                    <a:lnB w="12700">
                      <a:solidFill>
                        <a:srgbClr val="4F81BD"/>
                      </a:solidFill>
                      <a:prstDash val="solid"/>
                    </a:lnB>
                    <a:solidFill>
                      <a:srgbClr val="E9EDF4"/>
                    </a:solidFill>
                  </a:tcPr>
                </a:tc>
                <a:tc>
                  <a:txBody>
                    <a:bodyPr/>
                    <a:lstStyle/>
                    <a:p>
                      <a:pPr marL="12700" algn="ctr">
                        <a:lnSpc>
                          <a:spcPts val="1614"/>
                        </a:lnSpc>
                      </a:pPr>
                      <a:r>
                        <a:rPr sz="1600" b="1" spc="-245" dirty="0">
                          <a:latin typeface="游ゴシック" panose="020B0400000000000000" pitchFamily="50" charset="-128"/>
                          <a:ea typeface="游ゴシック" panose="020B0400000000000000" pitchFamily="50" charset="-128"/>
                          <a:cs typeface="Arial"/>
                        </a:rPr>
                        <a:t>FY</a:t>
                      </a:r>
                      <a:r>
                        <a:rPr sz="1600" b="1" spc="-90" dirty="0">
                          <a:latin typeface="游ゴシック" panose="020B0400000000000000" pitchFamily="50" charset="-128"/>
                          <a:ea typeface="游ゴシック" panose="020B0400000000000000" pitchFamily="50" charset="-128"/>
                          <a:cs typeface="Arial"/>
                        </a:rPr>
                        <a:t> 2018</a:t>
                      </a:r>
                      <a:endParaRPr sz="1600" dirty="0">
                        <a:latin typeface="游ゴシック" panose="020B0400000000000000" pitchFamily="50" charset="-128"/>
                        <a:ea typeface="游ゴシック" panose="020B0400000000000000" pitchFamily="50" charset="-128"/>
                        <a:cs typeface="Arial"/>
                      </a:endParaRPr>
                    </a:p>
                    <a:p>
                      <a:pPr marL="10795" algn="ctr">
                        <a:lnSpc>
                          <a:spcPts val="1710"/>
                        </a:lnSpc>
                      </a:pPr>
                      <a:r>
                        <a:rPr sz="1600" b="1" spc="-135" dirty="0">
                          <a:latin typeface="游ゴシック" panose="020B0400000000000000" pitchFamily="50" charset="-128"/>
                          <a:ea typeface="游ゴシック" panose="020B0400000000000000" pitchFamily="50" charset="-128"/>
                          <a:cs typeface="Arial"/>
                        </a:rPr>
                        <a:t>Pres.</a:t>
                      </a:r>
                      <a:r>
                        <a:rPr sz="1600" b="1" spc="-114" dirty="0">
                          <a:latin typeface="游ゴシック" panose="020B0400000000000000" pitchFamily="50" charset="-128"/>
                          <a:ea typeface="游ゴシック" panose="020B0400000000000000" pitchFamily="50" charset="-128"/>
                          <a:cs typeface="Arial"/>
                        </a:rPr>
                        <a:t> </a:t>
                      </a:r>
                      <a:r>
                        <a:rPr sz="1600" b="1" spc="-140" dirty="0">
                          <a:latin typeface="游ゴシック" panose="020B0400000000000000" pitchFamily="50" charset="-128"/>
                          <a:ea typeface="游ゴシック" panose="020B0400000000000000" pitchFamily="50" charset="-128"/>
                          <a:cs typeface="Arial"/>
                        </a:rPr>
                        <a:t>Budget</a:t>
                      </a:r>
                      <a:endParaRPr sz="1600" dirty="0">
                        <a:latin typeface="游ゴシック" panose="020B0400000000000000" pitchFamily="50" charset="-128"/>
                        <a:ea typeface="游ゴシック" panose="020B0400000000000000" pitchFamily="50" charset="-128"/>
                        <a:cs typeface="Arial"/>
                      </a:endParaRPr>
                    </a:p>
                  </a:txBody>
                  <a:tcPr marL="0" marR="0" marT="0" marB="0" anchor="b">
                    <a:lnL w="12700">
                      <a:solidFill>
                        <a:srgbClr val="4F81BD"/>
                      </a:solidFill>
                      <a:prstDash val="solid"/>
                    </a:lnL>
                    <a:lnR w="12700">
                      <a:solidFill>
                        <a:srgbClr val="4F81BD"/>
                      </a:solidFill>
                      <a:prstDash val="solid"/>
                    </a:lnR>
                    <a:lnT w="19050">
                      <a:solidFill>
                        <a:srgbClr val="4F81BD"/>
                      </a:solidFill>
                      <a:prstDash val="solid"/>
                    </a:lnT>
                    <a:lnB w="12700">
                      <a:solidFill>
                        <a:srgbClr val="4F81BD"/>
                      </a:solidFill>
                      <a:prstDash val="solid"/>
                    </a:lnB>
                    <a:solidFill>
                      <a:srgbClr val="E9EDF4"/>
                    </a:solidFill>
                  </a:tcPr>
                </a:tc>
                <a:tc>
                  <a:txBody>
                    <a:bodyPr/>
                    <a:lstStyle/>
                    <a:p>
                      <a:pPr marL="210820">
                        <a:lnSpc>
                          <a:spcPts val="1614"/>
                        </a:lnSpc>
                      </a:pPr>
                      <a:r>
                        <a:rPr sz="1600" b="1" spc="-245" dirty="0">
                          <a:latin typeface="游ゴシック" panose="020B0400000000000000" pitchFamily="50" charset="-128"/>
                          <a:ea typeface="游ゴシック" panose="020B0400000000000000" pitchFamily="50" charset="-128"/>
                          <a:cs typeface="Arial"/>
                        </a:rPr>
                        <a:t>FY</a:t>
                      </a:r>
                      <a:r>
                        <a:rPr sz="1600" b="1" spc="-95" dirty="0">
                          <a:latin typeface="游ゴシック" panose="020B0400000000000000" pitchFamily="50" charset="-128"/>
                          <a:ea typeface="游ゴシック" panose="020B0400000000000000" pitchFamily="50" charset="-128"/>
                          <a:cs typeface="Arial"/>
                        </a:rPr>
                        <a:t> </a:t>
                      </a:r>
                      <a:r>
                        <a:rPr sz="1600" b="1" spc="-90" dirty="0">
                          <a:latin typeface="游ゴシック" panose="020B0400000000000000" pitchFamily="50" charset="-128"/>
                          <a:ea typeface="游ゴシック" panose="020B0400000000000000" pitchFamily="50" charset="-128"/>
                          <a:cs typeface="Arial"/>
                        </a:rPr>
                        <a:t>2018</a:t>
                      </a:r>
                      <a:endParaRPr sz="1600" dirty="0">
                        <a:latin typeface="游ゴシック" panose="020B0400000000000000" pitchFamily="50" charset="-128"/>
                        <a:ea typeface="游ゴシック" panose="020B0400000000000000" pitchFamily="50" charset="-128"/>
                        <a:cs typeface="Arial"/>
                      </a:endParaRPr>
                    </a:p>
                    <a:p>
                      <a:pPr marL="273050">
                        <a:lnSpc>
                          <a:spcPts val="1710"/>
                        </a:lnSpc>
                      </a:pPr>
                      <a:r>
                        <a:rPr sz="1600" b="1" spc="-150" dirty="0">
                          <a:latin typeface="游ゴシック" panose="020B0400000000000000" pitchFamily="50" charset="-128"/>
                          <a:ea typeface="游ゴシック" panose="020B0400000000000000" pitchFamily="50" charset="-128"/>
                          <a:cs typeface="Arial"/>
                        </a:rPr>
                        <a:t>House</a:t>
                      </a:r>
                      <a:endParaRPr sz="1600" dirty="0">
                        <a:latin typeface="游ゴシック" panose="020B0400000000000000" pitchFamily="50" charset="-128"/>
                        <a:ea typeface="游ゴシック" panose="020B0400000000000000" pitchFamily="50" charset="-128"/>
                        <a:cs typeface="Arial"/>
                      </a:endParaRPr>
                    </a:p>
                  </a:txBody>
                  <a:tcPr marL="0" marR="0" marT="0" marB="0" anchor="b">
                    <a:lnL w="12700">
                      <a:solidFill>
                        <a:srgbClr val="4F81BD"/>
                      </a:solidFill>
                      <a:prstDash val="solid"/>
                    </a:lnL>
                    <a:lnR w="12700">
                      <a:solidFill>
                        <a:srgbClr val="4F81BD"/>
                      </a:solidFill>
                      <a:prstDash val="solid"/>
                    </a:lnR>
                    <a:lnT w="19050">
                      <a:solidFill>
                        <a:srgbClr val="4F81BD"/>
                      </a:solidFill>
                      <a:prstDash val="solid"/>
                    </a:lnT>
                    <a:lnB w="12700">
                      <a:solidFill>
                        <a:srgbClr val="4F81BD"/>
                      </a:solidFill>
                      <a:prstDash val="solid"/>
                    </a:lnB>
                    <a:solidFill>
                      <a:srgbClr val="E9EDF4"/>
                    </a:solidFill>
                  </a:tcPr>
                </a:tc>
                <a:tc>
                  <a:txBody>
                    <a:bodyPr/>
                    <a:lstStyle/>
                    <a:p>
                      <a:pPr marL="206375">
                        <a:lnSpc>
                          <a:spcPts val="1614"/>
                        </a:lnSpc>
                      </a:pPr>
                      <a:r>
                        <a:rPr sz="1600" b="1" spc="-245" dirty="0">
                          <a:latin typeface="游ゴシック" panose="020B0400000000000000" pitchFamily="50" charset="-128"/>
                          <a:ea typeface="游ゴシック" panose="020B0400000000000000" pitchFamily="50" charset="-128"/>
                          <a:cs typeface="Arial"/>
                        </a:rPr>
                        <a:t>FY</a:t>
                      </a:r>
                      <a:r>
                        <a:rPr sz="1600" b="1" spc="-95" dirty="0">
                          <a:latin typeface="游ゴシック" panose="020B0400000000000000" pitchFamily="50" charset="-128"/>
                          <a:ea typeface="游ゴシック" panose="020B0400000000000000" pitchFamily="50" charset="-128"/>
                          <a:cs typeface="Arial"/>
                        </a:rPr>
                        <a:t> </a:t>
                      </a:r>
                      <a:r>
                        <a:rPr sz="1600" b="1" spc="-90" dirty="0">
                          <a:latin typeface="游ゴシック" panose="020B0400000000000000" pitchFamily="50" charset="-128"/>
                          <a:ea typeface="游ゴシック" panose="020B0400000000000000" pitchFamily="50" charset="-128"/>
                          <a:cs typeface="Arial"/>
                        </a:rPr>
                        <a:t>2018</a:t>
                      </a:r>
                      <a:endParaRPr sz="1600" dirty="0">
                        <a:latin typeface="游ゴシック" panose="020B0400000000000000" pitchFamily="50" charset="-128"/>
                        <a:ea typeface="游ゴシック" panose="020B0400000000000000" pitchFamily="50" charset="-128"/>
                        <a:cs typeface="Arial"/>
                      </a:endParaRPr>
                    </a:p>
                    <a:p>
                      <a:pPr marL="245745">
                        <a:lnSpc>
                          <a:spcPts val="1710"/>
                        </a:lnSpc>
                      </a:pPr>
                      <a:r>
                        <a:rPr sz="1600" b="1" spc="-125" dirty="0">
                          <a:latin typeface="游ゴシック" panose="020B0400000000000000" pitchFamily="50" charset="-128"/>
                          <a:ea typeface="游ゴシック" panose="020B0400000000000000" pitchFamily="50" charset="-128"/>
                          <a:cs typeface="Arial"/>
                        </a:rPr>
                        <a:t>Senate</a:t>
                      </a:r>
                      <a:endParaRPr sz="1600" dirty="0">
                        <a:latin typeface="游ゴシック" panose="020B0400000000000000" pitchFamily="50" charset="-128"/>
                        <a:ea typeface="游ゴシック" panose="020B0400000000000000" pitchFamily="50" charset="-128"/>
                        <a:cs typeface="Arial"/>
                      </a:endParaRPr>
                    </a:p>
                  </a:txBody>
                  <a:tcPr marL="0" marR="0" marT="0" marB="0" anchor="b">
                    <a:lnL w="12700">
                      <a:solidFill>
                        <a:srgbClr val="4F81BD"/>
                      </a:solidFill>
                      <a:prstDash val="solid"/>
                    </a:lnL>
                    <a:lnR w="12700">
                      <a:solidFill>
                        <a:srgbClr val="4F81BD"/>
                      </a:solidFill>
                      <a:prstDash val="solid"/>
                    </a:lnR>
                    <a:lnT w="19050">
                      <a:solidFill>
                        <a:srgbClr val="4F81BD"/>
                      </a:solidFill>
                      <a:prstDash val="solid"/>
                    </a:lnT>
                    <a:lnB w="12700">
                      <a:solidFill>
                        <a:srgbClr val="4F81BD"/>
                      </a:solidFill>
                      <a:prstDash val="solid"/>
                    </a:lnB>
                    <a:solidFill>
                      <a:srgbClr val="E9EDF4"/>
                    </a:solidFill>
                  </a:tcPr>
                </a:tc>
                <a:extLst>
                  <a:ext uri="{0D108BD9-81ED-4DB2-BD59-A6C34878D82A}">
                    <a16:rowId xmlns:a16="http://schemas.microsoft.com/office/drawing/2014/main" val="10007"/>
                  </a:ext>
                </a:extLst>
              </a:tr>
              <a:tr h="370205">
                <a:tc>
                  <a:txBody>
                    <a:bodyPr/>
                    <a:lstStyle/>
                    <a:p>
                      <a:pPr marL="97155">
                        <a:lnSpc>
                          <a:spcPct val="100000"/>
                        </a:lnSpc>
                        <a:spcBef>
                          <a:spcPts val="15"/>
                        </a:spcBef>
                      </a:pPr>
                      <a:r>
                        <a:rPr sz="1400" spc="-70" dirty="0">
                          <a:latin typeface="游ゴシック" panose="020B0400000000000000" pitchFamily="50" charset="-128"/>
                          <a:ea typeface="游ゴシック" panose="020B0400000000000000" pitchFamily="50" charset="-128"/>
                          <a:cs typeface="Arial"/>
                        </a:rPr>
                        <a:t>Competing</a:t>
                      </a:r>
                      <a:endParaRPr sz="1400" dirty="0">
                        <a:latin typeface="游ゴシック" panose="020B0400000000000000" pitchFamily="50" charset="-128"/>
                        <a:ea typeface="游ゴシック" panose="020B0400000000000000" pitchFamily="50" charset="-128"/>
                        <a:cs typeface="Arial"/>
                      </a:endParaRPr>
                    </a:p>
                  </a:txBody>
                  <a:tcPr marL="0" marR="0" marT="190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92D050"/>
                    </a:solidFill>
                  </a:tcPr>
                </a:tc>
                <a:tc>
                  <a:txBody>
                    <a:bodyPr/>
                    <a:lstStyle/>
                    <a:p>
                      <a:pPr marR="8128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$46</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1</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92D050"/>
                    </a:solidFill>
                  </a:tcPr>
                </a:tc>
                <a:tc>
                  <a:txBody>
                    <a:bodyPr/>
                    <a:lstStyle/>
                    <a:p>
                      <a:pPr marR="8064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$36</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6</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92D050"/>
                    </a:solidFill>
                  </a:tcPr>
                </a:tc>
                <a:tc>
                  <a:txBody>
                    <a:bodyPr/>
                    <a:lstStyle/>
                    <a:p>
                      <a:pPr marR="7810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$70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7</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92D050"/>
                    </a:solidFill>
                  </a:tcPr>
                </a:tc>
                <a:tc>
                  <a:txBody>
                    <a:bodyPr/>
                    <a:lstStyle/>
                    <a:p>
                      <a:pPr marR="7937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$169</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5</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92D050"/>
                    </a:solidFill>
                  </a:tcPr>
                </a:tc>
                <a:tc>
                  <a:txBody>
                    <a:bodyPr/>
                    <a:lstStyle/>
                    <a:p>
                      <a:pPr marR="7620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$60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6</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92D050"/>
                    </a:solidFill>
                  </a:tcPr>
                </a:tc>
                <a:tc>
                  <a:txBody>
                    <a:bodyPr/>
                    <a:lstStyle/>
                    <a:p>
                      <a:pPr marR="7302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$156</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6</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92D050"/>
                    </a:solidFill>
                  </a:tcPr>
                </a:tc>
                <a:tc>
                  <a:txBody>
                    <a:bodyPr/>
                    <a:lstStyle/>
                    <a:p>
                      <a:pPr marR="7683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$220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6</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92D050"/>
                    </a:solidFill>
                  </a:tcPr>
                </a:tc>
                <a:extLst>
                  <a:ext uri="{0D108BD9-81ED-4DB2-BD59-A6C34878D82A}">
                    <a16:rowId xmlns:a16="http://schemas.microsoft.com/office/drawing/2014/main" val="10008"/>
                  </a:ext>
                </a:extLst>
              </a:tr>
              <a:tr h="370840">
                <a:tc>
                  <a:txBody>
                    <a:bodyPr/>
                    <a:lstStyle/>
                    <a:p>
                      <a:pPr marL="97155">
                        <a:lnSpc>
                          <a:spcPct val="100000"/>
                        </a:lnSpc>
                        <a:spcBef>
                          <a:spcPts val="15"/>
                        </a:spcBef>
                      </a:pPr>
                      <a:r>
                        <a:rPr sz="1400" spc="-55" dirty="0">
                          <a:latin typeface="游ゴシック" panose="020B0400000000000000" pitchFamily="50" charset="-128"/>
                          <a:ea typeface="游ゴシック" panose="020B0400000000000000" pitchFamily="50" charset="-128"/>
                          <a:cs typeface="Arial"/>
                        </a:rPr>
                        <a:t>Noncompeting</a:t>
                      </a:r>
                      <a:endParaRPr sz="1400" dirty="0">
                        <a:latin typeface="游ゴシック" panose="020B0400000000000000" pitchFamily="50" charset="-128"/>
                        <a:ea typeface="游ゴシック" panose="020B0400000000000000" pitchFamily="50" charset="-128"/>
                        <a:cs typeface="Arial"/>
                      </a:endParaRPr>
                    </a:p>
                  </a:txBody>
                  <a:tcPr marL="0" marR="0" marT="190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8255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8064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$46</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6</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7810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$79</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6</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7937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$85</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7</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7620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$169</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9</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7302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$169</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9</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7683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$169</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9</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extLst>
                  <a:ext uri="{0D108BD9-81ED-4DB2-BD59-A6C34878D82A}">
                    <a16:rowId xmlns:a16="http://schemas.microsoft.com/office/drawing/2014/main" val="10009"/>
                  </a:ext>
                </a:extLst>
              </a:tr>
              <a:tr h="370205">
                <a:tc>
                  <a:txBody>
                    <a:bodyPr/>
                    <a:lstStyle/>
                    <a:p>
                      <a:pPr marL="97155">
                        <a:lnSpc>
                          <a:spcPct val="100000"/>
                        </a:lnSpc>
                        <a:spcBef>
                          <a:spcPts val="10"/>
                        </a:spcBef>
                      </a:pPr>
                      <a:r>
                        <a:rPr sz="1400" spc="-170" dirty="0">
                          <a:latin typeface="游ゴシック" panose="020B0400000000000000" pitchFamily="50" charset="-128"/>
                          <a:ea typeface="游ゴシック" panose="020B0400000000000000" pitchFamily="50" charset="-128"/>
                          <a:cs typeface="Arial"/>
                        </a:rPr>
                        <a:t>RMS</a:t>
                      </a:r>
                      <a:endParaRPr sz="1400">
                        <a:latin typeface="游ゴシック" panose="020B0400000000000000" pitchFamily="50" charset="-128"/>
                        <a:ea typeface="游ゴシック" panose="020B0400000000000000" pitchFamily="50" charset="-128"/>
                        <a:cs typeface="Arial"/>
                      </a:endParaRPr>
                    </a:p>
                  </a:txBody>
                  <a:tcPr marL="0" marR="0" marT="127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8255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8128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7810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$4</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7</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7937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$6</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4</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7620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$5</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6</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7302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$9</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6</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7683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$9</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6</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extLst>
                  <a:ext uri="{0D108BD9-81ED-4DB2-BD59-A6C34878D82A}">
                    <a16:rowId xmlns:a16="http://schemas.microsoft.com/office/drawing/2014/main" val="10010"/>
                  </a:ext>
                </a:extLst>
              </a:tr>
              <a:tr h="370840">
                <a:tc>
                  <a:txBody>
                    <a:bodyPr/>
                    <a:lstStyle/>
                    <a:p>
                      <a:pPr marL="97155">
                        <a:lnSpc>
                          <a:spcPct val="100000"/>
                        </a:lnSpc>
                        <a:spcBef>
                          <a:spcPts val="10"/>
                        </a:spcBef>
                      </a:pPr>
                      <a:r>
                        <a:rPr sz="1400" spc="-35" dirty="0">
                          <a:latin typeface="游ゴシック" panose="020B0400000000000000" pitchFamily="50" charset="-128"/>
                          <a:ea typeface="游ゴシック" panose="020B0400000000000000" pitchFamily="50" charset="-128"/>
                          <a:cs typeface="Arial"/>
                        </a:rPr>
                        <a:t>Intramural</a:t>
                      </a:r>
                      <a:endParaRPr sz="1400">
                        <a:latin typeface="游ゴシック" panose="020B0400000000000000" pitchFamily="50" charset="-128"/>
                        <a:ea typeface="游ゴシック" panose="020B0400000000000000" pitchFamily="50" charset="-128"/>
                        <a:cs typeface="Arial"/>
                      </a:endParaRPr>
                    </a:p>
                  </a:txBody>
                  <a:tcPr marL="0" marR="0" marT="1270"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81915"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8128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7747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2</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7874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3</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7620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3</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7239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3</a:t>
                      </a:r>
                      <a:endParaRPr sz="1400">
                        <a:latin typeface="游ゴシック" panose="020B0400000000000000" pitchFamily="50" charset="-128"/>
                        <a:ea typeface="游ゴシック" panose="020B0400000000000000" pitchFamily="50" charset="-128"/>
                        <a:cs typeface="Arial"/>
                      </a:endParaRP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tc>
                  <a:txBody>
                    <a:bodyPr/>
                    <a:lstStyle/>
                    <a:p>
                      <a:pPr marR="76200" algn="r">
                        <a:lnSpc>
                          <a:spcPct val="100000"/>
                        </a:lnSpc>
                        <a:spcBef>
                          <a:spcPts val="265"/>
                        </a:spcBef>
                      </a:pPr>
                      <a:r>
                        <a:rPr sz="1400" spc="-5" dirty="0">
                          <a:latin typeface="游ゴシック" panose="020B0400000000000000" pitchFamily="50" charset="-128"/>
                          <a:ea typeface="游ゴシック" panose="020B0400000000000000" pitchFamily="50" charset="-128"/>
                          <a:cs typeface="Arial"/>
                        </a:rPr>
                        <a:t>$0</a:t>
                      </a:r>
                      <a:r>
                        <a:rPr sz="1400" spc="5" dirty="0">
                          <a:latin typeface="游ゴシック" panose="020B0400000000000000" pitchFamily="50" charset="-128"/>
                          <a:ea typeface="游ゴシック" panose="020B0400000000000000" pitchFamily="50" charset="-128"/>
                          <a:cs typeface="Arial"/>
                        </a:rPr>
                        <a:t>.</a:t>
                      </a:r>
                      <a:r>
                        <a:rPr sz="1400" dirty="0">
                          <a:latin typeface="游ゴシック" panose="020B0400000000000000" pitchFamily="50" charset="-128"/>
                          <a:ea typeface="游ゴシック" panose="020B0400000000000000" pitchFamily="50" charset="-128"/>
                          <a:cs typeface="Arial"/>
                        </a:rPr>
                        <a:t>3</a:t>
                      </a:r>
                    </a:p>
                  </a:txBody>
                  <a:tcPr marL="0" marR="0" marT="33655"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E9EDF4"/>
                    </a:solidFill>
                  </a:tcPr>
                </a:tc>
                <a:extLst>
                  <a:ext uri="{0D108BD9-81ED-4DB2-BD59-A6C34878D82A}">
                    <a16:rowId xmlns:a16="http://schemas.microsoft.com/office/drawing/2014/main" val="10011"/>
                  </a:ext>
                </a:extLst>
              </a:tr>
              <a:tr h="370205">
                <a:tc>
                  <a:txBody>
                    <a:bodyPr/>
                    <a:lstStyle/>
                    <a:p>
                      <a:pPr marL="97155">
                        <a:lnSpc>
                          <a:spcPct val="100000"/>
                        </a:lnSpc>
                        <a:spcBef>
                          <a:spcPts val="259"/>
                        </a:spcBef>
                      </a:pPr>
                      <a:r>
                        <a:rPr sz="1600" spc="-90" dirty="0">
                          <a:latin typeface="游ゴシック" panose="020B0400000000000000" pitchFamily="50" charset="-128"/>
                          <a:ea typeface="游ゴシック" panose="020B0400000000000000" pitchFamily="50" charset="-128"/>
                          <a:cs typeface="Arial"/>
                        </a:rPr>
                        <a:t>Total</a:t>
                      </a:r>
                      <a:endParaRPr sz="1600">
                        <a:latin typeface="游ゴシック" panose="020B0400000000000000" pitchFamily="50" charset="-128"/>
                        <a:ea typeface="游ゴシック" panose="020B0400000000000000" pitchFamily="50" charset="-128"/>
                        <a:cs typeface="Arial"/>
                      </a:endParaRPr>
                    </a:p>
                  </a:txBody>
                  <a:tcPr marL="0" marR="0" marT="33019"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80645" algn="r">
                        <a:lnSpc>
                          <a:spcPct val="100000"/>
                        </a:lnSpc>
                        <a:spcBef>
                          <a:spcPts val="259"/>
                        </a:spcBef>
                      </a:pPr>
                      <a:r>
                        <a:rPr sz="1600" spc="-5" dirty="0">
                          <a:latin typeface="游ゴシック" panose="020B0400000000000000" pitchFamily="50" charset="-128"/>
                          <a:ea typeface="游ゴシック" panose="020B0400000000000000" pitchFamily="50" charset="-128"/>
                          <a:cs typeface="Arial"/>
                        </a:rPr>
                        <a:t>$46</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1</a:t>
                      </a:r>
                      <a:endParaRPr sz="1600">
                        <a:latin typeface="游ゴシック" panose="020B0400000000000000" pitchFamily="50" charset="-128"/>
                        <a:ea typeface="游ゴシック" panose="020B0400000000000000" pitchFamily="50" charset="-128"/>
                        <a:cs typeface="Arial"/>
                      </a:endParaRPr>
                    </a:p>
                  </a:txBody>
                  <a:tcPr marL="0" marR="0" marT="33019"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80010" algn="r">
                        <a:lnSpc>
                          <a:spcPct val="100000"/>
                        </a:lnSpc>
                        <a:spcBef>
                          <a:spcPts val="259"/>
                        </a:spcBef>
                      </a:pPr>
                      <a:r>
                        <a:rPr sz="1600" spc="-5" dirty="0">
                          <a:latin typeface="游ゴシック" panose="020B0400000000000000" pitchFamily="50" charset="-128"/>
                          <a:ea typeface="游ゴシック" panose="020B0400000000000000" pitchFamily="50" charset="-128"/>
                          <a:cs typeface="Arial"/>
                        </a:rPr>
                        <a:t>$83</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2</a:t>
                      </a:r>
                      <a:endParaRPr sz="1600">
                        <a:latin typeface="游ゴシック" panose="020B0400000000000000" pitchFamily="50" charset="-128"/>
                        <a:ea typeface="游ゴシック" panose="020B0400000000000000" pitchFamily="50" charset="-128"/>
                        <a:cs typeface="Arial"/>
                      </a:endParaRPr>
                    </a:p>
                  </a:txBody>
                  <a:tcPr marL="0" marR="0" marT="33019"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77470" algn="r">
                        <a:lnSpc>
                          <a:spcPct val="100000"/>
                        </a:lnSpc>
                        <a:spcBef>
                          <a:spcPts val="259"/>
                        </a:spcBef>
                      </a:pPr>
                      <a:r>
                        <a:rPr sz="1600" spc="-5" dirty="0">
                          <a:latin typeface="游ゴシック" panose="020B0400000000000000" pitchFamily="50" charset="-128"/>
                          <a:ea typeface="游ゴシック" panose="020B0400000000000000" pitchFamily="50" charset="-128"/>
                          <a:cs typeface="Arial"/>
                        </a:rPr>
                        <a:t>$155</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2</a:t>
                      </a:r>
                      <a:endParaRPr sz="1600">
                        <a:latin typeface="游ゴシック" panose="020B0400000000000000" pitchFamily="50" charset="-128"/>
                        <a:ea typeface="游ゴシック" panose="020B0400000000000000" pitchFamily="50" charset="-128"/>
                        <a:cs typeface="Arial"/>
                      </a:endParaRPr>
                    </a:p>
                  </a:txBody>
                  <a:tcPr marL="0" marR="0" marT="33019"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78740" algn="r">
                        <a:lnSpc>
                          <a:spcPct val="100000"/>
                        </a:lnSpc>
                        <a:spcBef>
                          <a:spcPts val="259"/>
                        </a:spcBef>
                      </a:pPr>
                      <a:r>
                        <a:rPr sz="1600" spc="-5" dirty="0">
                          <a:latin typeface="游ゴシック" panose="020B0400000000000000" pitchFamily="50" charset="-128"/>
                          <a:ea typeface="游ゴシック" panose="020B0400000000000000" pitchFamily="50" charset="-128"/>
                          <a:cs typeface="Arial"/>
                        </a:rPr>
                        <a:t>$261</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9</a:t>
                      </a:r>
                      <a:endParaRPr sz="1600">
                        <a:latin typeface="游ゴシック" panose="020B0400000000000000" pitchFamily="50" charset="-128"/>
                        <a:ea typeface="游ゴシック" panose="020B0400000000000000" pitchFamily="50" charset="-128"/>
                        <a:cs typeface="Arial"/>
                      </a:endParaRPr>
                    </a:p>
                  </a:txBody>
                  <a:tcPr marL="0" marR="0" marT="33019"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75565" algn="r">
                        <a:lnSpc>
                          <a:spcPct val="100000"/>
                        </a:lnSpc>
                        <a:spcBef>
                          <a:spcPts val="259"/>
                        </a:spcBef>
                      </a:pPr>
                      <a:r>
                        <a:rPr sz="1600" spc="-5" dirty="0">
                          <a:latin typeface="游ゴシック" panose="020B0400000000000000" pitchFamily="50" charset="-128"/>
                          <a:ea typeface="游ゴシック" panose="020B0400000000000000" pitchFamily="50" charset="-128"/>
                          <a:cs typeface="Arial"/>
                        </a:rPr>
                        <a:t>$236</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4</a:t>
                      </a:r>
                      <a:endParaRPr sz="1600">
                        <a:latin typeface="游ゴシック" panose="020B0400000000000000" pitchFamily="50" charset="-128"/>
                        <a:ea typeface="游ゴシック" panose="020B0400000000000000" pitchFamily="50" charset="-128"/>
                        <a:cs typeface="Arial"/>
                      </a:endParaRPr>
                    </a:p>
                  </a:txBody>
                  <a:tcPr marL="0" marR="0" marT="33019"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72390" algn="r">
                        <a:lnSpc>
                          <a:spcPct val="100000"/>
                        </a:lnSpc>
                        <a:spcBef>
                          <a:spcPts val="259"/>
                        </a:spcBef>
                      </a:pPr>
                      <a:r>
                        <a:rPr sz="1600" spc="-5" dirty="0">
                          <a:latin typeface="游ゴシック" panose="020B0400000000000000" pitchFamily="50" charset="-128"/>
                          <a:ea typeface="游ゴシック" panose="020B0400000000000000" pitchFamily="50" charset="-128"/>
                          <a:cs typeface="Arial"/>
                        </a:rPr>
                        <a:t>$336</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4</a:t>
                      </a:r>
                    </a:p>
                  </a:txBody>
                  <a:tcPr marL="0" marR="0" marT="33019"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tc>
                  <a:txBody>
                    <a:bodyPr/>
                    <a:lstStyle/>
                    <a:p>
                      <a:pPr marR="76200" algn="r">
                        <a:lnSpc>
                          <a:spcPct val="100000"/>
                        </a:lnSpc>
                        <a:spcBef>
                          <a:spcPts val="259"/>
                        </a:spcBef>
                      </a:pPr>
                      <a:r>
                        <a:rPr sz="1600" spc="-5" dirty="0">
                          <a:latin typeface="游ゴシック" panose="020B0400000000000000" pitchFamily="50" charset="-128"/>
                          <a:ea typeface="游ゴシック" panose="020B0400000000000000" pitchFamily="50" charset="-128"/>
                          <a:cs typeface="Arial"/>
                        </a:rPr>
                        <a:t>$400</a:t>
                      </a:r>
                      <a:r>
                        <a:rPr sz="1600" spc="5" dirty="0">
                          <a:latin typeface="游ゴシック" panose="020B0400000000000000" pitchFamily="50" charset="-128"/>
                          <a:ea typeface="游ゴシック" panose="020B0400000000000000" pitchFamily="50" charset="-128"/>
                          <a:cs typeface="Arial"/>
                        </a:rPr>
                        <a:t>.</a:t>
                      </a:r>
                      <a:r>
                        <a:rPr sz="1600" dirty="0">
                          <a:latin typeface="游ゴシック" panose="020B0400000000000000" pitchFamily="50" charset="-128"/>
                          <a:ea typeface="游ゴシック" panose="020B0400000000000000" pitchFamily="50" charset="-128"/>
                          <a:cs typeface="Arial"/>
                        </a:rPr>
                        <a:t>4</a:t>
                      </a:r>
                    </a:p>
                  </a:txBody>
                  <a:tcPr marL="0" marR="0" marT="33019" marB="0" anchor="ctr">
                    <a:lnL w="12700">
                      <a:solidFill>
                        <a:srgbClr val="4F81BD"/>
                      </a:solidFill>
                      <a:prstDash val="solid"/>
                    </a:lnL>
                    <a:lnR w="12700">
                      <a:solidFill>
                        <a:srgbClr val="4F81BD"/>
                      </a:solidFill>
                      <a:prstDash val="solid"/>
                    </a:lnR>
                    <a:lnT w="12700">
                      <a:solidFill>
                        <a:srgbClr val="4F81BD"/>
                      </a:solidFill>
                      <a:prstDash val="solid"/>
                    </a:lnT>
                    <a:lnB w="12700">
                      <a:solidFill>
                        <a:srgbClr val="4F81BD"/>
                      </a:solidFill>
                      <a:prstDash val="solid"/>
                    </a:lnB>
                    <a:solidFill>
                      <a:srgbClr val="D0D8E8"/>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4711458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6" name="object 3"/>
          <p:cNvSpPr/>
          <p:nvPr/>
        </p:nvSpPr>
        <p:spPr>
          <a:xfrm>
            <a:off x="0" y="6150437"/>
            <a:ext cx="2868699" cy="731519"/>
          </a:xfrm>
          <a:prstGeom prst="rect">
            <a:avLst/>
          </a:prstGeom>
          <a:blipFill>
            <a:blip r:embed="rId3" cstate="print"/>
            <a:stretch>
              <a:fillRect/>
            </a:stretch>
          </a:blipFill>
        </p:spPr>
        <p:txBody>
          <a:bodyPr wrap="square" lIns="0" tIns="0" rIns="0" bIns="0" rtlCol="0"/>
          <a:lstStyle/>
          <a:p>
            <a:endParaRPr/>
          </a:p>
        </p:txBody>
      </p:sp>
      <p:sp>
        <p:nvSpPr>
          <p:cNvPr id="7" name="object 4"/>
          <p:cNvSpPr txBox="1">
            <a:spLocks/>
          </p:cNvSpPr>
          <p:nvPr/>
        </p:nvSpPr>
        <p:spPr>
          <a:xfrm>
            <a:off x="2699402" y="69320"/>
            <a:ext cx="6773572" cy="628377"/>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en-US" sz="4000" spc="-370" dirty="0">
                <a:latin typeface="GungsuhChe" panose="02030609000101010101" pitchFamily="49" charset="-127"/>
                <a:ea typeface="GungsuhChe" panose="02030609000101010101" pitchFamily="49" charset="-127"/>
              </a:rPr>
              <a:t>BRAIN </a:t>
            </a:r>
            <a:r>
              <a:rPr lang="en-US" sz="4000" spc="-345" dirty="0">
                <a:latin typeface="GungsuhChe" panose="02030609000101010101" pitchFamily="49" charset="-127"/>
                <a:ea typeface="GungsuhChe" panose="02030609000101010101" pitchFamily="49" charset="-127"/>
              </a:rPr>
              <a:t>is </a:t>
            </a:r>
            <a:r>
              <a:rPr lang="en-US" sz="4000" spc="-409" dirty="0">
                <a:latin typeface="GungsuhChe" panose="02030609000101010101" pitchFamily="49" charset="-127"/>
                <a:ea typeface="GungsuhChe" panose="02030609000101010101" pitchFamily="49" charset="-127"/>
              </a:rPr>
              <a:t>Just </a:t>
            </a:r>
            <a:r>
              <a:rPr lang="en-US" sz="4000" spc="-225" dirty="0">
                <a:latin typeface="GungsuhChe" panose="02030609000101010101" pitchFamily="49" charset="-127"/>
                <a:ea typeface="GungsuhChe" panose="02030609000101010101" pitchFamily="49" charset="-127"/>
              </a:rPr>
              <a:t>Getting</a:t>
            </a:r>
            <a:r>
              <a:rPr lang="en-US" sz="4000" spc="-229" dirty="0">
                <a:latin typeface="GungsuhChe" panose="02030609000101010101" pitchFamily="49" charset="-127"/>
                <a:ea typeface="GungsuhChe" panose="02030609000101010101" pitchFamily="49" charset="-127"/>
              </a:rPr>
              <a:t> </a:t>
            </a:r>
            <a:r>
              <a:rPr lang="en-US" sz="4000" spc="-220" dirty="0">
                <a:latin typeface="GungsuhChe" panose="02030609000101010101" pitchFamily="49" charset="-127"/>
                <a:ea typeface="GungsuhChe" panose="02030609000101010101" pitchFamily="49" charset="-127"/>
              </a:rPr>
              <a:t>Started</a:t>
            </a:r>
          </a:p>
        </p:txBody>
      </p:sp>
      <p:sp>
        <p:nvSpPr>
          <p:cNvPr id="8" name="object 5"/>
          <p:cNvSpPr/>
          <p:nvPr/>
        </p:nvSpPr>
        <p:spPr>
          <a:xfrm>
            <a:off x="9097350" y="3510521"/>
            <a:ext cx="2533605" cy="2290689"/>
          </a:xfrm>
          <a:prstGeom prst="rect">
            <a:avLst/>
          </a:prstGeom>
          <a:blipFill>
            <a:blip r:embed="rId4" cstate="print"/>
            <a:stretch>
              <a:fillRect/>
            </a:stretch>
          </a:blipFill>
        </p:spPr>
        <p:txBody>
          <a:bodyPr wrap="square" lIns="0" tIns="0" rIns="0" bIns="0" rtlCol="0"/>
          <a:lstStyle/>
          <a:p>
            <a:endParaRPr/>
          </a:p>
        </p:txBody>
      </p:sp>
      <p:sp>
        <p:nvSpPr>
          <p:cNvPr id="9" name="object 6"/>
          <p:cNvSpPr txBox="1"/>
          <p:nvPr/>
        </p:nvSpPr>
        <p:spPr>
          <a:xfrm>
            <a:off x="2842913" y="840991"/>
            <a:ext cx="7536764" cy="1536318"/>
          </a:xfrm>
          <a:prstGeom prst="rect">
            <a:avLst/>
          </a:prstGeom>
        </p:spPr>
        <p:txBody>
          <a:bodyPr vert="horz" wrap="square" lIns="0" tIns="88900" rIns="0" bIns="0" rtlCol="0">
            <a:spAutoFit/>
          </a:bodyPr>
          <a:lstStyle/>
          <a:p>
            <a:pPr marL="12700">
              <a:lnSpc>
                <a:spcPct val="100000"/>
              </a:lnSpc>
              <a:spcBef>
                <a:spcPts val="700"/>
              </a:spcBef>
              <a:tabLst>
                <a:tab pos="1111250" algn="l"/>
              </a:tabLst>
            </a:pPr>
            <a:r>
              <a:rPr sz="2800" b="1" spc="-185" dirty="0">
                <a:latin typeface="游ゴシック" panose="020B0400000000000000" pitchFamily="50" charset="-128"/>
                <a:ea typeface="游ゴシック" panose="020B0400000000000000" pitchFamily="50" charset="-128"/>
                <a:cs typeface="Arial"/>
              </a:rPr>
              <a:t>$4.2B:	</a:t>
            </a:r>
            <a:r>
              <a:rPr sz="2800" spc="-110" dirty="0">
                <a:latin typeface="游ゴシック" panose="020B0400000000000000" pitchFamily="50" charset="-128"/>
                <a:ea typeface="游ゴシック" panose="020B0400000000000000" pitchFamily="50" charset="-128"/>
                <a:cs typeface="Arial"/>
              </a:rPr>
              <a:t>Projected</a:t>
            </a:r>
            <a:r>
              <a:rPr sz="2800" spc="-150" dirty="0">
                <a:latin typeface="游ゴシック" panose="020B0400000000000000" pitchFamily="50" charset="-128"/>
                <a:ea typeface="游ゴシック" panose="020B0400000000000000" pitchFamily="50" charset="-128"/>
                <a:cs typeface="Arial"/>
              </a:rPr>
              <a:t> </a:t>
            </a:r>
            <a:r>
              <a:rPr sz="2800" spc="-10" dirty="0">
                <a:latin typeface="游ゴシック" panose="020B0400000000000000" pitchFamily="50" charset="-128"/>
                <a:ea typeface="游ゴシック" panose="020B0400000000000000" pitchFamily="50" charset="-128"/>
                <a:cs typeface="Arial"/>
              </a:rPr>
              <a:t>total</a:t>
            </a:r>
            <a:r>
              <a:rPr sz="2800" spc="-160" dirty="0">
                <a:latin typeface="游ゴシック" panose="020B0400000000000000" pitchFamily="50" charset="-128"/>
                <a:ea typeface="游ゴシック" panose="020B0400000000000000" pitchFamily="50" charset="-128"/>
                <a:cs typeface="Arial"/>
              </a:rPr>
              <a:t> </a:t>
            </a:r>
            <a:r>
              <a:rPr sz="2800" spc="-10" dirty="0">
                <a:latin typeface="游ゴシック" panose="020B0400000000000000" pitchFamily="50" charset="-128"/>
                <a:ea typeface="游ゴシック" panose="020B0400000000000000" pitchFamily="50" charset="-128"/>
                <a:cs typeface="Arial"/>
              </a:rPr>
              <a:t>for</a:t>
            </a:r>
            <a:r>
              <a:rPr sz="2800" spc="-160" dirty="0">
                <a:latin typeface="游ゴシック" panose="020B0400000000000000" pitchFamily="50" charset="-128"/>
                <a:ea typeface="游ゴシック" panose="020B0400000000000000" pitchFamily="50" charset="-128"/>
                <a:cs typeface="Arial"/>
              </a:rPr>
              <a:t> </a:t>
            </a:r>
            <a:r>
              <a:rPr sz="2800" spc="-35" dirty="0">
                <a:latin typeface="游ゴシック" panose="020B0400000000000000" pitchFamily="50" charset="-128"/>
                <a:ea typeface="游ゴシック" panose="020B0400000000000000" pitchFamily="50" charset="-128"/>
                <a:cs typeface="Arial"/>
              </a:rPr>
              <a:t>lifetime</a:t>
            </a:r>
            <a:r>
              <a:rPr sz="2800" spc="-150" dirty="0">
                <a:latin typeface="游ゴシック" panose="020B0400000000000000" pitchFamily="50" charset="-128"/>
                <a:ea typeface="游ゴシック" panose="020B0400000000000000" pitchFamily="50" charset="-128"/>
                <a:cs typeface="Arial"/>
              </a:rPr>
              <a:t> </a:t>
            </a:r>
            <a:r>
              <a:rPr sz="2800" spc="-5" dirty="0">
                <a:latin typeface="游ゴシック" panose="020B0400000000000000" pitchFamily="50" charset="-128"/>
                <a:ea typeface="游ゴシック" panose="020B0400000000000000" pitchFamily="50" charset="-128"/>
                <a:cs typeface="Arial"/>
              </a:rPr>
              <a:t>of</a:t>
            </a:r>
            <a:r>
              <a:rPr sz="2800" spc="-155" dirty="0">
                <a:latin typeface="游ゴシック" panose="020B0400000000000000" pitchFamily="50" charset="-128"/>
                <a:ea typeface="游ゴシック" panose="020B0400000000000000" pitchFamily="50" charset="-128"/>
                <a:cs typeface="Arial"/>
              </a:rPr>
              <a:t> </a:t>
            </a:r>
            <a:r>
              <a:rPr sz="2800" spc="-280" dirty="0">
                <a:latin typeface="游ゴシック" panose="020B0400000000000000" pitchFamily="50" charset="-128"/>
                <a:ea typeface="游ゴシック" panose="020B0400000000000000" pitchFamily="50" charset="-128"/>
                <a:cs typeface="Arial"/>
              </a:rPr>
              <a:t>BRAIN</a:t>
            </a:r>
            <a:endParaRPr sz="2800" dirty="0">
              <a:latin typeface="游ゴシック" panose="020B0400000000000000" pitchFamily="50" charset="-128"/>
              <a:ea typeface="游ゴシック" panose="020B0400000000000000" pitchFamily="50" charset="-128"/>
              <a:cs typeface="Arial"/>
            </a:endParaRPr>
          </a:p>
          <a:p>
            <a:pPr marL="795655">
              <a:lnSpc>
                <a:spcPct val="100000"/>
              </a:lnSpc>
              <a:spcBef>
                <a:spcPts val="600"/>
              </a:spcBef>
              <a:tabLst>
                <a:tab pos="2091055" algn="l"/>
              </a:tabLst>
            </a:pPr>
            <a:r>
              <a:rPr sz="2800" b="1" spc="-105" dirty="0">
                <a:latin typeface="游ゴシック" panose="020B0400000000000000" pitchFamily="50" charset="-128"/>
                <a:ea typeface="游ゴシック" panose="020B0400000000000000" pitchFamily="50" charset="-128"/>
                <a:cs typeface="Arial"/>
              </a:rPr>
              <a:t>$550M:	</a:t>
            </a:r>
            <a:r>
              <a:rPr sz="2800" spc="-280" dirty="0">
                <a:latin typeface="游ゴシック" panose="020B0400000000000000" pitchFamily="50" charset="-128"/>
                <a:ea typeface="游ゴシック" panose="020B0400000000000000" pitchFamily="50" charset="-128"/>
                <a:cs typeface="Arial"/>
              </a:rPr>
              <a:t>BRAIN </a:t>
            </a:r>
            <a:r>
              <a:rPr sz="2800" spc="-150" dirty="0">
                <a:latin typeface="游ゴシック" panose="020B0400000000000000" pitchFamily="50" charset="-128"/>
                <a:ea typeface="游ゴシック" panose="020B0400000000000000" pitchFamily="50" charset="-128"/>
                <a:cs typeface="Arial"/>
              </a:rPr>
              <a:t>Funding </a:t>
            </a:r>
            <a:r>
              <a:rPr sz="2800" spc="-70" dirty="0">
                <a:latin typeface="游ゴシック" panose="020B0400000000000000" pitchFamily="50" charset="-128"/>
                <a:ea typeface="游ゴシック" panose="020B0400000000000000" pitchFamily="50" charset="-128"/>
                <a:cs typeface="Arial"/>
              </a:rPr>
              <a:t>through</a:t>
            </a:r>
            <a:r>
              <a:rPr sz="2800" spc="35" dirty="0">
                <a:latin typeface="游ゴシック" panose="020B0400000000000000" pitchFamily="50" charset="-128"/>
                <a:ea typeface="游ゴシック" panose="020B0400000000000000" pitchFamily="50" charset="-128"/>
                <a:cs typeface="Arial"/>
              </a:rPr>
              <a:t> </a:t>
            </a:r>
            <a:r>
              <a:rPr sz="2800" spc="-145" dirty="0">
                <a:latin typeface="游ゴシック" panose="020B0400000000000000" pitchFamily="50" charset="-128"/>
                <a:ea typeface="游ゴシック" panose="020B0400000000000000" pitchFamily="50" charset="-128"/>
                <a:cs typeface="Arial"/>
              </a:rPr>
              <a:t>2017</a:t>
            </a:r>
            <a:endParaRPr sz="2800" dirty="0">
              <a:latin typeface="游ゴシック" panose="020B0400000000000000" pitchFamily="50" charset="-128"/>
              <a:ea typeface="游ゴシック" panose="020B0400000000000000" pitchFamily="50" charset="-128"/>
              <a:cs typeface="Arial"/>
            </a:endParaRPr>
          </a:p>
          <a:p>
            <a:pPr marL="3794760">
              <a:lnSpc>
                <a:spcPct val="100000"/>
              </a:lnSpc>
              <a:spcBef>
                <a:spcPts val="600"/>
              </a:spcBef>
            </a:pPr>
            <a:r>
              <a:rPr sz="2800" u="heavy" spc="-260" dirty="0">
                <a:uFill>
                  <a:solidFill>
                    <a:srgbClr val="000000"/>
                  </a:solidFill>
                </a:uFill>
                <a:latin typeface="游ゴシック" panose="020B0400000000000000" pitchFamily="50" charset="-128"/>
                <a:ea typeface="游ゴシック" panose="020B0400000000000000" pitchFamily="50" charset="-128"/>
                <a:cs typeface="Arial"/>
              </a:rPr>
              <a:t>~12% </a:t>
            </a:r>
            <a:r>
              <a:rPr sz="2800" u="heavy" spc="-5" dirty="0">
                <a:uFill>
                  <a:solidFill>
                    <a:srgbClr val="000000"/>
                  </a:solidFill>
                </a:uFill>
                <a:latin typeface="游ゴシック" panose="020B0400000000000000" pitchFamily="50" charset="-128"/>
                <a:ea typeface="游ゴシック" panose="020B0400000000000000" pitchFamily="50" charset="-128"/>
                <a:cs typeface="Arial"/>
              </a:rPr>
              <a:t>of </a:t>
            </a:r>
            <a:r>
              <a:rPr sz="2800" u="heavy" spc="-35" dirty="0">
                <a:uFill>
                  <a:solidFill>
                    <a:srgbClr val="000000"/>
                  </a:solidFill>
                </a:uFill>
                <a:latin typeface="游ゴシック" panose="020B0400000000000000" pitchFamily="50" charset="-128"/>
                <a:ea typeface="游ゴシック" panose="020B0400000000000000" pitchFamily="50" charset="-128"/>
                <a:cs typeface="Arial"/>
              </a:rPr>
              <a:t>the</a:t>
            </a:r>
            <a:r>
              <a:rPr sz="2800" u="heavy" spc="-190" dirty="0">
                <a:uFill>
                  <a:solidFill>
                    <a:srgbClr val="000000"/>
                  </a:solidFill>
                </a:uFill>
                <a:latin typeface="游ゴシック" panose="020B0400000000000000" pitchFamily="50" charset="-128"/>
                <a:ea typeface="游ゴシック" panose="020B0400000000000000" pitchFamily="50" charset="-128"/>
                <a:cs typeface="Arial"/>
              </a:rPr>
              <a:t> </a:t>
            </a:r>
            <a:r>
              <a:rPr sz="2800" u="heavy" spc="-10" dirty="0">
                <a:uFill>
                  <a:solidFill>
                    <a:srgbClr val="000000"/>
                  </a:solidFill>
                </a:uFill>
                <a:latin typeface="游ゴシック" panose="020B0400000000000000" pitchFamily="50" charset="-128"/>
                <a:ea typeface="游ゴシック" panose="020B0400000000000000" pitchFamily="50" charset="-128"/>
                <a:cs typeface="Arial"/>
              </a:rPr>
              <a:t>total</a:t>
            </a:r>
            <a:endParaRPr sz="2800" dirty="0">
              <a:latin typeface="游ゴシック" panose="020B0400000000000000" pitchFamily="50" charset="-128"/>
              <a:ea typeface="游ゴシック" panose="020B0400000000000000" pitchFamily="50" charset="-128"/>
              <a:cs typeface="Arial"/>
            </a:endParaRPr>
          </a:p>
        </p:txBody>
      </p:sp>
      <p:sp>
        <p:nvSpPr>
          <p:cNvPr id="12" name="object 7"/>
          <p:cNvSpPr/>
          <p:nvPr/>
        </p:nvSpPr>
        <p:spPr>
          <a:xfrm>
            <a:off x="7778323" y="5291330"/>
            <a:ext cx="58419" cy="0"/>
          </a:xfrm>
          <a:custGeom>
            <a:avLst/>
            <a:gdLst/>
            <a:ahLst/>
            <a:cxnLst/>
            <a:rect l="l" t="t" r="r" b="b"/>
            <a:pathLst>
              <a:path w="58420">
                <a:moveTo>
                  <a:pt x="0" y="0"/>
                </a:moveTo>
                <a:lnTo>
                  <a:pt x="57924" y="0"/>
                </a:lnTo>
              </a:path>
            </a:pathLst>
          </a:custGeom>
          <a:ln w="9143">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13" name="object 8"/>
          <p:cNvSpPr/>
          <p:nvPr/>
        </p:nvSpPr>
        <p:spPr>
          <a:xfrm>
            <a:off x="7446104" y="5291330"/>
            <a:ext cx="119380" cy="0"/>
          </a:xfrm>
          <a:custGeom>
            <a:avLst/>
            <a:gdLst/>
            <a:ahLst/>
            <a:cxnLst/>
            <a:rect l="l" t="t" r="r" b="b"/>
            <a:pathLst>
              <a:path w="119379">
                <a:moveTo>
                  <a:pt x="0" y="0"/>
                </a:moveTo>
                <a:lnTo>
                  <a:pt x="118872" y="0"/>
                </a:lnTo>
              </a:path>
            </a:pathLst>
          </a:custGeom>
          <a:ln w="9143">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14" name="object 9"/>
          <p:cNvSpPr/>
          <p:nvPr/>
        </p:nvSpPr>
        <p:spPr>
          <a:xfrm>
            <a:off x="7115383" y="5291330"/>
            <a:ext cx="117475" cy="0"/>
          </a:xfrm>
          <a:custGeom>
            <a:avLst/>
            <a:gdLst/>
            <a:ahLst/>
            <a:cxnLst/>
            <a:rect l="l" t="t" r="r" b="b"/>
            <a:pathLst>
              <a:path w="117475">
                <a:moveTo>
                  <a:pt x="0" y="0"/>
                </a:moveTo>
                <a:lnTo>
                  <a:pt x="117360" y="0"/>
                </a:lnTo>
              </a:path>
            </a:pathLst>
          </a:custGeom>
          <a:ln w="9143">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15" name="object 10"/>
          <p:cNvSpPr/>
          <p:nvPr/>
        </p:nvSpPr>
        <p:spPr>
          <a:xfrm>
            <a:off x="6784687" y="5291330"/>
            <a:ext cx="117475" cy="0"/>
          </a:xfrm>
          <a:custGeom>
            <a:avLst/>
            <a:gdLst/>
            <a:ahLst/>
            <a:cxnLst/>
            <a:rect l="l" t="t" r="r" b="b"/>
            <a:pathLst>
              <a:path w="117475">
                <a:moveTo>
                  <a:pt x="0" y="0"/>
                </a:moveTo>
                <a:lnTo>
                  <a:pt x="117348" y="0"/>
                </a:lnTo>
              </a:path>
            </a:pathLst>
          </a:custGeom>
          <a:ln w="9143">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16" name="object 11"/>
          <p:cNvSpPr/>
          <p:nvPr/>
        </p:nvSpPr>
        <p:spPr>
          <a:xfrm>
            <a:off x="6453980" y="5291330"/>
            <a:ext cx="117475" cy="0"/>
          </a:xfrm>
          <a:custGeom>
            <a:avLst/>
            <a:gdLst/>
            <a:ahLst/>
            <a:cxnLst/>
            <a:rect l="l" t="t" r="r" b="b"/>
            <a:pathLst>
              <a:path w="117475">
                <a:moveTo>
                  <a:pt x="0" y="0"/>
                </a:moveTo>
                <a:lnTo>
                  <a:pt x="117348" y="0"/>
                </a:lnTo>
              </a:path>
            </a:pathLst>
          </a:custGeom>
          <a:ln w="9143">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17" name="object 12"/>
          <p:cNvSpPr/>
          <p:nvPr/>
        </p:nvSpPr>
        <p:spPr>
          <a:xfrm>
            <a:off x="6123259" y="5291330"/>
            <a:ext cx="117475" cy="0"/>
          </a:xfrm>
          <a:custGeom>
            <a:avLst/>
            <a:gdLst/>
            <a:ahLst/>
            <a:cxnLst/>
            <a:rect l="l" t="t" r="r" b="b"/>
            <a:pathLst>
              <a:path w="117475">
                <a:moveTo>
                  <a:pt x="0" y="0"/>
                </a:moveTo>
                <a:lnTo>
                  <a:pt x="117360" y="0"/>
                </a:lnTo>
              </a:path>
            </a:pathLst>
          </a:custGeom>
          <a:ln w="9143">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18" name="object 13"/>
          <p:cNvSpPr/>
          <p:nvPr/>
        </p:nvSpPr>
        <p:spPr>
          <a:xfrm>
            <a:off x="5792563" y="5291330"/>
            <a:ext cx="117475" cy="0"/>
          </a:xfrm>
          <a:custGeom>
            <a:avLst/>
            <a:gdLst/>
            <a:ahLst/>
            <a:cxnLst/>
            <a:rect l="l" t="t" r="r" b="b"/>
            <a:pathLst>
              <a:path w="117475">
                <a:moveTo>
                  <a:pt x="0" y="0"/>
                </a:moveTo>
                <a:lnTo>
                  <a:pt x="117348" y="0"/>
                </a:lnTo>
              </a:path>
            </a:pathLst>
          </a:custGeom>
          <a:ln w="9143">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19" name="object 14"/>
          <p:cNvSpPr/>
          <p:nvPr/>
        </p:nvSpPr>
        <p:spPr>
          <a:xfrm>
            <a:off x="5461855" y="5291330"/>
            <a:ext cx="117475" cy="0"/>
          </a:xfrm>
          <a:custGeom>
            <a:avLst/>
            <a:gdLst/>
            <a:ahLst/>
            <a:cxnLst/>
            <a:rect l="l" t="t" r="r" b="b"/>
            <a:pathLst>
              <a:path w="117475">
                <a:moveTo>
                  <a:pt x="0" y="0"/>
                </a:moveTo>
                <a:lnTo>
                  <a:pt x="117347" y="0"/>
                </a:lnTo>
              </a:path>
            </a:pathLst>
          </a:custGeom>
          <a:ln w="9143">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20" name="object 15"/>
          <p:cNvSpPr/>
          <p:nvPr/>
        </p:nvSpPr>
        <p:spPr>
          <a:xfrm>
            <a:off x="5131135" y="5291330"/>
            <a:ext cx="117475" cy="0"/>
          </a:xfrm>
          <a:custGeom>
            <a:avLst/>
            <a:gdLst/>
            <a:ahLst/>
            <a:cxnLst/>
            <a:rect l="l" t="t" r="r" b="b"/>
            <a:pathLst>
              <a:path w="117475">
                <a:moveTo>
                  <a:pt x="0" y="0"/>
                </a:moveTo>
                <a:lnTo>
                  <a:pt x="117360" y="0"/>
                </a:lnTo>
              </a:path>
            </a:pathLst>
          </a:custGeom>
          <a:ln w="9143">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21" name="object 16"/>
          <p:cNvSpPr/>
          <p:nvPr/>
        </p:nvSpPr>
        <p:spPr>
          <a:xfrm>
            <a:off x="4800440" y="5291330"/>
            <a:ext cx="117475" cy="0"/>
          </a:xfrm>
          <a:custGeom>
            <a:avLst/>
            <a:gdLst/>
            <a:ahLst/>
            <a:cxnLst/>
            <a:rect l="l" t="t" r="r" b="b"/>
            <a:pathLst>
              <a:path w="117475">
                <a:moveTo>
                  <a:pt x="0" y="0"/>
                </a:moveTo>
                <a:lnTo>
                  <a:pt x="117348" y="0"/>
                </a:lnTo>
              </a:path>
            </a:pathLst>
          </a:custGeom>
          <a:ln w="9143">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22" name="object 17"/>
          <p:cNvSpPr/>
          <p:nvPr/>
        </p:nvSpPr>
        <p:spPr>
          <a:xfrm>
            <a:off x="4469731" y="5291330"/>
            <a:ext cx="117475" cy="0"/>
          </a:xfrm>
          <a:custGeom>
            <a:avLst/>
            <a:gdLst/>
            <a:ahLst/>
            <a:cxnLst/>
            <a:rect l="l" t="t" r="r" b="b"/>
            <a:pathLst>
              <a:path w="117475">
                <a:moveTo>
                  <a:pt x="0" y="0"/>
                </a:moveTo>
                <a:lnTo>
                  <a:pt x="117347" y="0"/>
                </a:lnTo>
              </a:path>
            </a:pathLst>
          </a:custGeom>
          <a:ln w="9143">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23" name="object 18"/>
          <p:cNvSpPr/>
          <p:nvPr/>
        </p:nvSpPr>
        <p:spPr>
          <a:xfrm>
            <a:off x="3535519" y="5291330"/>
            <a:ext cx="721360" cy="0"/>
          </a:xfrm>
          <a:custGeom>
            <a:avLst/>
            <a:gdLst/>
            <a:ahLst/>
            <a:cxnLst/>
            <a:rect l="l" t="t" r="r" b="b"/>
            <a:pathLst>
              <a:path w="721360">
                <a:moveTo>
                  <a:pt x="0" y="0"/>
                </a:moveTo>
                <a:lnTo>
                  <a:pt x="720851" y="0"/>
                </a:lnTo>
              </a:path>
            </a:pathLst>
          </a:custGeom>
          <a:ln w="9143">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24" name="object 19"/>
          <p:cNvSpPr/>
          <p:nvPr/>
        </p:nvSpPr>
        <p:spPr>
          <a:xfrm>
            <a:off x="7778323" y="4931666"/>
            <a:ext cx="58419" cy="0"/>
          </a:xfrm>
          <a:custGeom>
            <a:avLst/>
            <a:gdLst/>
            <a:ahLst/>
            <a:cxnLst/>
            <a:rect l="l" t="t" r="r" b="b"/>
            <a:pathLst>
              <a:path w="58420">
                <a:moveTo>
                  <a:pt x="0" y="0"/>
                </a:moveTo>
                <a:lnTo>
                  <a:pt x="57924"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25" name="object 20"/>
          <p:cNvSpPr/>
          <p:nvPr/>
        </p:nvSpPr>
        <p:spPr>
          <a:xfrm>
            <a:off x="7446104" y="4931666"/>
            <a:ext cx="119380" cy="0"/>
          </a:xfrm>
          <a:custGeom>
            <a:avLst/>
            <a:gdLst/>
            <a:ahLst/>
            <a:cxnLst/>
            <a:rect l="l" t="t" r="r" b="b"/>
            <a:pathLst>
              <a:path w="119379">
                <a:moveTo>
                  <a:pt x="0" y="0"/>
                </a:moveTo>
                <a:lnTo>
                  <a:pt x="118872"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26" name="object 21"/>
          <p:cNvSpPr/>
          <p:nvPr/>
        </p:nvSpPr>
        <p:spPr>
          <a:xfrm>
            <a:off x="7115383" y="4931666"/>
            <a:ext cx="117475" cy="0"/>
          </a:xfrm>
          <a:custGeom>
            <a:avLst/>
            <a:gdLst/>
            <a:ahLst/>
            <a:cxnLst/>
            <a:rect l="l" t="t" r="r" b="b"/>
            <a:pathLst>
              <a:path w="117475">
                <a:moveTo>
                  <a:pt x="0" y="0"/>
                </a:moveTo>
                <a:lnTo>
                  <a:pt x="117360"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27" name="object 22"/>
          <p:cNvSpPr/>
          <p:nvPr/>
        </p:nvSpPr>
        <p:spPr>
          <a:xfrm>
            <a:off x="6784687" y="4931666"/>
            <a:ext cx="117475" cy="0"/>
          </a:xfrm>
          <a:custGeom>
            <a:avLst/>
            <a:gdLst/>
            <a:ahLst/>
            <a:cxnLst/>
            <a:rect l="l" t="t" r="r" b="b"/>
            <a:pathLst>
              <a:path w="117475">
                <a:moveTo>
                  <a:pt x="0" y="0"/>
                </a:moveTo>
                <a:lnTo>
                  <a:pt x="117348"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28" name="object 23"/>
          <p:cNvSpPr/>
          <p:nvPr/>
        </p:nvSpPr>
        <p:spPr>
          <a:xfrm>
            <a:off x="6453980" y="4931666"/>
            <a:ext cx="117475" cy="0"/>
          </a:xfrm>
          <a:custGeom>
            <a:avLst/>
            <a:gdLst/>
            <a:ahLst/>
            <a:cxnLst/>
            <a:rect l="l" t="t" r="r" b="b"/>
            <a:pathLst>
              <a:path w="117475">
                <a:moveTo>
                  <a:pt x="0" y="0"/>
                </a:moveTo>
                <a:lnTo>
                  <a:pt x="117348"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29" name="object 24"/>
          <p:cNvSpPr/>
          <p:nvPr/>
        </p:nvSpPr>
        <p:spPr>
          <a:xfrm>
            <a:off x="6123259" y="4931666"/>
            <a:ext cx="117475" cy="0"/>
          </a:xfrm>
          <a:custGeom>
            <a:avLst/>
            <a:gdLst/>
            <a:ahLst/>
            <a:cxnLst/>
            <a:rect l="l" t="t" r="r" b="b"/>
            <a:pathLst>
              <a:path w="117475">
                <a:moveTo>
                  <a:pt x="0" y="0"/>
                </a:moveTo>
                <a:lnTo>
                  <a:pt x="117360"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30" name="object 25"/>
          <p:cNvSpPr/>
          <p:nvPr/>
        </p:nvSpPr>
        <p:spPr>
          <a:xfrm>
            <a:off x="5792563" y="4931666"/>
            <a:ext cx="117475" cy="0"/>
          </a:xfrm>
          <a:custGeom>
            <a:avLst/>
            <a:gdLst/>
            <a:ahLst/>
            <a:cxnLst/>
            <a:rect l="l" t="t" r="r" b="b"/>
            <a:pathLst>
              <a:path w="117475">
                <a:moveTo>
                  <a:pt x="0" y="0"/>
                </a:moveTo>
                <a:lnTo>
                  <a:pt x="117348"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31" name="object 26"/>
          <p:cNvSpPr/>
          <p:nvPr/>
        </p:nvSpPr>
        <p:spPr>
          <a:xfrm>
            <a:off x="5461855" y="4931666"/>
            <a:ext cx="117475" cy="0"/>
          </a:xfrm>
          <a:custGeom>
            <a:avLst/>
            <a:gdLst/>
            <a:ahLst/>
            <a:cxnLst/>
            <a:rect l="l" t="t" r="r" b="b"/>
            <a:pathLst>
              <a:path w="117475">
                <a:moveTo>
                  <a:pt x="0" y="0"/>
                </a:moveTo>
                <a:lnTo>
                  <a:pt x="117347"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32" name="object 27"/>
          <p:cNvSpPr/>
          <p:nvPr/>
        </p:nvSpPr>
        <p:spPr>
          <a:xfrm>
            <a:off x="5131135" y="4931666"/>
            <a:ext cx="117475" cy="0"/>
          </a:xfrm>
          <a:custGeom>
            <a:avLst/>
            <a:gdLst/>
            <a:ahLst/>
            <a:cxnLst/>
            <a:rect l="l" t="t" r="r" b="b"/>
            <a:pathLst>
              <a:path w="117475">
                <a:moveTo>
                  <a:pt x="0" y="0"/>
                </a:moveTo>
                <a:lnTo>
                  <a:pt x="117360"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33" name="object 28"/>
          <p:cNvSpPr/>
          <p:nvPr/>
        </p:nvSpPr>
        <p:spPr>
          <a:xfrm>
            <a:off x="4800440" y="4931666"/>
            <a:ext cx="117475" cy="0"/>
          </a:xfrm>
          <a:custGeom>
            <a:avLst/>
            <a:gdLst/>
            <a:ahLst/>
            <a:cxnLst/>
            <a:rect l="l" t="t" r="r" b="b"/>
            <a:pathLst>
              <a:path w="117475">
                <a:moveTo>
                  <a:pt x="0" y="0"/>
                </a:moveTo>
                <a:lnTo>
                  <a:pt x="117348"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34" name="object 29"/>
          <p:cNvSpPr/>
          <p:nvPr/>
        </p:nvSpPr>
        <p:spPr>
          <a:xfrm>
            <a:off x="3535519" y="4931666"/>
            <a:ext cx="1051560" cy="0"/>
          </a:xfrm>
          <a:custGeom>
            <a:avLst/>
            <a:gdLst/>
            <a:ahLst/>
            <a:cxnLst/>
            <a:rect l="l" t="t" r="r" b="b"/>
            <a:pathLst>
              <a:path w="1051560">
                <a:moveTo>
                  <a:pt x="0" y="0"/>
                </a:moveTo>
                <a:lnTo>
                  <a:pt x="1051559"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35" name="object 30"/>
          <p:cNvSpPr/>
          <p:nvPr/>
        </p:nvSpPr>
        <p:spPr>
          <a:xfrm>
            <a:off x="3535519" y="4572002"/>
            <a:ext cx="4300855" cy="0"/>
          </a:xfrm>
          <a:custGeom>
            <a:avLst/>
            <a:gdLst/>
            <a:ahLst/>
            <a:cxnLst/>
            <a:rect l="l" t="t" r="r" b="b"/>
            <a:pathLst>
              <a:path w="4300855">
                <a:moveTo>
                  <a:pt x="0" y="0"/>
                </a:moveTo>
                <a:lnTo>
                  <a:pt x="4300728"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36" name="object 31"/>
          <p:cNvSpPr/>
          <p:nvPr/>
        </p:nvSpPr>
        <p:spPr>
          <a:xfrm>
            <a:off x="3535519" y="4210813"/>
            <a:ext cx="4300855" cy="0"/>
          </a:xfrm>
          <a:custGeom>
            <a:avLst/>
            <a:gdLst/>
            <a:ahLst/>
            <a:cxnLst/>
            <a:rect l="l" t="t" r="r" b="b"/>
            <a:pathLst>
              <a:path w="4300855">
                <a:moveTo>
                  <a:pt x="0" y="0"/>
                </a:moveTo>
                <a:lnTo>
                  <a:pt x="4300728"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37" name="object 32"/>
          <p:cNvSpPr/>
          <p:nvPr/>
        </p:nvSpPr>
        <p:spPr>
          <a:xfrm>
            <a:off x="3535519" y="3851149"/>
            <a:ext cx="4300855" cy="0"/>
          </a:xfrm>
          <a:custGeom>
            <a:avLst/>
            <a:gdLst/>
            <a:ahLst/>
            <a:cxnLst/>
            <a:rect l="l" t="t" r="r" b="b"/>
            <a:pathLst>
              <a:path w="4300855">
                <a:moveTo>
                  <a:pt x="0" y="0"/>
                </a:moveTo>
                <a:lnTo>
                  <a:pt x="4300728"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38" name="object 33"/>
          <p:cNvSpPr/>
          <p:nvPr/>
        </p:nvSpPr>
        <p:spPr>
          <a:xfrm>
            <a:off x="3535519" y="3489961"/>
            <a:ext cx="3394075" cy="0"/>
          </a:xfrm>
          <a:custGeom>
            <a:avLst/>
            <a:gdLst/>
            <a:ahLst/>
            <a:cxnLst/>
            <a:rect l="l" t="t" r="r" b="b"/>
            <a:pathLst>
              <a:path w="3394075">
                <a:moveTo>
                  <a:pt x="0" y="0"/>
                </a:moveTo>
                <a:lnTo>
                  <a:pt x="3393948"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39" name="object 34"/>
          <p:cNvSpPr/>
          <p:nvPr/>
        </p:nvSpPr>
        <p:spPr>
          <a:xfrm>
            <a:off x="3535519" y="3130297"/>
            <a:ext cx="3394075" cy="0"/>
          </a:xfrm>
          <a:custGeom>
            <a:avLst/>
            <a:gdLst/>
            <a:ahLst/>
            <a:cxnLst/>
            <a:rect l="l" t="t" r="r" b="b"/>
            <a:pathLst>
              <a:path w="3394075">
                <a:moveTo>
                  <a:pt x="0" y="0"/>
                </a:moveTo>
                <a:lnTo>
                  <a:pt x="3393948"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40" name="object 35"/>
          <p:cNvSpPr/>
          <p:nvPr/>
        </p:nvSpPr>
        <p:spPr>
          <a:xfrm>
            <a:off x="3535519" y="2770634"/>
            <a:ext cx="4300855" cy="0"/>
          </a:xfrm>
          <a:custGeom>
            <a:avLst/>
            <a:gdLst/>
            <a:ahLst/>
            <a:cxnLst/>
            <a:rect l="l" t="t" r="r" b="b"/>
            <a:pathLst>
              <a:path w="4300855">
                <a:moveTo>
                  <a:pt x="0" y="0"/>
                </a:moveTo>
                <a:lnTo>
                  <a:pt x="4300728"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41" name="object 36"/>
          <p:cNvSpPr/>
          <p:nvPr/>
        </p:nvSpPr>
        <p:spPr>
          <a:xfrm>
            <a:off x="3593431" y="5484890"/>
            <a:ext cx="215265" cy="167640"/>
          </a:xfrm>
          <a:custGeom>
            <a:avLst/>
            <a:gdLst/>
            <a:ahLst/>
            <a:cxnLst/>
            <a:rect l="l" t="t" r="r" b="b"/>
            <a:pathLst>
              <a:path w="215264" h="167639">
                <a:moveTo>
                  <a:pt x="0" y="167627"/>
                </a:moveTo>
                <a:lnTo>
                  <a:pt x="214883" y="167627"/>
                </a:lnTo>
                <a:lnTo>
                  <a:pt x="214883" y="0"/>
                </a:lnTo>
                <a:lnTo>
                  <a:pt x="0" y="0"/>
                </a:lnTo>
                <a:lnTo>
                  <a:pt x="0" y="167627"/>
                </a:lnTo>
                <a:close/>
              </a:path>
            </a:pathLst>
          </a:custGeom>
          <a:solidFill>
            <a:srgbClr val="73FEFF"/>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42" name="object 37"/>
          <p:cNvSpPr/>
          <p:nvPr/>
        </p:nvSpPr>
        <p:spPr>
          <a:xfrm>
            <a:off x="3593431" y="5484878"/>
            <a:ext cx="215265" cy="167640"/>
          </a:xfrm>
          <a:custGeom>
            <a:avLst/>
            <a:gdLst/>
            <a:ahLst/>
            <a:cxnLst/>
            <a:rect l="l" t="t" r="r" b="b"/>
            <a:pathLst>
              <a:path w="215264" h="167639">
                <a:moveTo>
                  <a:pt x="0" y="0"/>
                </a:moveTo>
                <a:lnTo>
                  <a:pt x="214883" y="0"/>
                </a:lnTo>
                <a:lnTo>
                  <a:pt x="214883" y="167640"/>
                </a:lnTo>
                <a:lnTo>
                  <a:pt x="0" y="167640"/>
                </a:lnTo>
                <a:lnTo>
                  <a:pt x="0" y="0"/>
                </a:lnTo>
                <a:close/>
              </a:path>
            </a:pathLst>
          </a:custGeom>
          <a:ln w="9144">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43" name="object 38"/>
          <p:cNvSpPr/>
          <p:nvPr/>
        </p:nvSpPr>
        <p:spPr>
          <a:xfrm>
            <a:off x="3925663" y="5352302"/>
            <a:ext cx="213360" cy="300355"/>
          </a:xfrm>
          <a:custGeom>
            <a:avLst/>
            <a:gdLst/>
            <a:ahLst/>
            <a:cxnLst/>
            <a:rect l="l" t="t" r="r" b="b"/>
            <a:pathLst>
              <a:path w="213360" h="300354">
                <a:moveTo>
                  <a:pt x="0" y="300215"/>
                </a:moveTo>
                <a:lnTo>
                  <a:pt x="213347" y="300215"/>
                </a:lnTo>
                <a:lnTo>
                  <a:pt x="213347" y="0"/>
                </a:lnTo>
                <a:lnTo>
                  <a:pt x="0" y="0"/>
                </a:lnTo>
                <a:lnTo>
                  <a:pt x="0" y="300215"/>
                </a:lnTo>
                <a:close/>
              </a:path>
            </a:pathLst>
          </a:custGeom>
          <a:solidFill>
            <a:srgbClr val="73FEFF"/>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44" name="object 39"/>
          <p:cNvSpPr/>
          <p:nvPr/>
        </p:nvSpPr>
        <p:spPr>
          <a:xfrm>
            <a:off x="3925663" y="5352290"/>
            <a:ext cx="213360" cy="300355"/>
          </a:xfrm>
          <a:custGeom>
            <a:avLst/>
            <a:gdLst/>
            <a:ahLst/>
            <a:cxnLst/>
            <a:rect l="l" t="t" r="r" b="b"/>
            <a:pathLst>
              <a:path w="213360" h="300354">
                <a:moveTo>
                  <a:pt x="0" y="0"/>
                </a:moveTo>
                <a:lnTo>
                  <a:pt x="213360" y="0"/>
                </a:lnTo>
                <a:lnTo>
                  <a:pt x="213360" y="300228"/>
                </a:lnTo>
                <a:lnTo>
                  <a:pt x="0" y="300228"/>
                </a:lnTo>
                <a:lnTo>
                  <a:pt x="0" y="0"/>
                </a:lnTo>
                <a:close/>
              </a:path>
            </a:pathLst>
          </a:custGeom>
          <a:ln w="9144">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45" name="object 40"/>
          <p:cNvSpPr/>
          <p:nvPr/>
        </p:nvSpPr>
        <p:spPr>
          <a:xfrm>
            <a:off x="4256372" y="5105414"/>
            <a:ext cx="213360" cy="547370"/>
          </a:xfrm>
          <a:custGeom>
            <a:avLst/>
            <a:gdLst/>
            <a:ahLst/>
            <a:cxnLst/>
            <a:rect l="l" t="t" r="r" b="b"/>
            <a:pathLst>
              <a:path w="213360" h="547370">
                <a:moveTo>
                  <a:pt x="0" y="547103"/>
                </a:moveTo>
                <a:lnTo>
                  <a:pt x="213360" y="547103"/>
                </a:lnTo>
                <a:lnTo>
                  <a:pt x="213360" y="0"/>
                </a:lnTo>
                <a:lnTo>
                  <a:pt x="0" y="0"/>
                </a:lnTo>
                <a:lnTo>
                  <a:pt x="0" y="547103"/>
                </a:lnTo>
                <a:close/>
              </a:path>
            </a:pathLst>
          </a:custGeom>
          <a:solidFill>
            <a:srgbClr val="73FEFF"/>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46" name="object 41"/>
          <p:cNvSpPr/>
          <p:nvPr/>
        </p:nvSpPr>
        <p:spPr>
          <a:xfrm>
            <a:off x="4256372" y="5105402"/>
            <a:ext cx="213360" cy="547370"/>
          </a:xfrm>
          <a:custGeom>
            <a:avLst/>
            <a:gdLst/>
            <a:ahLst/>
            <a:cxnLst/>
            <a:rect l="l" t="t" r="r" b="b"/>
            <a:pathLst>
              <a:path w="213360" h="547370">
                <a:moveTo>
                  <a:pt x="0" y="0"/>
                </a:moveTo>
                <a:lnTo>
                  <a:pt x="213360" y="0"/>
                </a:lnTo>
                <a:lnTo>
                  <a:pt x="213360" y="547116"/>
                </a:lnTo>
                <a:lnTo>
                  <a:pt x="0" y="547116"/>
                </a:lnTo>
                <a:lnTo>
                  <a:pt x="0" y="0"/>
                </a:lnTo>
                <a:close/>
              </a:path>
            </a:pathLst>
          </a:custGeom>
          <a:ln w="9144">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47" name="object 42"/>
          <p:cNvSpPr/>
          <p:nvPr/>
        </p:nvSpPr>
        <p:spPr>
          <a:xfrm>
            <a:off x="7564975" y="4751834"/>
            <a:ext cx="213360" cy="901065"/>
          </a:xfrm>
          <a:custGeom>
            <a:avLst/>
            <a:gdLst/>
            <a:ahLst/>
            <a:cxnLst/>
            <a:rect l="l" t="t" r="r" b="b"/>
            <a:pathLst>
              <a:path w="213360" h="901064">
                <a:moveTo>
                  <a:pt x="213347" y="0"/>
                </a:moveTo>
                <a:lnTo>
                  <a:pt x="0" y="0"/>
                </a:lnTo>
                <a:lnTo>
                  <a:pt x="0" y="900684"/>
                </a:lnTo>
                <a:lnTo>
                  <a:pt x="213347" y="900684"/>
                </a:lnTo>
                <a:lnTo>
                  <a:pt x="213347" y="0"/>
                </a:lnTo>
                <a:close/>
              </a:path>
            </a:pathLst>
          </a:custGeom>
          <a:solidFill>
            <a:srgbClr val="4F81BD"/>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48" name="object 43"/>
          <p:cNvSpPr/>
          <p:nvPr/>
        </p:nvSpPr>
        <p:spPr>
          <a:xfrm>
            <a:off x="7232743" y="4751834"/>
            <a:ext cx="213360" cy="901065"/>
          </a:xfrm>
          <a:custGeom>
            <a:avLst/>
            <a:gdLst/>
            <a:ahLst/>
            <a:cxnLst/>
            <a:rect l="l" t="t" r="r" b="b"/>
            <a:pathLst>
              <a:path w="213360" h="901064">
                <a:moveTo>
                  <a:pt x="213360" y="0"/>
                </a:moveTo>
                <a:lnTo>
                  <a:pt x="0" y="0"/>
                </a:lnTo>
                <a:lnTo>
                  <a:pt x="0" y="900684"/>
                </a:lnTo>
                <a:lnTo>
                  <a:pt x="213360" y="900684"/>
                </a:lnTo>
                <a:lnTo>
                  <a:pt x="213360" y="0"/>
                </a:lnTo>
                <a:close/>
              </a:path>
            </a:pathLst>
          </a:custGeom>
          <a:solidFill>
            <a:srgbClr val="4F81BD"/>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49" name="object 44"/>
          <p:cNvSpPr/>
          <p:nvPr/>
        </p:nvSpPr>
        <p:spPr>
          <a:xfrm>
            <a:off x="6902036" y="4751834"/>
            <a:ext cx="213360" cy="901065"/>
          </a:xfrm>
          <a:custGeom>
            <a:avLst/>
            <a:gdLst/>
            <a:ahLst/>
            <a:cxnLst/>
            <a:rect l="l" t="t" r="r" b="b"/>
            <a:pathLst>
              <a:path w="213360" h="901064">
                <a:moveTo>
                  <a:pt x="213347" y="0"/>
                </a:moveTo>
                <a:lnTo>
                  <a:pt x="0" y="0"/>
                </a:lnTo>
                <a:lnTo>
                  <a:pt x="0" y="900684"/>
                </a:lnTo>
                <a:lnTo>
                  <a:pt x="213347" y="900684"/>
                </a:lnTo>
                <a:lnTo>
                  <a:pt x="213347" y="0"/>
                </a:lnTo>
                <a:close/>
              </a:path>
            </a:pathLst>
          </a:custGeom>
          <a:solidFill>
            <a:srgbClr val="4F81BD"/>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50" name="object 45"/>
          <p:cNvSpPr/>
          <p:nvPr/>
        </p:nvSpPr>
        <p:spPr>
          <a:xfrm>
            <a:off x="6571328" y="4751834"/>
            <a:ext cx="213360" cy="901065"/>
          </a:xfrm>
          <a:custGeom>
            <a:avLst/>
            <a:gdLst/>
            <a:ahLst/>
            <a:cxnLst/>
            <a:rect l="l" t="t" r="r" b="b"/>
            <a:pathLst>
              <a:path w="213360" h="901064">
                <a:moveTo>
                  <a:pt x="213360" y="0"/>
                </a:moveTo>
                <a:lnTo>
                  <a:pt x="0" y="0"/>
                </a:lnTo>
                <a:lnTo>
                  <a:pt x="0" y="900684"/>
                </a:lnTo>
                <a:lnTo>
                  <a:pt x="213360" y="900684"/>
                </a:lnTo>
                <a:lnTo>
                  <a:pt x="213360" y="0"/>
                </a:lnTo>
                <a:close/>
              </a:path>
            </a:pathLst>
          </a:custGeom>
          <a:solidFill>
            <a:srgbClr val="4F81BD"/>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51" name="object 46"/>
          <p:cNvSpPr/>
          <p:nvPr/>
        </p:nvSpPr>
        <p:spPr>
          <a:xfrm>
            <a:off x="6240619" y="4751834"/>
            <a:ext cx="213360" cy="901065"/>
          </a:xfrm>
          <a:custGeom>
            <a:avLst/>
            <a:gdLst/>
            <a:ahLst/>
            <a:cxnLst/>
            <a:rect l="l" t="t" r="r" b="b"/>
            <a:pathLst>
              <a:path w="213360" h="901064">
                <a:moveTo>
                  <a:pt x="213360" y="0"/>
                </a:moveTo>
                <a:lnTo>
                  <a:pt x="0" y="0"/>
                </a:lnTo>
                <a:lnTo>
                  <a:pt x="0" y="900684"/>
                </a:lnTo>
                <a:lnTo>
                  <a:pt x="213360" y="900684"/>
                </a:lnTo>
                <a:lnTo>
                  <a:pt x="213360" y="0"/>
                </a:lnTo>
                <a:close/>
              </a:path>
            </a:pathLst>
          </a:custGeom>
          <a:solidFill>
            <a:srgbClr val="4F81BD"/>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52" name="object 47"/>
          <p:cNvSpPr/>
          <p:nvPr/>
        </p:nvSpPr>
        <p:spPr>
          <a:xfrm>
            <a:off x="5909911" y="4751834"/>
            <a:ext cx="213360" cy="901065"/>
          </a:xfrm>
          <a:custGeom>
            <a:avLst/>
            <a:gdLst/>
            <a:ahLst/>
            <a:cxnLst/>
            <a:rect l="l" t="t" r="r" b="b"/>
            <a:pathLst>
              <a:path w="213360" h="901064">
                <a:moveTo>
                  <a:pt x="213347" y="0"/>
                </a:moveTo>
                <a:lnTo>
                  <a:pt x="0" y="0"/>
                </a:lnTo>
                <a:lnTo>
                  <a:pt x="0" y="900684"/>
                </a:lnTo>
                <a:lnTo>
                  <a:pt x="213347" y="900684"/>
                </a:lnTo>
                <a:lnTo>
                  <a:pt x="213347" y="0"/>
                </a:lnTo>
                <a:close/>
              </a:path>
            </a:pathLst>
          </a:custGeom>
          <a:solidFill>
            <a:srgbClr val="4F81BD"/>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53" name="object 48"/>
          <p:cNvSpPr/>
          <p:nvPr/>
        </p:nvSpPr>
        <p:spPr>
          <a:xfrm>
            <a:off x="5579204" y="4751834"/>
            <a:ext cx="213360" cy="901065"/>
          </a:xfrm>
          <a:custGeom>
            <a:avLst/>
            <a:gdLst/>
            <a:ahLst/>
            <a:cxnLst/>
            <a:rect l="l" t="t" r="r" b="b"/>
            <a:pathLst>
              <a:path w="213360" h="901064">
                <a:moveTo>
                  <a:pt x="213360" y="0"/>
                </a:moveTo>
                <a:lnTo>
                  <a:pt x="0" y="0"/>
                </a:lnTo>
                <a:lnTo>
                  <a:pt x="0" y="900684"/>
                </a:lnTo>
                <a:lnTo>
                  <a:pt x="213360" y="900684"/>
                </a:lnTo>
                <a:lnTo>
                  <a:pt x="213360" y="0"/>
                </a:lnTo>
                <a:close/>
              </a:path>
            </a:pathLst>
          </a:custGeom>
          <a:solidFill>
            <a:srgbClr val="4F81BD"/>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54" name="object 49"/>
          <p:cNvSpPr/>
          <p:nvPr/>
        </p:nvSpPr>
        <p:spPr>
          <a:xfrm>
            <a:off x="5248496" y="4751834"/>
            <a:ext cx="213360" cy="901065"/>
          </a:xfrm>
          <a:custGeom>
            <a:avLst/>
            <a:gdLst/>
            <a:ahLst/>
            <a:cxnLst/>
            <a:rect l="l" t="t" r="r" b="b"/>
            <a:pathLst>
              <a:path w="213360" h="901064">
                <a:moveTo>
                  <a:pt x="213360" y="0"/>
                </a:moveTo>
                <a:lnTo>
                  <a:pt x="0" y="0"/>
                </a:lnTo>
                <a:lnTo>
                  <a:pt x="0" y="900684"/>
                </a:lnTo>
                <a:lnTo>
                  <a:pt x="213360" y="900684"/>
                </a:lnTo>
                <a:lnTo>
                  <a:pt x="213360" y="0"/>
                </a:lnTo>
                <a:close/>
              </a:path>
            </a:pathLst>
          </a:custGeom>
          <a:solidFill>
            <a:srgbClr val="4F81BD"/>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55" name="object 50"/>
          <p:cNvSpPr/>
          <p:nvPr/>
        </p:nvSpPr>
        <p:spPr>
          <a:xfrm>
            <a:off x="4917787" y="4751834"/>
            <a:ext cx="213360" cy="901065"/>
          </a:xfrm>
          <a:custGeom>
            <a:avLst/>
            <a:gdLst/>
            <a:ahLst/>
            <a:cxnLst/>
            <a:rect l="l" t="t" r="r" b="b"/>
            <a:pathLst>
              <a:path w="213360" h="901064">
                <a:moveTo>
                  <a:pt x="213347" y="0"/>
                </a:moveTo>
                <a:lnTo>
                  <a:pt x="0" y="0"/>
                </a:lnTo>
                <a:lnTo>
                  <a:pt x="0" y="900684"/>
                </a:lnTo>
                <a:lnTo>
                  <a:pt x="213347" y="900684"/>
                </a:lnTo>
                <a:lnTo>
                  <a:pt x="213347" y="0"/>
                </a:lnTo>
                <a:close/>
              </a:path>
            </a:pathLst>
          </a:custGeom>
          <a:solidFill>
            <a:srgbClr val="4F81BD"/>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56" name="object 51"/>
          <p:cNvSpPr/>
          <p:nvPr/>
        </p:nvSpPr>
        <p:spPr>
          <a:xfrm>
            <a:off x="4587079" y="4751834"/>
            <a:ext cx="213360" cy="901065"/>
          </a:xfrm>
          <a:custGeom>
            <a:avLst/>
            <a:gdLst/>
            <a:ahLst/>
            <a:cxnLst/>
            <a:rect l="l" t="t" r="r" b="b"/>
            <a:pathLst>
              <a:path w="213360" h="901064">
                <a:moveTo>
                  <a:pt x="213360" y="0"/>
                </a:moveTo>
                <a:lnTo>
                  <a:pt x="0" y="0"/>
                </a:lnTo>
                <a:lnTo>
                  <a:pt x="0" y="900684"/>
                </a:lnTo>
                <a:lnTo>
                  <a:pt x="213360" y="900684"/>
                </a:lnTo>
                <a:lnTo>
                  <a:pt x="213360" y="0"/>
                </a:lnTo>
                <a:close/>
              </a:path>
            </a:pathLst>
          </a:custGeom>
          <a:solidFill>
            <a:srgbClr val="4F81BD"/>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57" name="object 52"/>
          <p:cNvSpPr/>
          <p:nvPr/>
        </p:nvSpPr>
        <p:spPr>
          <a:xfrm>
            <a:off x="4587079" y="4715257"/>
            <a:ext cx="213360" cy="36575"/>
          </a:xfrm>
          <a:prstGeom prst="rect">
            <a:avLst/>
          </a:prstGeom>
          <a:blipFill>
            <a:blip r:embed="rId5"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58" name="object 53"/>
          <p:cNvSpPr/>
          <p:nvPr/>
        </p:nvSpPr>
        <p:spPr>
          <a:xfrm>
            <a:off x="4917787" y="4440937"/>
            <a:ext cx="213360" cy="310895"/>
          </a:xfrm>
          <a:prstGeom prst="rect">
            <a:avLst/>
          </a:prstGeom>
          <a:blipFill>
            <a:blip r:embed="rId6"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59" name="object 54"/>
          <p:cNvSpPr/>
          <p:nvPr/>
        </p:nvSpPr>
        <p:spPr>
          <a:xfrm>
            <a:off x="5248496" y="4337305"/>
            <a:ext cx="213360" cy="414528"/>
          </a:xfrm>
          <a:prstGeom prst="rect">
            <a:avLst/>
          </a:prstGeom>
          <a:blipFill>
            <a:blip r:embed="rId7"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60" name="object 55"/>
          <p:cNvSpPr/>
          <p:nvPr/>
        </p:nvSpPr>
        <p:spPr>
          <a:xfrm>
            <a:off x="5579204" y="4247390"/>
            <a:ext cx="213360" cy="504444"/>
          </a:xfrm>
          <a:prstGeom prst="rect">
            <a:avLst/>
          </a:prstGeom>
          <a:blipFill>
            <a:blip r:embed="rId8"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61" name="object 56"/>
          <p:cNvSpPr/>
          <p:nvPr/>
        </p:nvSpPr>
        <p:spPr>
          <a:xfrm>
            <a:off x="5909911" y="4390646"/>
            <a:ext cx="213360" cy="361188"/>
          </a:xfrm>
          <a:prstGeom prst="rect">
            <a:avLst/>
          </a:prstGeom>
          <a:blipFill>
            <a:blip r:embed="rId9"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62" name="object 57"/>
          <p:cNvSpPr/>
          <p:nvPr/>
        </p:nvSpPr>
        <p:spPr>
          <a:xfrm>
            <a:off x="6240619" y="4203193"/>
            <a:ext cx="213360" cy="548640"/>
          </a:xfrm>
          <a:prstGeom prst="rect">
            <a:avLst/>
          </a:prstGeom>
          <a:blipFill>
            <a:blip r:embed="rId10"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63" name="object 58"/>
          <p:cNvSpPr/>
          <p:nvPr/>
        </p:nvSpPr>
        <p:spPr>
          <a:xfrm>
            <a:off x="6571328" y="3130297"/>
            <a:ext cx="213360" cy="1621536"/>
          </a:xfrm>
          <a:prstGeom prst="rect">
            <a:avLst/>
          </a:prstGeom>
          <a:blipFill>
            <a:blip r:embed="rId11"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64" name="object 59"/>
          <p:cNvSpPr/>
          <p:nvPr/>
        </p:nvSpPr>
        <p:spPr>
          <a:xfrm>
            <a:off x="6902036" y="4131566"/>
            <a:ext cx="213360" cy="620268"/>
          </a:xfrm>
          <a:prstGeom prst="rect">
            <a:avLst/>
          </a:prstGeom>
          <a:blipFill>
            <a:blip r:embed="rId12"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65" name="object 60"/>
          <p:cNvSpPr/>
          <p:nvPr/>
        </p:nvSpPr>
        <p:spPr>
          <a:xfrm>
            <a:off x="7232743" y="4424173"/>
            <a:ext cx="213360" cy="327660"/>
          </a:xfrm>
          <a:prstGeom prst="rect">
            <a:avLst/>
          </a:prstGeom>
          <a:blipFill>
            <a:blip r:embed="rId13"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66" name="object 61"/>
          <p:cNvSpPr/>
          <p:nvPr/>
        </p:nvSpPr>
        <p:spPr>
          <a:xfrm>
            <a:off x="7564975" y="4049269"/>
            <a:ext cx="213360" cy="702563"/>
          </a:xfrm>
          <a:prstGeom prst="rect">
            <a:avLst/>
          </a:prstGeom>
          <a:blipFill>
            <a:blip r:embed="rId14"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67" name="object 62"/>
          <p:cNvSpPr/>
          <p:nvPr/>
        </p:nvSpPr>
        <p:spPr>
          <a:xfrm>
            <a:off x="4587079" y="4715257"/>
            <a:ext cx="213360" cy="36830"/>
          </a:xfrm>
          <a:custGeom>
            <a:avLst/>
            <a:gdLst/>
            <a:ahLst/>
            <a:cxnLst/>
            <a:rect l="l" t="t" r="r" b="b"/>
            <a:pathLst>
              <a:path w="213360" h="36829">
                <a:moveTo>
                  <a:pt x="0" y="0"/>
                </a:moveTo>
                <a:lnTo>
                  <a:pt x="213360" y="0"/>
                </a:lnTo>
                <a:lnTo>
                  <a:pt x="213360" y="36576"/>
                </a:lnTo>
                <a:lnTo>
                  <a:pt x="0" y="36576"/>
                </a:lnTo>
                <a:lnTo>
                  <a:pt x="0" y="0"/>
                </a:lnTo>
                <a:close/>
              </a:path>
            </a:pathLst>
          </a:custGeom>
          <a:ln w="9144">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68" name="object 63"/>
          <p:cNvSpPr/>
          <p:nvPr/>
        </p:nvSpPr>
        <p:spPr>
          <a:xfrm>
            <a:off x="4917787" y="4440937"/>
            <a:ext cx="213360" cy="311150"/>
          </a:xfrm>
          <a:custGeom>
            <a:avLst/>
            <a:gdLst/>
            <a:ahLst/>
            <a:cxnLst/>
            <a:rect l="l" t="t" r="r" b="b"/>
            <a:pathLst>
              <a:path w="213360" h="311150">
                <a:moveTo>
                  <a:pt x="0" y="0"/>
                </a:moveTo>
                <a:lnTo>
                  <a:pt x="213360" y="0"/>
                </a:lnTo>
                <a:lnTo>
                  <a:pt x="213360" y="310895"/>
                </a:lnTo>
                <a:lnTo>
                  <a:pt x="0" y="310895"/>
                </a:lnTo>
                <a:lnTo>
                  <a:pt x="0" y="0"/>
                </a:lnTo>
                <a:close/>
              </a:path>
            </a:pathLst>
          </a:custGeom>
          <a:ln w="9144">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69" name="object 64"/>
          <p:cNvSpPr/>
          <p:nvPr/>
        </p:nvSpPr>
        <p:spPr>
          <a:xfrm>
            <a:off x="5248496" y="4337305"/>
            <a:ext cx="213360" cy="414655"/>
          </a:xfrm>
          <a:custGeom>
            <a:avLst/>
            <a:gdLst/>
            <a:ahLst/>
            <a:cxnLst/>
            <a:rect l="l" t="t" r="r" b="b"/>
            <a:pathLst>
              <a:path w="213360" h="414654">
                <a:moveTo>
                  <a:pt x="0" y="0"/>
                </a:moveTo>
                <a:lnTo>
                  <a:pt x="213360" y="0"/>
                </a:lnTo>
                <a:lnTo>
                  <a:pt x="213360" y="414528"/>
                </a:lnTo>
                <a:lnTo>
                  <a:pt x="0" y="414528"/>
                </a:lnTo>
                <a:lnTo>
                  <a:pt x="0" y="0"/>
                </a:lnTo>
                <a:close/>
              </a:path>
            </a:pathLst>
          </a:custGeom>
          <a:ln w="9144">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70" name="object 65"/>
          <p:cNvSpPr/>
          <p:nvPr/>
        </p:nvSpPr>
        <p:spPr>
          <a:xfrm>
            <a:off x="5579204" y="4247390"/>
            <a:ext cx="213360" cy="504825"/>
          </a:xfrm>
          <a:custGeom>
            <a:avLst/>
            <a:gdLst/>
            <a:ahLst/>
            <a:cxnLst/>
            <a:rect l="l" t="t" r="r" b="b"/>
            <a:pathLst>
              <a:path w="213360" h="504825">
                <a:moveTo>
                  <a:pt x="0" y="0"/>
                </a:moveTo>
                <a:lnTo>
                  <a:pt x="213360" y="0"/>
                </a:lnTo>
                <a:lnTo>
                  <a:pt x="213360" y="504444"/>
                </a:lnTo>
                <a:lnTo>
                  <a:pt x="0" y="504444"/>
                </a:lnTo>
                <a:lnTo>
                  <a:pt x="0" y="0"/>
                </a:lnTo>
                <a:close/>
              </a:path>
            </a:pathLst>
          </a:custGeom>
          <a:ln w="9144">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71" name="object 66"/>
          <p:cNvSpPr/>
          <p:nvPr/>
        </p:nvSpPr>
        <p:spPr>
          <a:xfrm>
            <a:off x="5909911" y="4390646"/>
            <a:ext cx="213360" cy="361315"/>
          </a:xfrm>
          <a:custGeom>
            <a:avLst/>
            <a:gdLst/>
            <a:ahLst/>
            <a:cxnLst/>
            <a:rect l="l" t="t" r="r" b="b"/>
            <a:pathLst>
              <a:path w="213360" h="361314">
                <a:moveTo>
                  <a:pt x="0" y="0"/>
                </a:moveTo>
                <a:lnTo>
                  <a:pt x="213360" y="0"/>
                </a:lnTo>
                <a:lnTo>
                  <a:pt x="213360" y="361187"/>
                </a:lnTo>
                <a:lnTo>
                  <a:pt x="0" y="361187"/>
                </a:lnTo>
                <a:lnTo>
                  <a:pt x="0" y="0"/>
                </a:lnTo>
                <a:close/>
              </a:path>
            </a:pathLst>
          </a:custGeom>
          <a:ln w="9144">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72" name="object 67"/>
          <p:cNvSpPr/>
          <p:nvPr/>
        </p:nvSpPr>
        <p:spPr>
          <a:xfrm>
            <a:off x="6240619" y="4203193"/>
            <a:ext cx="213360" cy="548640"/>
          </a:xfrm>
          <a:custGeom>
            <a:avLst/>
            <a:gdLst/>
            <a:ahLst/>
            <a:cxnLst/>
            <a:rect l="l" t="t" r="r" b="b"/>
            <a:pathLst>
              <a:path w="213360" h="548639">
                <a:moveTo>
                  <a:pt x="0" y="0"/>
                </a:moveTo>
                <a:lnTo>
                  <a:pt x="213360" y="0"/>
                </a:lnTo>
                <a:lnTo>
                  <a:pt x="213360" y="548639"/>
                </a:lnTo>
                <a:lnTo>
                  <a:pt x="0" y="548639"/>
                </a:lnTo>
                <a:lnTo>
                  <a:pt x="0" y="0"/>
                </a:lnTo>
                <a:close/>
              </a:path>
            </a:pathLst>
          </a:custGeom>
          <a:ln w="9144">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73" name="object 68"/>
          <p:cNvSpPr/>
          <p:nvPr/>
        </p:nvSpPr>
        <p:spPr>
          <a:xfrm>
            <a:off x="6571328" y="3130297"/>
            <a:ext cx="213360" cy="1621790"/>
          </a:xfrm>
          <a:custGeom>
            <a:avLst/>
            <a:gdLst/>
            <a:ahLst/>
            <a:cxnLst/>
            <a:rect l="l" t="t" r="r" b="b"/>
            <a:pathLst>
              <a:path w="213360" h="1621789">
                <a:moveTo>
                  <a:pt x="0" y="0"/>
                </a:moveTo>
                <a:lnTo>
                  <a:pt x="213360" y="0"/>
                </a:lnTo>
                <a:lnTo>
                  <a:pt x="213360" y="1621536"/>
                </a:lnTo>
                <a:lnTo>
                  <a:pt x="0" y="1621536"/>
                </a:lnTo>
                <a:lnTo>
                  <a:pt x="0" y="0"/>
                </a:lnTo>
                <a:close/>
              </a:path>
            </a:pathLst>
          </a:custGeom>
          <a:ln w="9143">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74" name="object 69"/>
          <p:cNvSpPr/>
          <p:nvPr/>
        </p:nvSpPr>
        <p:spPr>
          <a:xfrm>
            <a:off x="6902036" y="4131566"/>
            <a:ext cx="213360" cy="620395"/>
          </a:xfrm>
          <a:custGeom>
            <a:avLst/>
            <a:gdLst/>
            <a:ahLst/>
            <a:cxnLst/>
            <a:rect l="l" t="t" r="r" b="b"/>
            <a:pathLst>
              <a:path w="213360" h="620395">
                <a:moveTo>
                  <a:pt x="0" y="0"/>
                </a:moveTo>
                <a:lnTo>
                  <a:pt x="213360" y="0"/>
                </a:lnTo>
                <a:lnTo>
                  <a:pt x="213360" y="620268"/>
                </a:lnTo>
                <a:lnTo>
                  <a:pt x="0" y="620268"/>
                </a:lnTo>
                <a:lnTo>
                  <a:pt x="0" y="0"/>
                </a:lnTo>
                <a:close/>
              </a:path>
            </a:pathLst>
          </a:custGeom>
          <a:ln w="9144">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75" name="object 70"/>
          <p:cNvSpPr/>
          <p:nvPr/>
        </p:nvSpPr>
        <p:spPr>
          <a:xfrm>
            <a:off x="7232743" y="4424173"/>
            <a:ext cx="213360" cy="327660"/>
          </a:xfrm>
          <a:custGeom>
            <a:avLst/>
            <a:gdLst/>
            <a:ahLst/>
            <a:cxnLst/>
            <a:rect l="l" t="t" r="r" b="b"/>
            <a:pathLst>
              <a:path w="213360" h="327660">
                <a:moveTo>
                  <a:pt x="0" y="0"/>
                </a:moveTo>
                <a:lnTo>
                  <a:pt x="213360" y="0"/>
                </a:lnTo>
                <a:lnTo>
                  <a:pt x="213360" y="327660"/>
                </a:lnTo>
                <a:lnTo>
                  <a:pt x="0" y="327660"/>
                </a:lnTo>
                <a:lnTo>
                  <a:pt x="0" y="0"/>
                </a:lnTo>
                <a:close/>
              </a:path>
            </a:pathLst>
          </a:custGeom>
          <a:ln w="9144">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76" name="object 71"/>
          <p:cNvSpPr/>
          <p:nvPr/>
        </p:nvSpPr>
        <p:spPr>
          <a:xfrm>
            <a:off x="7564975" y="4049269"/>
            <a:ext cx="213360" cy="702945"/>
          </a:xfrm>
          <a:custGeom>
            <a:avLst/>
            <a:gdLst/>
            <a:ahLst/>
            <a:cxnLst/>
            <a:rect l="l" t="t" r="r" b="b"/>
            <a:pathLst>
              <a:path w="213360" h="702945">
                <a:moveTo>
                  <a:pt x="0" y="0"/>
                </a:moveTo>
                <a:lnTo>
                  <a:pt x="213360" y="0"/>
                </a:lnTo>
                <a:lnTo>
                  <a:pt x="213360" y="702563"/>
                </a:lnTo>
                <a:lnTo>
                  <a:pt x="0" y="702563"/>
                </a:lnTo>
                <a:lnTo>
                  <a:pt x="0" y="0"/>
                </a:lnTo>
                <a:close/>
              </a:path>
            </a:pathLst>
          </a:custGeom>
          <a:ln w="9144">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77" name="object 72"/>
          <p:cNvSpPr/>
          <p:nvPr/>
        </p:nvSpPr>
        <p:spPr>
          <a:xfrm>
            <a:off x="3535519" y="5652517"/>
            <a:ext cx="4300855" cy="0"/>
          </a:xfrm>
          <a:custGeom>
            <a:avLst/>
            <a:gdLst/>
            <a:ahLst/>
            <a:cxnLst/>
            <a:rect l="l" t="t" r="r" b="b"/>
            <a:pathLst>
              <a:path w="4300855">
                <a:moveTo>
                  <a:pt x="0" y="0"/>
                </a:moveTo>
                <a:lnTo>
                  <a:pt x="4300728" y="0"/>
                </a:lnTo>
              </a:path>
            </a:pathLst>
          </a:custGeom>
          <a:ln w="9144">
            <a:solidFill>
              <a:srgbClr val="DADADA"/>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78" name="object 73"/>
          <p:cNvSpPr txBox="1"/>
          <p:nvPr/>
        </p:nvSpPr>
        <p:spPr>
          <a:xfrm>
            <a:off x="3087458" y="3710736"/>
            <a:ext cx="296545" cy="1890261"/>
          </a:xfrm>
          <a:prstGeom prst="rect">
            <a:avLst/>
          </a:prstGeom>
        </p:spPr>
        <p:txBody>
          <a:bodyPr vert="horz" wrap="square" lIns="0" tIns="12700" rIns="0" bIns="0" rtlCol="0">
            <a:spAutoFit/>
          </a:bodyPr>
          <a:lstStyle/>
          <a:p>
            <a:pPr marL="12700">
              <a:lnSpc>
                <a:spcPct val="100000"/>
              </a:lnSpc>
              <a:spcBef>
                <a:spcPts val="100"/>
              </a:spcBef>
            </a:pPr>
            <a:r>
              <a:rPr sz="1200" spc="-75" dirty="0">
                <a:latin typeface="游ゴシック" panose="020B0400000000000000" pitchFamily="50" charset="-128"/>
                <a:ea typeface="游ゴシック" panose="020B0400000000000000" pitchFamily="50" charset="-128"/>
                <a:cs typeface="Arial"/>
              </a:rPr>
              <a:t>500</a:t>
            </a:r>
            <a:endParaRPr sz="1200">
              <a:latin typeface="游ゴシック" panose="020B0400000000000000" pitchFamily="50" charset="-128"/>
              <a:ea typeface="游ゴシック" panose="020B0400000000000000" pitchFamily="50" charset="-128"/>
              <a:cs typeface="Arial"/>
            </a:endParaRPr>
          </a:p>
          <a:p>
            <a:pPr marL="12700">
              <a:lnSpc>
                <a:spcPct val="100000"/>
              </a:lnSpc>
              <a:spcBef>
                <a:spcPts val="1160"/>
              </a:spcBef>
            </a:pPr>
            <a:r>
              <a:rPr sz="1200" spc="-75" dirty="0">
                <a:latin typeface="游ゴシック" panose="020B0400000000000000" pitchFamily="50" charset="-128"/>
                <a:ea typeface="游ゴシック" panose="020B0400000000000000" pitchFamily="50" charset="-128"/>
                <a:cs typeface="Arial"/>
              </a:rPr>
              <a:t>400</a:t>
            </a:r>
            <a:endParaRPr sz="1200">
              <a:latin typeface="游ゴシック" panose="020B0400000000000000" pitchFamily="50" charset="-128"/>
              <a:ea typeface="游ゴシック" panose="020B0400000000000000" pitchFamily="50" charset="-128"/>
              <a:cs typeface="Arial"/>
            </a:endParaRPr>
          </a:p>
          <a:p>
            <a:pPr marL="12700">
              <a:lnSpc>
                <a:spcPct val="100000"/>
              </a:lnSpc>
              <a:spcBef>
                <a:spcPts val="1155"/>
              </a:spcBef>
            </a:pPr>
            <a:r>
              <a:rPr sz="1200" spc="-75" dirty="0">
                <a:latin typeface="游ゴシック" panose="020B0400000000000000" pitchFamily="50" charset="-128"/>
                <a:ea typeface="游ゴシック" panose="020B0400000000000000" pitchFamily="50" charset="-128"/>
                <a:cs typeface="Arial"/>
              </a:rPr>
              <a:t>300</a:t>
            </a:r>
            <a:endParaRPr sz="1200">
              <a:latin typeface="游ゴシック" panose="020B0400000000000000" pitchFamily="50" charset="-128"/>
              <a:ea typeface="游ゴシック" panose="020B0400000000000000" pitchFamily="50" charset="-128"/>
              <a:cs typeface="Arial"/>
            </a:endParaRPr>
          </a:p>
          <a:p>
            <a:pPr marL="12700">
              <a:lnSpc>
                <a:spcPct val="100000"/>
              </a:lnSpc>
              <a:spcBef>
                <a:spcPts val="1155"/>
              </a:spcBef>
            </a:pPr>
            <a:r>
              <a:rPr sz="1200" spc="-75" dirty="0">
                <a:latin typeface="游ゴシック" panose="020B0400000000000000" pitchFamily="50" charset="-128"/>
                <a:ea typeface="游ゴシック" panose="020B0400000000000000" pitchFamily="50" charset="-128"/>
                <a:cs typeface="Arial"/>
              </a:rPr>
              <a:t>200</a:t>
            </a:r>
            <a:endParaRPr sz="1200">
              <a:latin typeface="游ゴシック" panose="020B0400000000000000" pitchFamily="50" charset="-128"/>
              <a:ea typeface="游ゴシック" panose="020B0400000000000000" pitchFamily="50" charset="-128"/>
              <a:cs typeface="Arial"/>
            </a:endParaRPr>
          </a:p>
          <a:p>
            <a:pPr marL="12700">
              <a:lnSpc>
                <a:spcPct val="100000"/>
              </a:lnSpc>
              <a:spcBef>
                <a:spcPts val="1155"/>
              </a:spcBef>
            </a:pPr>
            <a:r>
              <a:rPr sz="1200" spc="-75" dirty="0">
                <a:latin typeface="游ゴシック" panose="020B0400000000000000" pitchFamily="50" charset="-128"/>
                <a:ea typeface="游ゴシック" panose="020B0400000000000000" pitchFamily="50" charset="-128"/>
                <a:cs typeface="Arial"/>
              </a:rPr>
              <a:t>100</a:t>
            </a:r>
            <a:endParaRPr sz="1200">
              <a:latin typeface="游ゴシック" panose="020B0400000000000000" pitchFamily="50" charset="-128"/>
              <a:ea typeface="游ゴシック" panose="020B0400000000000000" pitchFamily="50" charset="-128"/>
              <a:cs typeface="Arial"/>
            </a:endParaRPr>
          </a:p>
          <a:p>
            <a:pPr marL="192405">
              <a:lnSpc>
                <a:spcPct val="100000"/>
              </a:lnSpc>
              <a:spcBef>
                <a:spcPts val="1160"/>
              </a:spcBef>
            </a:pPr>
            <a:r>
              <a:rPr sz="1200" spc="-70" dirty="0">
                <a:latin typeface="游ゴシック" panose="020B0400000000000000" pitchFamily="50" charset="-128"/>
                <a:ea typeface="游ゴシック" panose="020B0400000000000000" pitchFamily="50" charset="-128"/>
                <a:cs typeface="Arial"/>
              </a:rPr>
              <a:t>0</a:t>
            </a:r>
            <a:endParaRPr sz="1200">
              <a:latin typeface="游ゴシック" panose="020B0400000000000000" pitchFamily="50" charset="-128"/>
              <a:ea typeface="游ゴシック" panose="020B0400000000000000" pitchFamily="50" charset="-128"/>
              <a:cs typeface="Arial"/>
            </a:endParaRPr>
          </a:p>
        </p:txBody>
      </p:sp>
      <p:sp>
        <p:nvSpPr>
          <p:cNvPr id="79" name="object 74"/>
          <p:cNvSpPr txBox="1"/>
          <p:nvPr/>
        </p:nvSpPr>
        <p:spPr>
          <a:xfrm>
            <a:off x="3087458" y="3350554"/>
            <a:ext cx="295275" cy="198131"/>
          </a:xfrm>
          <a:prstGeom prst="rect">
            <a:avLst/>
          </a:prstGeom>
        </p:spPr>
        <p:txBody>
          <a:bodyPr vert="horz" wrap="square" lIns="0" tIns="13335" rIns="0" bIns="0" rtlCol="0">
            <a:spAutoFit/>
          </a:bodyPr>
          <a:lstStyle/>
          <a:p>
            <a:pPr marL="12700">
              <a:lnSpc>
                <a:spcPct val="100000"/>
              </a:lnSpc>
              <a:spcBef>
                <a:spcPts val="105"/>
              </a:spcBef>
            </a:pPr>
            <a:r>
              <a:rPr sz="1200" spc="-75" dirty="0">
                <a:latin typeface="游ゴシック" panose="020B0400000000000000" pitchFamily="50" charset="-128"/>
                <a:ea typeface="游ゴシック" panose="020B0400000000000000" pitchFamily="50" charset="-128"/>
                <a:cs typeface="Arial"/>
              </a:rPr>
              <a:t>600</a:t>
            </a:r>
            <a:endParaRPr sz="1200">
              <a:latin typeface="游ゴシック" panose="020B0400000000000000" pitchFamily="50" charset="-128"/>
              <a:ea typeface="游ゴシック" panose="020B0400000000000000" pitchFamily="50" charset="-128"/>
              <a:cs typeface="Arial"/>
            </a:endParaRPr>
          </a:p>
        </p:txBody>
      </p:sp>
      <p:sp>
        <p:nvSpPr>
          <p:cNvPr id="80" name="object 75"/>
          <p:cNvSpPr txBox="1"/>
          <p:nvPr/>
        </p:nvSpPr>
        <p:spPr>
          <a:xfrm>
            <a:off x="3087458" y="2990371"/>
            <a:ext cx="295275" cy="198131"/>
          </a:xfrm>
          <a:prstGeom prst="rect">
            <a:avLst/>
          </a:prstGeom>
        </p:spPr>
        <p:txBody>
          <a:bodyPr vert="horz" wrap="square" lIns="0" tIns="13335" rIns="0" bIns="0" rtlCol="0">
            <a:spAutoFit/>
          </a:bodyPr>
          <a:lstStyle/>
          <a:p>
            <a:pPr marL="12700">
              <a:lnSpc>
                <a:spcPct val="100000"/>
              </a:lnSpc>
              <a:spcBef>
                <a:spcPts val="105"/>
              </a:spcBef>
            </a:pPr>
            <a:r>
              <a:rPr sz="1200" spc="-75" dirty="0">
                <a:latin typeface="游ゴシック" panose="020B0400000000000000" pitchFamily="50" charset="-128"/>
                <a:ea typeface="游ゴシック" panose="020B0400000000000000" pitchFamily="50" charset="-128"/>
                <a:cs typeface="Arial"/>
              </a:rPr>
              <a:t>700</a:t>
            </a:r>
            <a:endParaRPr sz="1200">
              <a:latin typeface="游ゴシック" panose="020B0400000000000000" pitchFamily="50" charset="-128"/>
              <a:ea typeface="游ゴシック" panose="020B0400000000000000" pitchFamily="50" charset="-128"/>
              <a:cs typeface="Arial"/>
            </a:endParaRPr>
          </a:p>
        </p:txBody>
      </p:sp>
      <p:sp>
        <p:nvSpPr>
          <p:cNvPr id="81" name="object 76"/>
          <p:cNvSpPr txBox="1"/>
          <p:nvPr/>
        </p:nvSpPr>
        <p:spPr>
          <a:xfrm>
            <a:off x="3087458" y="2630189"/>
            <a:ext cx="295275" cy="198131"/>
          </a:xfrm>
          <a:prstGeom prst="rect">
            <a:avLst/>
          </a:prstGeom>
        </p:spPr>
        <p:txBody>
          <a:bodyPr vert="horz" wrap="square" lIns="0" tIns="13335" rIns="0" bIns="0" rtlCol="0">
            <a:spAutoFit/>
          </a:bodyPr>
          <a:lstStyle/>
          <a:p>
            <a:pPr marL="12700">
              <a:lnSpc>
                <a:spcPct val="100000"/>
              </a:lnSpc>
              <a:spcBef>
                <a:spcPts val="105"/>
              </a:spcBef>
            </a:pPr>
            <a:r>
              <a:rPr sz="1200" spc="-75" dirty="0">
                <a:latin typeface="游ゴシック" panose="020B0400000000000000" pitchFamily="50" charset="-128"/>
                <a:ea typeface="游ゴシック" panose="020B0400000000000000" pitchFamily="50" charset="-128"/>
                <a:cs typeface="Arial"/>
              </a:rPr>
              <a:t>800</a:t>
            </a:r>
            <a:endParaRPr sz="1200">
              <a:latin typeface="游ゴシック" panose="020B0400000000000000" pitchFamily="50" charset="-128"/>
              <a:ea typeface="游ゴシック" panose="020B0400000000000000" pitchFamily="50" charset="-128"/>
              <a:cs typeface="Arial"/>
            </a:endParaRPr>
          </a:p>
        </p:txBody>
      </p:sp>
      <p:sp>
        <p:nvSpPr>
          <p:cNvPr id="82" name="object 77"/>
          <p:cNvSpPr/>
          <p:nvPr/>
        </p:nvSpPr>
        <p:spPr>
          <a:xfrm>
            <a:off x="3423315" y="5817749"/>
            <a:ext cx="631367" cy="313690"/>
          </a:xfrm>
          <a:prstGeom prst="rect">
            <a:avLst/>
          </a:prstGeom>
          <a:blipFill>
            <a:blip r:embed="rId15"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83" name="object 78"/>
          <p:cNvSpPr/>
          <p:nvPr/>
        </p:nvSpPr>
        <p:spPr>
          <a:xfrm>
            <a:off x="4084998" y="5817749"/>
            <a:ext cx="302895" cy="313690"/>
          </a:xfrm>
          <a:custGeom>
            <a:avLst/>
            <a:gdLst/>
            <a:ahLst/>
            <a:cxnLst/>
            <a:rect l="l" t="t" r="r" b="b"/>
            <a:pathLst>
              <a:path w="302894" h="313689">
                <a:moveTo>
                  <a:pt x="72783" y="224790"/>
                </a:moveTo>
                <a:lnTo>
                  <a:pt x="39281" y="224790"/>
                </a:lnTo>
                <a:lnTo>
                  <a:pt x="42570" y="226060"/>
                </a:lnTo>
                <a:lnTo>
                  <a:pt x="44069" y="227330"/>
                </a:lnTo>
                <a:lnTo>
                  <a:pt x="46901" y="231140"/>
                </a:lnTo>
                <a:lnTo>
                  <a:pt x="48285" y="232410"/>
                </a:lnTo>
                <a:lnTo>
                  <a:pt x="50863" y="236220"/>
                </a:lnTo>
                <a:lnTo>
                  <a:pt x="52019" y="238760"/>
                </a:lnTo>
                <a:lnTo>
                  <a:pt x="54025" y="245110"/>
                </a:lnTo>
                <a:lnTo>
                  <a:pt x="54876" y="247650"/>
                </a:lnTo>
                <a:lnTo>
                  <a:pt x="56222" y="256540"/>
                </a:lnTo>
                <a:lnTo>
                  <a:pt x="56629" y="260350"/>
                </a:lnTo>
                <a:lnTo>
                  <a:pt x="56743" y="266700"/>
                </a:lnTo>
                <a:lnTo>
                  <a:pt x="57734" y="294640"/>
                </a:lnTo>
                <a:lnTo>
                  <a:pt x="59486" y="303530"/>
                </a:lnTo>
                <a:lnTo>
                  <a:pt x="60121" y="304800"/>
                </a:lnTo>
                <a:lnTo>
                  <a:pt x="61810" y="307340"/>
                </a:lnTo>
                <a:lnTo>
                  <a:pt x="62903" y="308610"/>
                </a:lnTo>
                <a:lnTo>
                  <a:pt x="65697" y="311150"/>
                </a:lnTo>
                <a:lnTo>
                  <a:pt x="66954" y="312420"/>
                </a:lnTo>
                <a:lnTo>
                  <a:pt x="69138" y="313690"/>
                </a:lnTo>
                <a:lnTo>
                  <a:pt x="74371" y="313690"/>
                </a:lnTo>
                <a:lnTo>
                  <a:pt x="75234" y="312420"/>
                </a:lnTo>
                <a:lnTo>
                  <a:pt x="103250" y="284480"/>
                </a:lnTo>
                <a:lnTo>
                  <a:pt x="77190" y="284480"/>
                </a:lnTo>
                <a:lnTo>
                  <a:pt x="76953" y="266700"/>
                </a:lnTo>
                <a:lnTo>
                  <a:pt x="76851" y="252730"/>
                </a:lnTo>
                <a:lnTo>
                  <a:pt x="76669" y="247650"/>
                </a:lnTo>
                <a:lnTo>
                  <a:pt x="75311" y="234950"/>
                </a:lnTo>
                <a:lnTo>
                  <a:pt x="74307" y="229870"/>
                </a:lnTo>
                <a:lnTo>
                  <a:pt x="72783" y="224790"/>
                </a:lnTo>
                <a:close/>
              </a:path>
              <a:path w="302894" h="313689">
                <a:moveTo>
                  <a:pt x="113741" y="252730"/>
                </a:moveTo>
                <a:lnTo>
                  <a:pt x="108991" y="252730"/>
                </a:lnTo>
                <a:lnTo>
                  <a:pt x="77190" y="284480"/>
                </a:lnTo>
                <a:lnTo>
                  <a:pt x="103250" y="284480"/>
                </a:lnTo>
                <a:lnTo>
                  <a:pt x="122351" y="265430"/>
                </a:lnTo>
                <a:lnTo>
                  <a:pt x="122605" y="265430"/>
                </a:lnTo>
                <a:lnTo>
                  <a:pt x="122707" y="262890"/>
                </a:lnTo>
                <a:lnTo>
                  <a:pt x="122047" y="261620"/>
                </a:lnTo>
                <a:lnTo>
                  <a:pt x="121513" y="260350"/>
                </a:lnTo>
                <a:lnTo>
                  <a:pt x="120040" y="259080"/>
                </a:lnTo>
                <a:lnTo>
                  <a:pt x="119075" y="257810"/>
                </a:lnTo>
                <a:lnTo>
                  <a:pt x="117881" y="256540"/>
                </a:lnTo>
                <a:lnTo>
                  <a:pt x="116738" y="255270"/>
                </a:lnTo>
                <a:lnTo>
                  <a:pt x="115671" y="254000"/>
                </a:lnTo>
                <a:lnTo>
                  <a:pt x="113741" y="252730"/>
                </a:lnTo>
                <a:close/>
              </a:path>
              <a:path w="302894" h="313689">
                <a:moveTo>
                  <a:pt x="43954" y="196850"/>
                </a:moveTo>
                <a:lnTo>
                  <a:pt x="36118" y="198120"/>
                </a:lnTo>
                <a:lnTo>
                  <a:pt x="32080" y="198120"/>
                </a:lnTo>
                <a:lnTo>
                  <a:pt x="19646" y="205740"/>
                </a:lnTo>
                <a:lnTo>
                  <a:pt x="12877" y="212090"/>
                </a:lnTo>
                <a:lnTo>
                  <a:pt x="10591" y="215900"/>
                </a:lnTo>
                <a:lnTo>
                  <a:pt x="6743" y="220980"/>
                </a:lnTo>
                <a:lnTo>
                  <a:pt x="0" y="240030"/>
                </a:lnTo>
                <a:lnTo>
                  <a:pt x="596" y="242570"/>
                </a:lnTo>
                <a:lnTo>
                  <a:pt x="1295" y="243840"/>
                </a:lnTo>
                <a:lnTo>
                  <a:pt x="1752" y="243840"/>
                </a:lnTo>
                <a:lnTo>
                  <a:pt x="2895" y="245110"/>
                </a:lnTo>
                <a:lnTo>
                  <a:pt x="3657" y="246380"/>
                </a:lnTo>
                <a:lnTo>
                  <a:pt x="5994" y="248920"/>
                </a:lnTo>
                <a:lnTo>
                  <a:pt x="7226" y="250190"/>
                </a:lnTo>
                <a:lnTo>
                  <a:pt x="9359" y="251460"/>
                </a:lnTo>
                <a:lnTo>
                  <a:pt x="10261" y="252730"/>
                </a:lnTo>
                <a:lnTo>
                  <a:pt x="13843" y="252730"/>
                </a:lnTo>
                <a:lnTo>
                  <a:pt x="14744" y="251460"/>
                </a:lnTo>
                <a:lnTo>
                  <a:pt x="15163" y="251460"/>
                </a:lnTo>
                <a:lnTo>
                  <a:pt x="15773" y="247650"/>
                </a:lnTo>
                <a:lnTo>
                  <a:pt x="16256" y="246380"/>
                </a:lnTo>
                <a:lnTo>
                  <a:pt x="17576" y="241300"/>
                </a:lnTo>
                <a:lnTo>
                  <a:pt x="18529" y="238760"/>
                </a:lnTo>
                <a:lnTo>
                  <a:pt x="21031" y="233680"/>
                </a:lnTo>
                <a:lnTo>
                  <a:pt x="22872" y="232410"/>
                </a:lnTo>
                <a:lnTo>
                  <a:pt x="27012" y="227330"/>
                </a:lnTo>
                <a:lnTo>
                  <a:pt x="28765" y="226060"/>
                </a:lnTo>
                <a:lnTo>
                  <a:pt x="32334" y="224790"/>
                </a:lnTo>
                <a:lnTo>
                  <a:pt x="72783" y="224790"/>
                </a:lnTo>
                <a:lnTo>
                  <a:pt x="71640" y="220980"/>
                </a:lnTo>
                <a:lnTo>
                  <a:pt x="69964" y="217170"/>
                </a:lnTo>
                <a:lnTo>
                  <a:pt x="65938" y="212090"/>
                </a:lnTo>
                <a:lnTo>
                  <a:pt x="63639" y="208280"/>
                </a:lnTo>
                <a:lnTo>
                  <a:pt x="58102" y="203200"/>
                </a:lnTo>
                <a:lnTo>
                  <a:pt x="54838" y="200660"/>
                </a:lnTo>
                <a:lnTo>
                  <a:pt x="47701" y="198120"/>
                </a:lnTo>
                <a:lnTo>
                  <a:pt x="43954" y="196850"/>
                </a:lnTo>
                <a:close/>
              </a:path>
              <a:path w="302894" h="313689">
                <a:moveTo>
                  <a:pt x="111366" y="251460"/>
                </a:moveTo>
                <a:lnTo>
                  <a:pt x="110693" y="251460"/>
                </a:lnTo>
                <a:lnTo>
                  <a:pt x="109499" y="252730"/>
                </a:lnTo>
                <a:lnTo>
                  <a:pt x="112890" y="252730"/>
                </a:lnTo>
                <a:lnTo>
                  <a:pt x="111366" y="251460"/>
                </a:lnTo>
                <a:close/>
              </a:path>
              <a:path w="302894" h="313689">
                <a:moveTo>
                  <a:pt x="108229" y="132080"/>
                </a:moveTo>
                <a:lnTo>
                  <a:pt x="102704" y="132080"/>
                </a:lnTo>
                <a:lnTo>
                  <a:pt x="91782" y="135890"/>
                </a:lnTo>
                <a:lnTo>
                  <a:pt x="68402" y="166370"/>
                </a:lnTo>
                <a:lnTo>
                  <a:pt x="68148" y="172720"/>
                </a:lnTo>
                <a:lnTo>
                  <a:pt x="70739" y="184150"/>
                </a:lnTo>
                <a:lnTo>
                  <a:pt x="99580" y="222250"/>
                </a:lnTo>
                <a:lnTo>
                  <a:pt x="134518" y="241300"/>
                </a:lnTo>
                <a:lnTo>
                  <a:pt x="140042" y="241300"/>
                </a:lnTo>
                <a:lnTo>
                  <a:pt x="150914" y="237490"/>
                </a:lnTo>
                <a:lnTo>
                  <a:pt x="156362" y="233680"/>
                </a:lnTo>
                <a:lnTo>
                  <a:pt x="167195" y="223520"/>
                </a:lnTo>
                <a:lnTo>
                  <a:pt x="169344" y="219710"/>
                </a:lnTo>
                <a:lnTo>
                  <a:pt x="137591" y="219710"/>
                </a:lnTo>
                <a:lnTo>
                  <a:pt x="131267" y="217170"/>
                </a:lnTo>
                <a:lnTo>
                  <a:pt x="127609" y="214630"/>
                </a:lnTo>
                <a:lnTo>
                  <a:pt x="119265" y="208280"/>
                </a:lnTo>
                <a:lnTo>
                  <a:pt x="114350" y="204470"/>
                </a:lnTo>
                <a:lnTo>
                  <a:pt x="104051" y="193040"/>
                </a:lnTo>
                <a:lnTo>
                  <a:pt x="100177" y="189230"/>
                </a:lnTo>
                <a:lnTo>
                  <a:pt x="93941" y="181610"/>
                </a:lnTo>
                <a:lnTo>
                  <a:pt x="91668" y="177800"/>
                </a:lnTo>
                <a:lnTo>
                  <a:pt x="88836" y="171450"/>
                </a:lnTo>
                <a:lnTo>
                  <a:pt x="88341" y="168910"/>
                </a:lnTo>
                <a:lnTo>
                  <a:pt x="89154" y="162560"/>
                </a:lnTo>
                <a:lnTo>
                  <a:pt x="90576" y="160020"/>
                </a:lnTo>
                <a:lnTo>
                  <a:pt x="94386" y="156210"/>
                </a:lnTo>
                <a:lnTo>
                  <a:pt x="95846" y="156210"/>
                </a:lnTo>
                <a:lnTo>
                  <a:pt x="98882" y="153670"/>
                </a:lnTo>
                <a:lnTo>
                  <a:pt x="145663" y="153670"/>
                </a:lnTo>
                <a:lnTo>
                  <a:pt x="143103" y="151130"/>
                </a:lnTo>
                <a:lnTo>
                  <a:pt x="136956" y="146050"/>
                </a:lnTo>
                <a:lnTo>
                  <a:pt x="125183" y="137160"/>
                </a:lnTo>
                <a:lnTo>
                  <a:pt x="119430" y="134620"/>
                </a:lnTo>
                <a:lnTo>
                  <a:pt x="108229" y="132080"/>
                </a:lnTo>
                <a:close/>
              </a:path>
              <a:path w="302894" h="313689">
                <a:moveTo>
                  <a:pt x="145663" y="153670"/>
                </a:moveTo>
                <a:lnTo>
                  <a:pt x="106057" y="153670"/>
                </a:lnTo>
                <a:lnTo>
                  <a:pt x="110286" y="156210"/>
                </a:lnTo>
                <a:lnTo>
                  <a:pt x="112623" y="157480"/>
                </a:lnTo>
                <a:lnTo>
                  <a:pt x="117754" y="160020"/>
                </a:lnTo>
                <a:lnTo>
                  <a:pt x="120586" y="162560"/>
                </a:lnTo>
                <a:lnTo>
                  <a:pt x="126784" y="167640"/>
                </a:lnTo>
                <a:lnTo>
                  <a:pt x="130225" y="171450"/>
                </a:lnTo>
                <a:lnTo>
                  <a:pt x="133997" y="175260"/>
                </a:lnTo>
                <a:lnTo>
                  <a:pt x="137109" y="177800"/>
                </a:lnTo>
                <a:lnTo>
                  <a:pt x="139890" y="181610"/>
                </a:lnTo>
                <a:lnTo>
                  <a:pt x="144780" y="186690"/>
                </a:lnTo>
                <a:lnTo>
                  <a:pt x="154076" y="207010"/>
                </a:lnTo>
                <a:lnTo>
                  <a:pt x="153771" y="208280"/>
                </a:lnTo>
                <a:lnTo>
                  <a:pt x="140373" y="219710"/>
                </a:lnTo>
                <a:lnTo>
                  <a:pt x="169344" y="219710"/>
                </a:lnTo>
                <a:lnTo>
                  <a:pt x="170776" y="217170"/>
                </a:lnTo>
                <a:lnTo>
                  <a:pt x="174345" y="207010"/>
                </a:lnTo>
                <a:lnTo>
                  <a:pt x="174599" y="200660"/>
                </a:lnTo>
                <a:lnTo>
                  <a:pt x="172008" y="189230"/>
                </a:lnTo>
                <a:lnTo>
                  <a:pt x="169316" y="182880"/>
                </a:lnTo>
                <a:lnTo>
                  <a:pt x="161099" y="170180"/>
                </a:lnTo>
                <a:lnTo>
                  <a:pt x="155867" y="163830"/>
                </a:lnTo>
                <a:lnTo>
                  <a:pt x="145663" y="153670"/>
                </a:lnTo>
                <a:close/>
              </a:path>
              <a:path w="302894" h="313689">
                <a:moveTo>
                  <a:pt x="187300" y="104140"/>
                </a:moveTo>
                <a:lnTo>
                  <a:pt x="154978" y="104140"/>
                </a:lnTo>
                <a:lnTo>
                  <a:pt x="206806" y="156210"/>
                </a:lnTo>
                <a:lnTo>
                  <a:pt x="191604" y="171450"/>
                </a:lnTo>
                <a:lnTo>
                  <a:pt x="191389" y="171450"/>
                </a:lnTo>
                <a:lnTo>
                  <a:pt x="191262" y="172720"/>
                </a:lnTo>
                <a:lnTo>
                  <a:pt x="191897" y="173990"/>
                </a:lnTo>
                <a:lnTo>
                  <a:pt x="192379" y="175260"/>
                </a:lnTo>
                <a:lnTo>
                  <a:pt x="193776" y="177800"/>
                </a:lnTo>
                <a:lnTo>
                  <a:pt x="194729" y="177800"/>
                </a:lnTo>
                <a:lnTo>
                  <a:pt x="197065" y="180340"/>
                </a:lnTo>
                <a:lnTo>
                  <a:pt x="198094" y="181610"/>
                </a:lnTo>
                <a:lnTo>
                  <a:pt x="199948" y="182880"/>
                </a:lnTo>
                <a:lnTo>
                  <a:pt x="200761" y="182880"/>
                </a:lnTo>
                <a:lnTo>
                  <a:pt x="202145" y="184150"/>
                </a:lnTo>
                <a:lnTo>
                  <a:pt x="203733" y="184150"/>
                </a:lnTo>
                <a:lnTo>
                  <a:pt x="204139" y="182880"/>
                </a:lnTo>
                <a:lnTo>
                  <a:pt x="247517" y="139700"/>
                </a:lnTo>
                <a:lnTo>
                  <a:pt x="222935" y="139700"/>
                </a:lnTo>
                <a:lnTo>
                  <a:pt x="187300" y="104140"/>
                </a:lnTo>
                <a:close/>
              </a:path>
              <a:path w="302894" h="313689">
                <a:moveTo>
                  <a:pt x="238442" y="125730"/>
                </a:moveTo>
                <a:lnTo>
                  <a:pt x="236296" y="125730"/>
                </a:lnTo>
                <a:lnTo>
                  <a:pt x="222935" y="139700"/>
                </a:lnTo>
                <a:lnTo>
                  <a:pt x="247517" y="139700"/>
                </a:lnTo>
                <a:lnTo>
                  <a:pt x="248793" y="138430"/>
                </a:lnTo>
                <a:lnTo>
                  <a:pt x="249021" y="138430"/>
                </a:lnTo>
                <a:lnTo>
                  <a:pt x="249110" y="137160"/>
                </a:lnTo>
                <a:lnTo>
                  <a:pt x="248145" y="134620"/>
                </a:lnTo>
                <a:lnTo>
                  <a:pt x="246799" y="133350"/>
                </a:lnTo>
                <a:lnTo>
                  <a:pt x="245884" y="132080"/>
                </a:lnTo>
                <a:lnTo>
                  <a:pt x="243547" y="129540"/>
                </a:lnTo>
                <a:lnTo>
                  <a:pt x="242493" y="128270"/>
                </a:lnTo>
                <a:lnTo>
                  <a:pt x="240690" y="127000"/>
                </a:lnTo>
                <a:lnTo>
                  <a:pt x="239877" y="127000"/>
                </a:lnTo>
                <a:lnTo>
                  <a:pt x="238442" y="125730"/>
                </a:lnTo>
                <a:close/>
              </a:path>
              <a:path w="302894" h="313689">
                <a:moveTo>
                  <a:pt x="156756" y="73660"/>
                </a:moveTo>
                <a:lnTo>
                  <a:pt x="153758" y="73660"/>
                </a:lnTo>
                <a:lnTo>
                  <a:pt x="152920" y="74930"/>
                </a:lnTo>
                <a:lnTo>
                  <a:pt x="150876" y="76200"/>
                </a:lnTo>
                <a:lnTo>
                  <a:pt x="145719" y="81280"/>
                </a:lnTo>
                <a:lnTo>
                  <a:pt x="144157" y="82550"/>
                </a:lnTo>
                <a:lnTo>
                  <a:pt x="143548" y="83820"/>
                </a:lnTo>
                <a:lnTo>
                  <a:pt x="142697" y="85090"/>
                </a:lnTo>
                <a:lnTo>
                  <a:pt x="142379" y="85090"/>
                </a:lnTo>
                <a:lnTo>
                  <a:pt x="141960" y="86360"/>
                </a:lnTo>
                <a:lnTo>
                  <a:pt x="141795" y="87630"/>
                </a:lnTo>
                <a:lnTo>
                  <a:pt x="135597" y="115570"/>
                </a:lnTo>
                <a:lnTo>
                  <a:pt x="135521" y="118110"/>
                </a:lnTo>
                <a:lnTo>
                  <a:pt x="135661" y="118110"/>
                </a:lnTo>
                <a:lnTo>
                  <a:pt x="136232" y="119380"/>
                </a:lnTo>
                <a:lnTo>
                  <a:pt x="136677" y="120650"/>
                </a:lnTo>
                <a:lnTo>
                  <a:pt x="137871" y="121920"/>
                </a:lnTo>
                <a:lnTo>
                  <a:pt x="138658" y="121920"/>
                </a:lnTo>
                <a:lnTo>
                  <a:pt x="142481" y="125730"/>
                </a:lnTo>
                <a:lnTo>
                  <a:pt x="144449" y="128270"/>
                </a:lnTo>
                <a:lnTo>
                  <a:pt x="147281" y="128270"/>
                </a:lnTo>
                <a:lnTo>
                  <a:pt x="148259" y="125730"/>
                </a:lnTo>
                <a:lnTo>
                  <a:pt x="148755" y="125730"/>
                </a:lnTo>
                <a:lnTo>
                  <a:pt x="149250" y="124460"/>
                </a:lnTo>
                <a:lnTo>
                  <a:pt x="154978" y="104140"/>
                </a:lnTo>
                <a:lnTo>
                  <a:pt x="187300" y="104140"/>
                </a:lnTo>
                <a:lnTo>
                  <a:pt x="156756" y="73660"/>
                </a:lnTo>
                <a:close/>
              </a:path>
              <a:path w="302894" h="313689">
                <a:moveTo>
                  <a:pt x="236105" y="1270"/>
                </a:moveTo>
                <a:lnTo>
                  <a:pt x="226352" y="1270"/>
                </a:lnTo>
                <a:lnTo>
                  <a:pt x="223062" y="3810"/>
                </a:lnTo>
                <a:lnTo>
                  <a:pt x="221361" y="5080"/>
                </a:lnTo>
                <a:lnTo>
                  <a:pt x="217830" y="7620"/>
                </a:lnTo>
                <a:lnTo>
                  <a:pt x="216179" y="8890"/>
                </a:lnTo>
                <a:lnTo>
                  <a:pt x="209689" y="16510"/>
                </a:lnTo>
                <a:lnTo>
                  <a:pt x="206082" y="20320"/>
                </a:lnTo>
                <a:lnTo>
                  <a:pt x="201536" y="30480"/>
                </a:lnTo>
                <a:lnTo>
                  <a:pt x="200253" y="35560"/>
                </a:lnTo>
                <a:lnTo>
                  <a:pt x="199669" y="44450"/>
                </a:lnTo>
                <a:lnTo>
                  <a:pt x="200215" y="49530"/>
                </a:lnTo>
                <a:lnTo>
                  <a:pt x="221716" y="86360"/>
                </a:lnTo>
                <a:lnTo>
                  <a:pt x="228574" y="92710"/>
                </a:lnTo>
                <a:lnTo>
                  <a:pt x="232244" y="96520"/>
                </a:lnTo>
                <a:lnTo>
                  <a:pt x="239471" y="102870"/>
                </a:lnTo>
                <a:lnTo>
                  <a:pt x="243065" y="105410"/>
                </a:lnTo>
                <a:lnTo>
                  <a:pt x="250253" y="109220"/>
                </a:lnTo>
                <a:lnTo>
                  <a:pt x="260870" y="113030"/>
                </a:lnTo>
                <a:lnTo>
                  <a:pt x="264426" y="113030"/>
                </a:lnTo>
                <a:lnTo>
                  <a:pt x="296757" y="92710"/>
                </a:lnTo>
                <a:lnTo>
                  <a:pt x="267385" y="92710"/>
                </a:lnTo>
                <a:lnTo>
                  <a:pt x="262013" y="90170"/>
                </a:lnTo>
                <a:lnTo>
                  <a:pt x="258953" y="88900"/>
                </a:lnTo>
                <a:lnTo>
                  <a:pt x="252095" y="83820"/>
                </a:lnTo>
                <a:lnTo>
                  <a:pt x="248183" y="81280"/>
                </a:lnTo>
                <a:lnTo>
                  <a:pt x="243789" y="76200"/>
                </a:lnTo>
                <a:lnTo>
                  <a:pt x="244081" y="74930"/>
                </a:lnTo>
                <a:lnTo>
                  <a:pt x="244462" y="73660"/>
                </a:lnTo>
                <a:lnTo>
                  <a:pt x="245402" y="69850"/>
                </a:lnTo>
                <a:lnTo>
                  <a:pt x="245986" y="68580"/>
                </a:lnTo>
                <a:lnTo>
                  <a:pt x="247383" y="66040"/>
                </a:lnTo>
                <a:lnTo>
                  <a:pt x="248183" y="64770"/>
                </a:lnTo>
                <a:lnTo>
                  <a:pt x="231673" y="64770"/>
                </a:lnTo>
                <a:lnTo>
                  <a:pt x="218948" y="40640"/>
                </a:lnTo>
                <a:lnTo>
                  <a:pt x="219151" y="36830"/>
                </a:lnTo>
                <a:lnTo>
                  <a:pt x="221284" y="30480"/>
                </a:lnTo>
                <a:lnTo>
                  <a:pt x="223481" y="26670"/>
                </a:lnTo>
                <a:lnTo>
                  <a:pt x="228777" y="21590"/>
                </a:lnTo>
                <a:lnTo>
                  <a:pt x="230632" y="20320"/>
                </a:lnTo>
                <a:lnTo>
                  <a:pt x="234124" y="17780"/>
                </a:lnTo>
                <a:lnTo>
                  <a:pt x="235712" y="16510"/>
                </a:lnTo>
                <a:lnTo>
                  <a:pt x="237147" y="15240"/>
                </a:lnTo>
                <a:lnTo>
                  <a:pt x="239826" y="13970"/>
                </a:lnTo>
                <a:lnTo>
                  <a:pt x="241922" y="12700"/>
                </a:lnTo>
                <a:lnTo>
                  <a:pt x="242684" y="12700"/>
                </a:lnTo>
                <a:lnTo>
                  <a:pt x="243586" y="11430"/>
                </a:lnTo>
                <a:lnTo>
                  <a:pt x="243840" y="11430"/>
                </a:lnTo>
                <a:lnTo>
                  <a:pt x="243890" y="10160"/>
                </a:lnTo>
                <a:lnTo>
                  <a:pt x="243268" y="8890"/>
                </a:lnTo>
                <a:lnTo>
                  <a:pt x="242722" y="7620"/>
                </a:lnTo>
                <a:lnTo>
                  <a:pt x="241173" y="6350"/>
                </a:lnTo>
                <a:lnTo>
                  <a:pt x="240144" y="5080"/>
                </a:lnTo>
                <a:lnTo>
                  <a:pt x="238874" y="3810"/>
                </a:lnTo>
                <a:lnTo>
                  <a:pt x="237324" y="2540"/>
                </a:lnTo>
                <a:lnTo>
                  <a:pt x="236105" y="1270"/>
                </a:lnTo>
                <a:close/>
              </a:path>
              <a:path w="302894" h="313689">
                <a:moveTo>
                  <a:pt x="297604" y="54610"/>
                </a:moveTo>
                <a:lnTo>
                  <a:pt x="265557" y="54610"/>
                </a:lnTo>
                <a:lnTo>
                  <a:pt x="271386" y="58420"/>
                </a:lnTo>
                <a:lnTo>
                  <a:pt x="273405" y="59690"/>
                </a:lnTo>
                <a:lnTo>
                  <a:pt x="275501" y="62230"/>
                </a:lnTo>
                <a:lnTo>
                  <a:pt x="277507" y="63500"/>
                </a:lnTo>
                <a:lnTo>
                  <a:pt x="279120" y="66040"/>
                </a:lnTo>
                <a:lnTo>
                  <a:pt x="281546" y="71120"/>
                </a:lnTo>
                <a:lnTo>
                  <a:pt x="282308" y="72390"/>
                </a:lnTo>
                <a:lnTo>
                  <a:pt x="282968" y="77470"/>
                </a:lnTo>
                <a:lnTo>
                  <a:pt x="282778" y="78740"/>
                </a:lnTo>
                <a:lnTo>
                  <a:pt x="281343" y="83820"/>
                </a:lnTo>
                <a:lnTo>
                  <a:pt x="280035" y="85090"/>
                </a:lnTo>
                <a:lnTo>
                  <a:pt x="276225" y="88900"/>
                </a:lnTo>
                <a:lnTo>
                  <a:pt x="274167" y="90170"/>
                </a:lnTo>
                <a:lnTo>
                  <a:pt x="269811" y="92710"/>
                </a:lnTo>
                <a:lnTo>
                  <a:pt x="296757" y="92710"/>
                </a:lnTo>
                <a:lnTo>
                  <a:pt x="297586" y="91440"/>
                </a:lnTo>
                <a:lnTo>
                  <a:pt x="301739" y="81280"/>
                </a:lnTo>
                <a:lnTo>
                  <a:pt x="302717" y="76200"/>
                </a:lnTo>
                <a:lnTo>
                  <a:pt x="302514" y="67310"/>
                </a:lnTo>
                <a:lnTo>
                  <a:pt x="301371" y="62230"/>
                </a:lnTo>
                <a:lnTo>
                  <a:pt x="297604" y="54610"/>
                </a:lnTo>
                <a:close/>
              </a:path>
              <a:path w="302894" h="313689">
                <a:moveTo>
                  <a:pt x="271221" y="33020"/>
                </a:moveTo>
                <a:lnTo>
                  <a:pt x="259537" y="33020"/>
                </a:lnTo>
                <a:lnTo>
                  <a:pt x="251574" y="36830"/>
                </a:lnTo>
                <a:lnTo>
                  <a:pt x="247573" y="39370"/>
                </a:lnTo>
                <a:lnTo>
                  <a:pt x="241744" y="45720"/>
                </a:lnTo>
                <a:lnTo>
                  <a:pt x="240169" y="46990"/>
                </a:lnTo>
                <a:lnTo>
                  <a:pt x="237502" y="50800"/>
                </a:lnTo>
                <a:lnTo>
                  <a:pt x="236359" y="53340"/>
                </a:lnTo>
                <a:lnTo>
                  <a:pt x="234429" y="57150"/>
                </a:lnTo>
                <a:lnTo>
                  <a:pt x="233641" y="58420"/>
                </a:lnTo>
                <a:lnTo>
                  <a:pt x="232460" y="62230"/>
                </a:lnTo>
                <a:lnTo>
                  <a:pt x="231990" y="63500"/>
                </a:lnTo>
                <a:lnTo>
                  <a:pt x="231673" y="64770"/>
                </a:lnTo>
                <a:lnTo>
                  <a:pt x="248183" y="64770"/>
                </a:lnTo>
                <a:lnTo>
                  <a:pt x="249986" y="62230"/>
                </a:lnTo>
                <a:lnTo>
                  <a:pt x="251015" y="60960"/>
                </a:lnTo>
                <a:lnTo>
                  <a:pt x="254101" y="58420"/>
                </a:lnTo>
                <a:lnTo>
                  <a:pt x="256019" y="55880"/>
                </a:lnTo>
                <a:lnTo>
                  <a:pt x="259829" y="54610"/>
                </a:lnTo>
                <a:lnTo>
                  <a:pt x="297604" y="54610"/>
                </a:lnTo>
                <a:lnTo>
                  <a:pt x="296976" y="53340"/>
                </a:lnTo>
                <a:lnTo>
                  <a:pt x="293865" y="48260"/>
                </a:lnTo>
                <a:lnTo>
                  <a:pt x="289839" y="44450"/>
                </a:lnTo>
                <a:lnTo>
                  <a:pt x="286270" y="40640"/>
                </a:lnTo>
                <a:lnTo>
                  <a:pt x="282600" y="38100"/>
                </a:lnTo>
                <a:lnTo>
                  <a:pt x="275043" y="34290"/>
                </a:lnTo>
                <a:lnTo>
                  <a:pt x="271221" y="33020"/>
                </a:lnTo>
                <a:close/>
              </a:path>
              <a:path w="302894" h="313689">
                <a:moveTo>
                  <a:pt x="234556" y="0"/>
                </a:moveTo>
                <a:lnTo>
                  <a:pt x="230454" y="0"/>
                </a:lnTo>
                <a:lnTo>
                  <a:pt x="227825" y="1270"/>
                </a:lnTo>
                <a:lnTo>
                  <a:pt x="235546" y="1270"/>
                </a:lnTo>
                <a:lnTo>
                  <a:pt x="234556" y="0"/>
                </a:lnTo>
                <a:close/>
              </a:path>
            </a:pathLst>
          </a:custGeom>
          <a:solidFill>
            <a:srgbClr val="000000"/>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84" name="object 79"/>
          <p:cNvSpPr/>
          <p:nvPr/>
        </p:nvSpPr>
        <p:spPr>
          <a:xfrm>
            <a:off x="4415833" y="5812670"/>
            <a:ext cx="285750" cy="318770"/>
          </a:xfrm>
          <a:custGeom>
            <a:avLst/>
            <a:gdLst/>
            <a:ahLst/>
            <a:cxnLst/>
            <a:rect l="l" t="t" r="r" b="b"/>
            <a:pathLst>
              <a:path w="285750" h="318770">
                <a:moveTo>
                  <a:pt x="72783" y="229869"/>
                </a:moveTo>
                <a:lnTo>
                  <a:pt x="39281" y="229869"/>
                </a:lnTo>
                <a:lnTo>
                  <a:pt x="42570" y="231139"/>
                </a:lnTo>
                <a:lnTo>
                  <a:pt x="44069" y="232409"/>
                </a:lnTo>
                <a:lnTo>
                  <a:pt x="46901" y="236219"/>
                </a:lnTo>
                <a:lnTo>
                  <a:pt x="48285" y="237489"/>
                </a:lnTo>
                <a:lnTo>
                  <a:pt x="50863" y="241299"/>
                </a:lnTo>
                <a:lnTo>
                  <a:pt x="52019" y="243839"/>
                </a:lnTo>
                <a:lnTo>
                  <a:pt x="54025" y="250189"/>
                </a:lnTo>
                <a:lnTo>
                  <a:pt x="54876" y="252729"/>
                </a:lnTo>
                <a:lnTo>
                  <a:pt x="56222" y="261619"/>
                </a:lnTo>
                <a:lnTo>
                  <a:pt x="56629" y="265429"/>
                </a:lnTo>
                <a:lnTo>
                  <a:pt x="56743" y="271779"/>
                </a:lnTo>
                <a:lnTo>
                  <a:pt x="57734" y="299719"/>
                </a:lnTo>
                <a:lnTo>
                  <a:pt x="59486" y="308609"/>
                </a:lnTo>
                <a:lnTo>
                  <a:pt x="60121" y="309879"/>
                </a:lnTo>
                <a:lnTo>
                  <a:pt x="61810" y="312419"/>
                </a:lnTo>
                <a:lnTo>
                  <a:pt x="62903" y="313689"/>
                </a:lnTo>
                <a:lnTo>
                  <a:pt x="65697" y="316229"/>
                </a:lnTo>
                <a:lnTo>
                  <a:pt x="66954" y="317499"/>
                </a:lnTo>
                <a:lnTo>
                  <a:pt x="69138" y="318769"/>
                </a:lnTo>
                <a:lnTo>
                  <a:pt x="74371" y="318769"/>
                </a:lnTo>
                <a:lnTo>
                  <a:pt x="75234" y="317499"/>
                </a:lnTo>
                <a:lnTo>
                  <a:pt x="103250" y="289559"/>
                </a:lnTo>
                <a:lnTo>
                  <a:pt x="77190" y="289559"/>
                </a:lnTo>
                <a:lnTo>
                  <a:pt x="76953" y="271779"/>
                </a:lnTo>
                <a:lnTo>
                  <a:pt x="76851" y="257809"/>
                </a:lnTo>
                <a:lnTo>
                  <a:pt x="76669" y="252729"/>
                </a:lnTo>
                <a:lnTo>
                  <a:pt x="75311" y="240029"/>
                </a:lnTo>
                <a:lnTo>
                  <a:pt x="74307" y="234949"/>
                </a:lnTo>
                <a:lnTo>
                  <a:pt x="72783" y="229869"/>
                </a:lnTo>
                <a:close/>
              </a:path>
              <a:path w="285750" h="318770">
                <a:moveTo>
                  <a:pt x="113741" y="257809"/>
                </a:moveTo>
                <a:lnTo>
                  <a:pt x="108991" y="257809"/>
                </a:lnTo>
                <a:lnTo>
                  <a:pt x="77190" y="289559"/>
                </a:lnTo>
                <a:lnTo>
                  <a:pt x="103250" y="289559"/>
                </a:lnTo>
                <a:lnTo>
                  <a:pt x="122351" y="270509"/>
                </a:lnTo>
                <a:lnTo>
                  <a:pt x="122605" y="270509"/>
                </a:lnTo>
                <a:lnTo>
                  <a:pt x="122707" y="267969"/>
                </a:lnTo>
                <a:lnTo>
                  <a:pt x="122047" y="266699"/>
                </a:lnTo>
                <a:lnTo>
                  <a:pt x="121513" y="265429"/>
                </a:lnTo>
                <a:lnTo>
                  <a:pt x="120040" y="264159"/>
                </a:lnTo>
                <a:lnTo>
                  <a:pt x="119075" y="262889"/>
                </a:lnTo>
                <a:lnTo>
                  <a:pt x="117881" y="261619"/>
                </a:lnTo>
                <a:lnTo>
                  <a:pt x="116738" y="260349"/>
                </a:lnTo>
                <a:lnTo>
                  <a:pt x="115671" y="259079"/>
                </a:lnTo>
                <a:lnTo>
                  <a:pt x="113741" y="257809"/>
                </a:lnTo>
                <a:close/>
              </a:path>
              <a:path w="285750" h="318770">
                <a:moveTo>
                  <a:pt x="43954" y="201929"/>
                </a:moveTo>
                <a:lnTo>
                  <a:pt x="36118" y="203199"/>
                </a:lnTo>
                <a:lnTo>
                  <a:pt x="32080" y="203199"/>
                </a:lnTo>
                <a:lnTo>
                  <a:pt x="19646" y="210819"/>
                </a:lnTo>
                <a:lnTo>
                  <a:pt x="12877" y="217169"/>
                </a:lnTo>
                <a:lnTo>
                  <a:pt x="10591" y="220979"/>
                </a:lnTo>
                <a:lnTo>
                  <a:pt x="6743" y="226059"/>
                </a:lnTo>
                <a:lnTo>
                  <a:pt x="0" y="245109"/>
                </a:lnTo>
                <a:lnTo>
                  <a:pt x="596" y="247649"/>
                </a:lnTo>
                <a:lnTo>
                  <a:pt x="1295" y="248919"/>
                </a:lnTo>
                <a:lnTo>
                  <a:pt x="1752" y="248919"/>
                </a:lnTo>
                <a:lnTo>
                  <a:pt x="2895" y="250189"/>
                </a:lnTo>
                <a:lnTo>
                  <a:pt x="3657" y="251459"/>
                </a:lnTo>
                <a:lnTo>
                  <a:pt x="5994" y="253999"/>
                </a:lnTo>
                <a:lnTo>
                  <a:pt x="7226" y="255269"/>
                </a:lnTo>
                <a:lnTo>
                  <a:pt x="9359" y="256539"/>
                </a:lnTo>
                <a:lnTo>
                  <a:pt x="10261" y="257809"/>
                </a:lnTo>
                <a:lnTo>
                  <a:pt x="13843" y="257809"/>
                </a:lnTo>
                <a:lnTo>
                  <a:pt x="14744" y="256539"/>
                </a:lnTo>
                <a:lnTo>
                  <a:pt x="15163" y="256539"/>
                </a:lnTo>
                <a:lnTo>
                  <a:pt x="15773" y="252729"/>
                </a:lnTo>
                <a:lnTo>
                  <a:pt x="16256" y="251459"/>
                </a:lnTo>
                <a:lnTo>
                  <a:pt x="17576" y="246379"/>
                </a:lnTo>
                <a:lnTo>
                  <a:pt x="18529" y="243839"/>
                </a:lnTo>
                <a:lnTo>
                  <a:pt x="21031" y="238759"/>
                </a:lnTo>
                <a:lnTo>
                  <a:pt x="22872" y="237489"/>
                </a:lnTo>
                <a:lnTo>
                  <a:pt x="27012" y="232409"/>
                </a:lnTo>
                <a:lnTo>
                  <a:pt x="28765" y="231139"/>
                </a:lnTo>
                <a:lnTo>
                  <a:pt x="32334" y="229869"/>
                </a:lnTo>
                <a:lnTo>
                  <a:pt x="72783" y="229869"/>
                </a:lnTo>
                <a:lnTo>
                  <a:pt x="71640" y="226059"/>
                </a:lnTo>
                <a:lnTo>
                  <a:pt x="69964" y="222249"/>
                </a:lnTo>
                <a:lnTo>
                  <a:pt x="65938" y="217169"/>
                </a:lnTo>
                <a:lnTo>
                  <a:pt x="63639" y="213359"/>
                </a:lnTo>
                <a:lnTo>
                  <a:pt x="58102" y="208279"/>
                </a:lnTo>
                <a:lnTo>
                  <a:pt x="54838" y="205739"/>
                </a:lnTo>
                <a:lnTo>
                  <a:pt x="47701" y="203199"/>
                </a:lnTo>
                <a:lnTo>
                  <a:pt x="43954" y="201929"/>
                </a:lnTo>
                <a:close/>
              </a:path>
              <a:path w="285750" h="318770">
                <a:moveTo>
                  <a:pt x="111366" y="256539"/>
                </a:moveTo>
                <a:lnTo>
                  <a:pt x="110693" y="256539"/>
                </a:lnTo>
                <a:lnTo>
                  <a:pt x="109499" y="257809"/>
                </a:lnTo>
                <a:lnTo>
                  <a:pt x="112890" y="257809"/>
                </a:lnTo>
                <a:lnTo>
                  <a:pt x="111366" y="256539"/>
                </a:lnTo>
                <a:close/>
              </a:path>
              <a:path w="285750" h="318770">
                <a:moveTo>
                  <a:pt x="108229" y="137159"/>
                </a:moveTo>
                <a:lnTo>
                  <a:pt x="102704" y="137159"/>
                </a:lnTo>
                <a:lnTo>
                  <a:pt x="91782" y="140969"/>
                </a:lnTo>
                <a:lnTo>
                  <a:pt x="68402" y="171449"/>
                </a:lnTo>
                <a:lnTo>
                  <a:pt x="68148" y="177799"/>
                </a:lnTo>
                <a:lnTo>
                  <a:pt x="70739" y="189229"/>
                </a:lnTo>
                <a:lnTo>
                  <a:pt x="99580" y="227329"/>
                </a:lnTo>
                <a:lnTo>
                  <a:pt x="134518" y="246379"/>
                </a:lnTo>
                <a:lnTo>
                  <a:pt x="140042" y="246379"/>
                </a:lnTo>
                <a:lnTo>
                  <a:pt x="150914" y="242569"/>
                </a:lnTo>
                <a:lnTo>
                  <a:pt x="156362" y="238759"/>
                </a:lnTo>
                <a:lnTo>
                  <a:pt x="167195" y="228599"/>
                </a:lnTo>
                <a:lnTo>
                  <a:pt x="169344" y="224789"/>
                </a:lnTo>
                <a:lnTo>
                  <a:pt x="137591" y="224789"/>
                </a:lnTo>
                <a:lnTo>
                  <a:pt x="131267" y="222249"/>
                </a:lnTo>
                <a:lnTo>
                  <a:pt x="127609" y="219709"/>
                </a:lnTo>
                <a:lnTo>
                  <a:pt x="119265" y="213359"/>
                </a:lnTo>
                <a:lnTo>
                  <a:pt x="114350" y="209549"/>
                </a:lnTo>
                <a:lnTo>
                  <a:pt x="104051" y="198119"/>
                </a:lnTo>
                <a:lnTo>
                  <a:pt x="100177" y="194309"/>
                </a:lnTo>
                <a:lnTo>
                  <a:pt x="93941" y="186689"/>
                </a:lnTo>
                <a:lnTo>
                  <a:pt x="91668" y="182879"/>
                </a:lnTo>
                <a:lnTo>
                  <a:pt x="88836" y="176529"/>
                </a:lnTo>
                <a:lnTo>
                  <a:pt x="88341" y="173989"/>
                </a:lnTo>
                <a:lnTo>
                  <a:pt x="89154" y="167639"/>
                </a:lnTo>
                <a:lnTo>
                  <a:pt x="90576" y="165099"/>
                </a:lnTo>
                <a:lnTo>
                  <a:pt x="94386" y="161289"/>
                </a:lnTo>
                <a:lnTo>
                  <a:pt x="95846" y="161289"/>
                </a:lnTo>
                <a:lnTo>
                  <a:pt x="98882" y="158749"/>
                </a:lnTo>
                <a:lnTo>
                  <a:pt x="145663" y="158749"/>
                </a:lnTo>
                <a:lnTo>
                  <a:pt x="143103" y="156209"/>
                </a:lnTo>
                <a:lnTo>
                  <a:pt x="136956" y="151129"/>
                </a:lnTo>
                <a:lnTo>
                  <a:pt x="125183" y="142239"/>
                </a:lnTo>
                <a:lnTo>
                  <a:pt x="119430" y="139699"/>
                </a:lnTo>
                <a:lnTo>
                  <a:pt x="108229" y="137159"/>
                </a:lnTo>
                <a:close/>
              </a:path>
              <a:path w="285750" h="318770">
                <a:moveTo>
                  <a:pt x="145663" y="158749"/>
                </a:moveTo>
                <a:lnTo>
                  <a:pt x="106057" y="158749"/>
                </a:lnTo>
                <a:lnTo>
                  <a:pt x="110286" y="161289"/>
                </a:lnTo>
                <a:lnTo>
                  <a:pt x="112623" y="162559"/>
                </a:lnTo>
                <a:lnTo>
                  <a:pt x="117754" y="165099"/>
                </a:lnTo>
                <a:lnTo>
                  <a:pt x="120586" y="167639"/>
                </a:lnTo>
                <a:lnTo>
                  <a:pt x="126784" y="172719"/>
                </a:lnTo>
                <a:lnTo>
                  <a:pt x="130225" y="176529"/>
                </a:lnTo>
                <a:lnTo>
                  <a:pt x="133997" y="180339"/>
                </a:lnTo>
                <a:lnTo>
                  <a:pt x="137109" y="182879"/>
                </a:lnTo>
                <a:lnTo>
                  <a:pt x="139890" y="186689"/>
                </a:lnTo>
                <a:lnTo>
                  <a:pt x="144780" y="191769"/>
                </a:lnTo>
                <a:lnTo>
                  <a:pt x="154076" y="212089"/>
                </a:lnTo>
                <a:lnTo>
                  <a:pt x="153771" y="213359"/>
                </a:lnTo>
                <a:lnTo>
                  <a:pt x="140373" y="224789"/>
                </a:lnTo>
                <a:lnTo>
                  <a:pt x="169344" y="224789"/>
                </a:lnTo>
                <a:lnTo>
                  <a:pt x="170776" y="222249"/>
                </a:lnTo>
                <a:lnTo>
                  <a:pt x="174345" y="212089"/>
                </a:lnTo>
                <a:lnTo>
                  <a:pt x="174599" y="205739"/>
                </a:lnTo>
                <a:lnTo>
                  <a:pt x="172008" y="194309"/>
                </a:lnTo>
                <a:lnTo>
                  <a:pt x="169316" y="187959"/>
                </a:lnTo>
                <a:lnTo>
                  <a:pt x="161099" y="175259"/>
                </a:lnTo>
                <a:lnTo>
                  <a:pt x="155867" y="168909"/>
                </a:lnTo>
                <a:lnTo>
                  <a:pt x="145663" y="158749"/>
                </a:lnTo>
                <a:close/>
              </a:path>
              <a:path w="285750" h="318770">
                <a:moveTo>
                  <a:pt x="187300" y="109219"/>
                </a:moveTo>
                <a:lnTo>
                  <a:pt x="154978" y="109219"/>
                </a:lnTo>
                <a:lnTo>
                  <a:pt x="206806" y="161289"/>
                </a:lnTo>
                <a:lnTo>
                  <a:pt x="191604" y="176529"/>
                </a:lnTo>
                <a:lnTo>
                  <a:pt x="191389" y="176529"/>
                </a:lnTo>
                <a:lnTo>
                  <a:pt x="191262" y="177799"/>
                </a:lnTo>
                <a:lnTo>
                  <a:pt x="191897" y="179069"/>
                </a:lnTo>
                <a:lnTo>
                  <a:pt x="192379" y="180339"/>
                </a:lnTo>
                <a:lnTo>
                  <a:pt x="193776" y="182879"/>
                </a:lnTo>
                <a:lnTo>
                  <a:pt x="194729" y="182879"/>
                </a:lnTo>
                <a:lnTo>
                  <a:pt x="197065" y="185419"/>
                </a:lnTo>
                <a:lnTo>
                  <a:pt x="198094" y="186689"/>
                </a:lnTo>
                <a:lnTo>
                  <a:pt x="199948" y="187959"/>
                </a:lnTo>
                <a:lnTo>
                  <a:pt x="200761" y="187959"/>
                </a:lnTo>
                <a:lnTo>
                  <a:pt x="202145" y="189229"/>
                </a:lnTo>
                <a:lnTo>
                  <a:pt x="203733" y="189229"/>
                </a:lnTo>
                <a:lnTo>
                  <a:pt x="204139" y="187959"/>
                </a:lnTo>
                <a:lnTo>
                  <a:pt x="247517" y="144779"/>
                </a:lnTo>
                <a:lnTo>
                  <a:pt x="222935" y="144779"/>
                </a:lnTo>
                <a:lnTo>
                  <a:pt x="187300" y="109219"/>
                </a:lnTo>
                <a:close/>
              </a:path>
              <a:path w="285750" h="318770">
                <a:moveTo>
                  <a:pt x="238442" y="130809"/>
                </a:moveTo>
                <a:lnTo>
                  <a:pt x="236296" y="130809"/>
                </a:lnTo>
                <a:lnTo>
                  <a:pt x="222935" y="144779"/>
                </a:lnTo>
                <a:lnTo>
                  <a:pt x="247517" y="144779"/>
                </a:lnTo>
                <a:lnTo>
                  <a:pt x="248793" y="143509"/>
                </a:lnTo>
                <a:lnTo>
                  <a:pt x="249021" y="143509"/>
                </a:lnTo>
                <a:lnTo>
                  <a:pt x="249110" y="142239"/>
                </a:lnTo>
                <a:lnTo>
                  <a:pt x="248145" y="139699"/>
                </a:lnTo>
                <a:lnTo>
                  <a:pt x="246799" y="138429"/>
                </a:lnTo>
                <a:lnTo>
                  <a:pt x="245884" y="137159"/>
                </a:lnTo>
                <a:lnTo>
                  <a:pt x="243547" y="134619"/>
                </a:lnTo>
                <a:lnTo>
                  <a:pt x="242493" y="133349"/>
                </a:lnTo>
                <a:lnTo>
                  <a:pt x="240690" y="132079"/>
                </a:lnTo>
                <a:lnTo>
                  <a:pt x="239877" y="132079"/>
                </a:lnTo>
                <a:lnTo>
                  <a:pt x="238442" y="130809"/>
                </a:lnTo>
                <a:close/>
              </a:path>
              <a:path w="285750" h="318770">
                <a:moveTo>
                  <a:pt x="156756" y="78739"/>
                </a:moveTo>
                <a:lnTo>
                  <a:pt x="153758" y="78739"/>
                </a:lnTo>
                <a:lnTo>
                  <a:pt x="152920" y="80009"/>
                </a:lnTo>
                <a:lnTo>
                  <a:pt x="150876" y="81279"/>
                </a:lnTo>
                <a:lnTo>
                  <a:pt x="145719" y="86359"/>
                </a:lnTo>
                <a:lnTo>
                  <a:pt x="144157" y="87629"/>
                </a:lnTo>
                <a:lnTo>
                  <a:pt x="143548" y="88899"/>
                </a:lnTo>
                <a:lnTo>
                  <a:pt x="142697" y="90169"/>
                </a:lnTo>
                <a:lnTo>
                  <a:pt x="142379" y="90169"/>
                </a:lnTo>
                <a:lnTo>
                  <a:pt x="141960" y="91439"/>
                </a:lnTo>
                <a:lnTo>
                  <a:pt x="141795" y="92709"/>
                </a:lnTo>
                <a:lnTo>
                  <a:pt x="135597" y="120649"/>
                </a:lnTo>
                <a:lnTo>
                  <a:pt x="135521" y="123189"/>
                </a:lnTo>
                <a:lnTo>
                  <a:pt x="135661" y="123189"/>
                </a:lnTo>
                <a:lnTo>
                  <a:pt x="136232" y="124459"/>
                </a:lnTo>
                <a:lnTo>
                  <a:pt x="136677" y="125729"/>
                </a:lnTo>
                <a:lnTo>
                  <a:pt x="137871" y="126999"/>
                </a:lnTo>
                <a:lnTo>
                  <a:pt x="138658" y="126999"/>
                </a:lnTo>
                <a:lnTo>
                  <a:pt x="142481" y="130809"/>
                </a:lnTo>
                <a:lnTo>
                  <a:pt x="144449" y="133349"/>
                </a:lnTo>
                <a:lnTo>
                  <a:pt x="147281" y="133349"/>
                </a:lnTo>
                <a:lnTo>
                  <a:pt x="148259" y="130809"/>
                </a:lnTo>
                <a:lnTo>
                  <a:pt x="148755" y="130809"/>
                </a:lnTo>
                <a:lnTo>
                  <a:pt x="149250" y="129539"/>
                </a:lnTo>
                <a:lnTo>
                  <a:pt x="154978" y="109219"/>
                </a:lnTo>
                <a:lnTo>
                  <a:pt x="187300" y="109219"/>
                </a:lnTo>
                <a:lnTo>
                  <a:pt x="156756" y="78739"/>
                </a:lnTo>
                <a:close/>
              </a:path>
              <a:path w="285750" h="318770">
                <a:moveTo>
                  <a:pt x="255370" y="29209"/>
                </a:moveTo>
                <a:lnTo>
                  <a:pt x="231787" y="29209"/>
                </a:lnTo>
                <a:lnTo>
                  <a:pt x="265772" y="120649"/>
                </a:lnTo>
                <a:lnTo>
                  <a:pt x="266141" y="120649"/>
                </a:lnTo>
                <a:lnTo>
                  <a:pt x="266585" y="121919"/>
                </a:lnTo>
                <a:lnTo>
                  <a:pt x="267614" y="123189"/>
                </a:lnTo>
                <a:lnTo>
                  <a:pt x="268312" y="123189"/>
                </a:lnTo>
                <a:lnTo>
                  <a:pt x="270129" y="121919"/>
                </a:lnTo>
                <a:lnTo>
                  <a:pt x="271284" y="121919"/>
                </a:lnTo>
                <a:lnTo>
                  <a:pt x="274116" y="119379"/>
                </a:lnTo>
                <a:lnTo>
                  <a:pt x="275907" y="118109"/>
                </a:lnTo>
                <a:lnTo>
                  <a:pt x="279692" y="114299"/>
                </a:lnTo>
                <a:lnTo>
                  <a:pt x="281000" y="113029"/>
                </a:lnTo>
                <a:lnTo>
                  <a:pt x="283057" y="110489"/>
                </a:lnTo>
                <a:lnTo>
                  <a:pt x="283819" y="109219"/>
                </a:lnTo>
                <a:lnTo>
                  <a:pt x="284848" y="107949"/>
                </a:lnTo>
                <a:lnTo>
                  <a:pt x="285140" y="106679"/>
                </a:lnTo>
                <a:lnTo>
                  <a:pt x="285140" y="104139"/>
                </a:lnTo>
                <a:lnTo>
                  <a:pt x="284861" y="104139"/>
                </a:lnTo>
                <a:lnTo>
                  <a:pt x="255370" y="29209"/>
                </a:lnTo>
                <a:close/>
              </a:path>
              <a:path w="285750" h="318770">
                <a:moveTo>
                  <a:pt x="236575" y="0"/>
                </a:moveTo>
                <a:lnTo>
                  <a:pt x="233032" y="0"/>
                </a:lnTo>
                <a:lnTo>
                  <a:pt x="232346" y="1269"/>
                </a:lnTo>
                <a:lnTo>
                  <a:pt x="183857" y="49529"/>
                </a:lnTo>
                <a:lnTo>
                  <a:pt x="183616" y="49529"/>
                </a:lnTo>
                <a:lnTo>
                  <a:pt x="183489" y="50799"/>
                </a:lnTo>
                <a:lnTo>
                  <a:pt x="183642" y="52069"/>
                </a:lnTo>
                <a:lnTo>
                  <a:pt x="184340" y="53339"/>
                </a:lnTo>
                <a:lnTo>
                  <a:pt x="184886" y="54609"/>
                </a:lnTo>
                <a:lnTo>
                  <a:pt x="186410" y="55879"/>
                </a:lnTo>
                <a:lnTo>
                  <a:pt x="187401" y="57149"/>
                </a:lnTo>
                <a:lnTo>
                  <a:pt x="191096" y="60959"/>
                </a:lnTo>
                <a:lnTo>
                  <a:pt x="193103" y="62229"/>
                </a:lnTo>
                <a:lnTo>
                  <a:pt x="196227" y="63499"/>
                </a:lnTo>
                <a:lnTo>
                  <a:pt x="197434" y="63499"/>
                </a:lnTo>
                <a:lnTo>
                  <a:pt x="231787" y="29209"/>
                </a:lnTo>
                <a:lnTo>
                  <a:pt x="255370" y="29209"/>
                </a:lnTo>
                <a:lnTo>
                  <a:pt x="249872" y="15239"/>
                </a:lnTo>
                <a:lnTo>
                  <a:pt x="249428" y="13969"/>
                </a:lnTo>
                <a:lnTo>
                  <a:pt x="248564" y="12699"/>
                </a:lnTo>
                <a:lnTo>
                  <a:pt x="248043" y="11429"/>
                </a:lnTo>
                <a:lnTo>
                  <a:pt x="246811" y="10159"/>
                </a:lnTo>
                <a:lnTo>
                  <a:pt x="246100" y="8889"/>
                </a:lnTo>
                <a:lnTo>
                  <a:pt x="244500" y="7619"/>
                </a:lnTo>
                <a:lnTo>
                  <a:pt x="243509" y="6349"/>
                </a:lnTo>
                <a:lnTo>
                  <a:pt x="242316" y="5079"/>
                </a:lnTo>
                <a:lnTo>
                  <a:pt x="240842" y="3809"/>
                </a:lnTo>
                <a:lnTo>
                  <a:pt x="239572" y="2539"/>
                </a:lnTo>
                <a:lnTo>
                  <a:pt x="237490" y="1269"/>
                </a:lnTo>
                <a:lnTo>
                  <a:pt x="236575" y="0"/>
                </a:lnTo>
                <a:close/>
              </a:path>
            </a:pathLst>
          </a:custGeom>
          <a:solidFill>
            <a:srgbClr val="000000"/>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85" name="object 80"/>
          <p:cNvSpPr/>
          <p:nvPr/>
        </p:nvSpPr>
        <p:spPr>
          <a:xfrm>
            <a:off x="4746668" y="5821560"/>
            <a:ext cx="305435" cy="309880"/>
          </a:xfrm>
          <a:custGeom>
            <a:avLst/>
            <a:gdLst/>
            <a:ahLst/>
            <a:cxnLst/>
            <a:rect l="l" t="t" r="r" b="b"/>
            <a:pathLst>
              <a:path w="305435" h="309879">
                <a:moveTo>
                  <a:pt x="72783" y="220979"/>
                </a:moveTo>
                <a:lnTo>
                  <a:pt x="39281" y="220979"/>
                </a:lnTo>
                <a:lnTo>
                  <a:pt x="42570" y="222249"/>
                </a:lnTo>
                <a:lnTo>
                  <a:pt x="44068" y="223519"/>
                </a:lnTo>
                <a:lnTo>
                  <a:pt x="46901" y="227329"/>
                </a:lnTo>
                <a:lnTo>
                  <a:pt x="48285" y="228599"/>
                </a:lnTo>
                <a:lnTo>
                  <a:pt x="50863" y="232409"/>
                </a:lnTo>
                <a:lnTo>
                  <a:pt x="52019" y="234949"/>
                </a:lnTo>
                <a:lnTo>
                  <a:pt x="54025" y="241299"/>
                </a:lnTo>
                <a:lnTo>
                  <a:pt x="54876" y="243839"/>
                </a:lnTo>
                <a:lnTo>
                  <a:pt x="56222" y="252729"/>
                </a:lnTo>
                <a:lnTo>
                  <a:pt x="56629" y="256539"/>
                </a:lnTo>
                <a:lnTo>
                  <a:pt x="56743" y="262889"/>
                </a:lnTo>
                <a:lnTo>
                  <a:pt x="57734" y="290830"/>
                </a:lnTo>
                <a:lnTo>
                  <a:pt x="59486" y="299720"/>
                </a:lnTo>
                <a:lnTo>
                  <a:pt x="60121" y="300989"/>
                </a:lnTo>
                <a:lnTo>
                  <a:pt x="61810" y="303530"/>
                </a:lnTo>
                <a:lnTo>
                  <a:pt x="62903" y="304799"/>
                </a:lnTo>
                <a:lnTo>
                  <a:pt x="65697" y="307339"/>
                </a:lnTo>
                <a:lnTo>
                  <a:pt x="66954" y="308609"/>
                </a:lnTo>
                <a:lnTo>
                  <a:pt x="69138" y="309880"/>
                </a:lnTo>
                <a:lnTo>
                  <a:pt x="74371" y="309880"/>
                </a:lnTo>
                <a:lnTo>
                  <a:pt x="75234" y="308609"/>
                </a:lnTo>
                <a:lnTo>
                  <a:pt x="103250" y="280670"/>
                </a:lnTo>
                <a:lnTo>
                  <a:pt x="77190" y="280670"/>
                </a:lnTo>
                <a:lnTo>
                  <a:pt x="76953" y="262889"/>
                </a:lnTo>
                <a:lnTo>
                  <a:pt x="76851" y="248919"/>
                </a:lnTo>
                <a:lnTo>
                  <a:pt x="76669" y="243839"/>
                </a:lnTo>
                <a:lnTo>
                  <a:pt x="75310" y="231139"/>
                </a:lnTo>
                <a:lnTo>
                  <a:pt x="74307" y="226059"/>
                </a:lnTo>
                <a:lnTo>
                  <a:pt x="72783" y="220979"/>
                </a:lnTo>
                <a:close/>
              </a:path>
              <a:path w="305435" h="309879">
                <a:moveTo>
                  <a:pt x="113741" y="248919"/>
                </a:moveTo>
                <a:lnTo>
                  <a:pt x="108991" y="248919"/>
                </a:lnTo>
                <a:lnTo>
                  <a:pt x="77190" y="280670"/>
                </a:lnTo>
                <a:lnTo>
                  <a:pt x="103250" y="280670"/>
                </a:lnTo>
                <a:lnTo>
                  <a:pt x="122351" y="261619"/>
                </a:lnTo>
                <a:lnTo>
                  <a:pt x="122605" y="261619"/>
                </a:lnTo>
                <a:lnTo>
                  <a:pt x="122707" y="259079"/>
                </a:lnTo>
                <a:lnTo>
                  <a:pt x="122046" y="257809"/>
                </a:lnTo>
                <a:lnTo>
                  <a:pt x="121513" y="256539"/>
                </a:lnTo>
                <a:lnTo>
                  <a:pt x="120040" y="255269"/>
                </a:lnTo>
                <a:lnTo>
                  <a:pt x="119075" y="253999"/>
                </a:lnTo>
                <a:lnTo>
                  <a:pt x="117881" y="252729"/>
                </a:lnTo>
                <a:lnTo>
                  <a:pt x="116738" y="251459"/>
                </a:lnTo>
                <a:lnTo>
                  <a:pt x="115671" y="250189"/>
                </a:lnTo>
                <a:lnTo>
                  <a:pt x="113741" y="248919"/>
                </a:lnTo>
                <a:close/>
              </a:path>
              <a:path w="305435" h="309879">
                <a:moveTo>
                  <a:pt x="43954" y="193039"/>
                </a:moveTo>
                <a:lnTo>
                  <a:pt x="36118" y="194309"/>
                </a:lnTo>
                <a:lnTo>
                  <a:pt x="32080" y="194309"/>
                </a:lnTo>
                <a:lnTo>
                  <a:pt x="19646" y="201929"/>
                </a:lnTo>
                <a:lnTo>
                  <a:pt x="12877" y="208279"/>
                </a:lnTo>
                <a:lnTo>
                  <a:pt x="10591" y="212089"/>
                </a:lnTo>
                <a:lnTo>
                  <a:pt x="6743" y="217169"/>
                </a:lnTo>
                <a:lnTo>
                  <a:pt x="0" y="236219"/>
                </a:lnTo>
                <a:lnTo>
                  <a:pt x="596" y="238759"/>
                </a:lnTo>
                <a:lnTo>
                  <a:pt x="1295" y="240029"/>
                </a:lnTo>
                <a:lnTo>
                  <a:pt x="1752" y="240029"/>
                </a:lnTo>
                <a:lnTo>
                  <a:pt x="2895" y="241299"/>
                </a:lnTo>
                <a:lnTo>
                  <a:pt x="3657" y="242569"/>
                </a:lnTo>
                <a:lnTo>
                  <a:pt x="5994" y="245109"/>
                </a:lnTo>
                <a:lnTo>
                  <a:pt x="7226" y="246379"/>
                </a:lnTo>
                <a:lnTo>
                  <a:pt x="9359" y="247649"/>
                </a:lnTo>
                <a:lnTo>
                  <a:pt x="10261" y="248919"/>
                </a:lnTo>
                <a:lnTo>
                  <a:pt x="13842" y="248919"/>
                </a:lnTo>
                <a:lnTo>
                  <a:pt x="14744" y="247649"/>
                </a:lnTo>
                <a:lnTo>
                  <a:pt x="15163" y="247649"/>
                </a:lnTo>
                <a:lnTo>
                  <a:pt x="15773" y="243839"/>
                </a:lnTo>
                <a:lnTo>
                  <a:pt x="16255" y="242569"/>
                </a:lnTo>
                <a:lnTo>
                  <a:pt x="17576" y="237489"/>
                </a:lnTo>
                <a:lnTo>
                  <a:pt x="18529" y="234949"/>
                </a:lnTo>
                <a:lnTo>
                  <a:pt x="21031" y="229869"/>
                </a:lnTo>
                <a:lnTo>
                  <a:pt x="22872" y="228599"/>
                </a:lnTo>
                <a:lnTo>
                  <a:pt x="27012" y="223519"/>
                </a:lnTo>
                <a:lnTo>
                  <a:pt x="28765" y="222249"/>
                </a:lnTo>
                <a:lnTo>
                  <a:pt x="32334" y="220979"/>
                </a:lnTo>
                <a:lnTo>
                  <a:pt x="72783" y="220979"/>
                </a:lnTo>
                <a:lnTo>
                  <a:pt x="71640" y="217169"/>
                </a:lnTo>
                <a:lnTo>
                  <a:pt x="69964" y="213359"/>
                </a:lnTo>
                <a:lnTo>
                  <a:pt x="65938" y="208279"/>
                </a:lnTo>
                <a:lnTo>
                  <a:pt x="63639" y="204469"/>
                </a:lnTo>
                <a:lnTo>
                  <a:pt x="58102" y="199389"/>
                </a:lnTo>
                <a:lnTo>
                  <a:pt x="54838" y="196849"/>
                </a:lnTo>
                <a:lnTo>
                  <a:pt x="47701" y="194309"/>
                </a:lnTo>
                <a:lnTo>
                  <a:pt x="43954" y="193039"/>
                </a:lnTo>
                <a:close/>
              </a:path>
              <a:path w="305435" h="309879">
                <a:moveTo>
                  <a:pt x="111366" y="247649"/>
                </a:moveTo>
                <a:lnTo>
                  <a:pt x="110693" y="247649"/>
                </a:lnTo>
                <a:lnTo>
                  <a:pt x="109499" y="248919"/>
                </a:lnTo>
                <a:lnTo>
                  <a:pt x="112890" y="248919"/>
                </a:lnTo>
                <a:lnTo>
                  <a:pt x="111366" y="247649"/>
                </a:lnTo>
                <a:close/>
              </a:path>
              <a:path w="305435" h="309879">
                <a:moveTo>
                  <a:pt x="108229" y="128269"/>
                </a:moveTo>
                <a:lnTo>
                  <a:pt x="102704" y="128269"/>
                </a:lnTo>
                <a:lnTo>
                  <a:pt x="91782" y="132079"/>
                </a:lnTo>
                <a:lnTo>
                  <a:pt x="68402" y="162559"/>
                </a:lnTo>
                <a:lnTo>
                  <a:pt x="68148" y="168909"/>
                </a:lnTo>
                <a:lnTo>
                  <a:pt x="70738" y="180339"/>
                </a:lnTo>
                <a:lnTo>
                  <a:pt x="99580" y="218439"/>
                </a:lnTo>
                <a:lnTo>
                  <a:pt x="134518" y="237489"/>
                </a:lnTo>
                <a:lnTo>
                  <a:pt x="140042" y="237489"/>
                </a:lnTo>
                <a:lnTo>
                  <a:pt x="150914" y="233679"/>
                </a:lnTo>
                <a:lnTo>
                  <a:pt x="156362" y="229869"/>
                </a:lnTo>
                <a:lnTo>
                  <a:pt x="167195" y="219709"/>
                </a:lnTo>
                <a:lnTo>
                  <a:pt x="169344" y="215899"/>
                </a:lnTo>
                <a:lnTo>
                  <a:pt x="137591" y="215899"/>
                </a:lnTo>
                <a:lnTo>
                  <a:pt x="131267" y="213359"/>
                </a:lnTo>
                <a:lnTo>
                  <a:pt x="127609" y="210819"/>
                </a:lnTo>
                <a:lnTo>
                  <a:pt x="119265" y="204469"/>
                </a:lnTo>
                <a:lnTo>
                  <a:pt x="114350" y="200659"/>
                </a:lnTo>
                <a:lnTo>
                  <a:pt x="104051" y="189229"/>
                </a:lnTo>
                <a:lnTo>
                  <a:pt x="100177" y="185419"/>
                </a:lnTo>
                <a:lnTo>
                  <a:pt x="93941" y="177799"/>
                </a:lnTo>
                <a:lnTo>
                  <a:pt x="91668" y="173989"/>
                </a:lnTo>
                <a:lnTo>
                  <a:pt x="88836" y="167639"/>
                </a:lnTo>
                <a:lnTo>
                  <a:pt x="88341" y="165099"/>
                </a:lnTo>
                <a:lnTo>
                  <a:pt x="89153" y="158749"/>
                </a:lnTo>
                <a:lnTo>
                  <a:pt x="90576" y="156209"/>
                </a:lnTo>
                <a:lnTo>
                  <a:pt x="94386" y="152399"/>
                </a:lnTo>
                <a:lnTo>
                  <a:pt x="95846" y="152399"/>
                </a:lnTo>
                <a:lnTo>
                  <a:pt x="98882" y="149859"/>
                </a:lnTo>
                <a:lnTo>
                  <a:pt x="145663" y="149859"/>
                </a:lnTo>
                <a:lnTo>
                  <a:pt x="143103" y="147319"/>
                </a:lnTo>
                <a:lnTo>
                  <a:pt x="136956" y="142239"/>
                </a:lnTo>
                <a:lnTo>
                  <a:pt x="125183" y="133349"/>
                </a:lnTo>
                <a:lnTo>
                  <a:pt x="119430" y="130809"/>
                </a:lnTo>
                <a:lnTo>
                  <a:pt x="108229" y="128269"/>
                </a:lnTo>
                <a:close/>
              </a:path>
              <a:path w="305435" h="309879">
                <a:moveTo>
                  <a:pt x="145663" y="149859"/>
                </a:moveTo>
                <a:lnTo>
                  <a:pt x="106057" y="149859"/>
                </a:lnTo>
                <a:lnTo>
                  <a:pt x="110286" y="152399"/>
                </a:lnTo>
                <a:lnTo>
                  <a:pt x="112623" y="153669"/>
                </a:lnTo>
                <a:lnTo>
                  <a:pt x="117754" y="156209"/>
                </a:lnTo>
                <a:lnTo>
                  <a:pt x="120586" y="158749"/>
                </a:lnTo>
                <a:lnTo>
                  <a:pt x="126784" y="163829"/>
                </a:lnTo>
                <a:lnTo>
                  <a:pt x="130225" y="167639"/>
                </a:lnTo>
                <a:lnTo>
                  <a:pt x="133997" y="171449"/>
                </a:lnTo>
                <a:lnTo>
                  <a:pt x="137109" y="173989"/>
                </a:lnTo>
                <a:lnTo>
                  <a:pt x="139890" y="177799"/>
                </a:lnTo>
                <a:lnTo>
                  <a:pt x="144779" y="182879"/>
                </a:lnTo>
                <a:lnTo>
                  <a:pt x="154076" y="203199"/>
                </a:lnTo>
                <a:lnTo>
                  <a:pt x="153771" y="204469"/>
                </a:lnTo>
                <a:lnTo>
                  <a:pt x="140373" y="215899"/>
                </a:lnTo>
                <a:lnTo>
                  <a:pt x="169344" y="215899"/>
                </a:lnTo>
                <a:lnTo>
                  <a:pt x="170776" y="213359"/>
                </a:lnTo>
                <a:lnTo>
                  <a:pt x="174345" y="203199"/>
                </a:lnTo>
                <a:lnTo>
                  <a:pt x="174599" y="196849"/>
                </a:lnTo>
                <a:lnTo>
                  <a:pt x="172008" y="185419"/>
                </a:lnTo>
                <a:lnTo>
                  <a:pt x="169316" y="179069"/>
                </a:lnTo>
                <a:lnTo>
                  <a:pt x="161099" y="166369"/>
                </a:lnTo>
                <a:lnTo>
                  <a:pt x="155867" y="160019"/>
                </a:lnTo>
                <a:lnTo>
                  <a:pt x="145663" y="149859"/>
                </a:lnTo>
                <a:close/>
              </a:path>
              <a:path w="305435" h="309879">
                <a:moveTo>
                  <a:pt x="187300" y="100329"/>
                </a:moveTo>
                <a:lnTo>
                  <a:pt x="154978" y="100329"/>
                </a:lnTo>
                <a:lnTo>
                  <a:pt x="206806" y="152399"/>
                </a:lnTo>
                <a:lnTo>
                  <a:pt x="191604" y="167639"/>
                </a:lnTo>
                <a:lnTo>
                  <a:pt x="191388" y="167639"/>
                </a:lnTo>
                <a:lnTo>
                  <a:pt x="191261" y="168909"/>
                </a:lnTo>
                <a:lnTo>
                  <a:pt x="191896" y="170179"/>
                </a:lnTo>
                <a:lnTo>
                  <a:pt x="192379" y="171449"/>
                </a:lnTo>
                <a:lnTo>
                  <a:pt x="193776" y="173989"/>
                </a:lnTo>
                <a:lnTo>
                  <a:pt x="194729" y="173989"/>
                </a:lnTo>
                <a:lnTo>
                  <a:pt x="197065" y="176529"/>
                </a:lnTo>
                <a:lnTo>
                  <a:pt x="198094" y="177799"/>
                </a:lnTo>
                <a:lnTo>
                  <a:pt x="199948" y="179069"/>
                </a:lnTo>
                <a:lnTo>
                  <a:pt x="200761" y="179069"/>
                </a:lnTo>
                <a:lnTo>
                  <a:pt x="202145" y="180339"/>
                </a:lnTo>
                <a:lnTo>
                  <a:pt x="203733" y="180339"/>
                </a:lnTo>
                <a:lnTo>
                  <a:pt x="204139" y="179069"/>
                </a:lnTo>
                <a:lnTo>
                  <a:pt x="247517" y="135889"/>
                </a:lnTo>
                <a:lnTo>
                  <a:pt x="222935" y="135889"/>
                </a:lnTo>
                <a:lnTo>
                  <a:pt x="187300" y="100329"/>
                </a:lnTo>
                <a:close/>
              </a:path>
              <a:path w="305435" h="309879">
                <a:moveTo>
                  <a:pt x="238442" y="121919"/>
                </a:moveTo>
                <a:lnTo>
                  <a:pt x="236296" y="121919"/>
                </a:lnTo>
                <a:lnTo>
                  <a:pt x="222935" y="135889"/>
                </a:lnTo>
                <a:lnTo>
                  <a:pt x="247517" y="135889"/>
                </a:lnTo>
                <a:lnTo>
                  <a:pt x="248792" y="134619"/>
                </a:lnTo>
                <a:lnTo>
                  <a:pt x="249021" y="134619"/>
                </a:lnTo>
                <a:lnTo>
                  <a:pt x="249110" y="133349"/>
                </a:lnTo>
                <a:lnTo>
                  <a:pt x="248145" y="130809"/>
                </a:lnTo>
                <a:lnTo>
                  <a:pt x="246799" y="129539"/>
                </a:lnTo>
                <a:lnTo>
                  <a:pt x="245884" y="128269"/>
                </a:lnTo>
                <a:lnTo>
                  <a:pt x="243547" y="125729"/>
                </a:lnTo>
                <a:lnTo>
                  <a:pt x="242493" y="124459"/>
                </a:lnTo>
                <a:lnTo>
                  <a:pt x="240690" y="123189"/>
                </a:lnTo>
                <a:lnTo>
                  <a:pt x="239877" y="123189"/>
                </a:lnTo>
                <a:lnTo>
                  <a:pt x="238442" y="121919"/>
                </a:lnTo>
                <a:close/>
              </a:path>
              <a:path w="305435" h="309879">
                <a:moveTo>
                  <a:pt x="156756" y="69849"/>
                </a:moveTo>
                <a:lnTo>
                  <a:pt x="153758" y="69849"/>
                </a:lnTo>
                <a:lnTo>
                  <a:pt x="152920" y="71119"/>
                </a:lnTo>
                <a:lnTo>
                  <a:pt x="150875" y="72389"/>
                </a:lnTo>
                <a:lnTo>
                  <a:pt x="145719" y="77469"/>
                </a:lnTo>
                <a:lnTo>
                  <a:pt x="144157" y="78739"/>
                </a:lnTo>
                <a:lnTo>
                  <a:pt x="143548" y="80009"/>
                </a:lnTo>
                <a:lnTo>
                  <a:pt x="142697" y="81279"/>
                </a:lnTo>
                <a:lnTo>
                  <a:pt x="142379" y="81279"/>
                </a:lnTo>
                <a:lnTo>
                  <a:pt x="141960" y="82549"/>
                </a:lnTo>
                <a:lnTo>
                  <a:pt x="141795" y="83819"/>
                </a:lnTo>
                <a:lnTo>
                  <a:pt x="135597" y="111759"/>
                </a:lnTo>
                <a:lnTo>
                  <a:pt x="135521" y="114299"/>
                </a:lnTo>
                <a:lnTo>
                  <a:pt x="135661" y="114299"/>
                </a:lnTo>
                <a:lnTo>
                  <a:pt x="136232" y="115569"/>
                </a:lnTo>
                <a:lnTo>
                  <a:pt x="136677" y="116839"/>
                </a:lnTo>
                <a:lnTo>
                  <a:pt x="137871" y="118109"/>
                </a:lnTo>
                <a:lnTo>
                  <a:pt x="138658" y="118109"/>
                </a:lnTo>
                <a:lnTo>
                  <a:pt x="142481" y="121919"/>
                </a:lnTo>
                <a:lnTo>
                  <a:pt x="144449" y="124459"/>
                </a:lnTo>
                <a:lnTo>
                  <a:pt x="147281" y="124459"/>
                </a:lnTo>
                <a:lnTo>
                  <a:pt x="148259" y="121919"/>
                </a:lnTo>
                <a:lnTo>
                  <a:pt x="148755" y="121919"/>
                </a:lnTo>
                <a:lnTo>
                  <a:pt x="149250" y="120649"/>
                </a:lnTo>
                <a:lnTo>
                  <a:pt x="154978" y="100329"/>
                </a:lnTo>
                <a:lnTo>
                  <a:pt x="187300" y="100329"/>
                </a:lnTo>
                <a:lnTo>
                  <a:pt x="156756" y="69849"/>
                </a:lnTo>
                <a:close/>
              </a:path>
              <a:path w="305435" h="309879">
                <a:moveTo>
                  <a:pt x="251650" y="67309"/>
                </a:moveTo>
                <a:lnTo>
                  <a:pt x="235788" y="67309"/>
                </a:lnTo>
                <a:lnTo>
                  <a:pt x="234556" y="71119"/>
                </a:lnTo>
                <a:lnTo>
                  <a:pt x="233692" y="74929"/>
                </a:lnTo>
                <a:lnTo>
                  <a:pt x="232714" y="82549"/>
                </a:lnTo>
                <a:lnTo>
                  <a:pt x="232651" y="85089"/>
                </a:lnTo>
                <a:lnTo>
                  <a:pt x="233387" y="91439"/>
                </a:lnTo>
                <a:lnTo>
                  <a:pt x="255168" y="113029"/>
                </a:lnTo>
                <a:lnTo>
                  <a:pt x="259054" y="113029"/>
                </a:lnTo>
                <a:lnTo>
                  <a:pt x="267144" y="111759"/>
                </a:lnTo>
                <a:lnTo>
                  <a:pt x="271310" y="110489"/>
                </a:lnTo>
                <a:lnTo>
                  <a:pt x="279933" y="105409"/>
                </a:lnTo>
                <a:lnTo>
                  <a:pt x="284340" y="102869"/>
                </a:lnTo>
                <a:lnTo>
                  <a:pt x="293585" y="92709"/>
                </a:lnTo>
                <a:lnTo>
                  <a:pt x="294805" y="91439"/>
                </a:lnTo>
                <a:lnTo>
                  <a:pt x="262356" y="91439"/>
                </a:lnTo>
                <a:lnTo>
                  <a:pt x="258876" y="90169"/>
                </a:lnTo>
                <a:lnTo>
                  <a:pt x="254241" y="86359"/>
                </a:lnTo>
                <a:lnTo>
                  <a:pt x="253136" y="83819"/>
                </a:lnTo>
                <a:lnTo>
                  <a:pt x="251574" y="81279"/>
                </a:lnTo>
                <a:lnTo>
                  <a:pt x="251091" y="78739"/>
                </a:lnTo>
                <a:lnTo>
                  <a:pt x="250723" y="74929"/>
                </a:lnTo>
                <a:lnTo>
                  <a:pt x="250837" y="72389"/>
                </a:lnTo>
                <a:lnTo>
                  <a:pt x="251650" y="67309"/>
                </a:lnTo>
                <a:close/>
              </a:path>
              <a:path w="305435" h="309879">
                <a:moveTo>
                  <a:pt x="303089" y="58419"/>
                </a:moveTo>
                <a:lnTo>
                  <a:pt x="273494" y="58419"/>
                </a:lnTo>
                <a:lnTo>
                  <a:pt x="277025" y="60959"/>
                </a:lnTo>
                <a:lnTo>
                  <a:pt x="278663" y="62229"/>
                </a:lnTo>
                <a:lnTo>
                  <a:pt x="283222" y="66039"/>
                </a:lnTo>
                <a:lnTo>
                  <a:pt x="284606" y="69849"/>
                </a:lnTo>
                <a:lnTo>
                  <a:pt x="284073" y="77469"/>
                </a:lnTo>
                <a:lnTo>
                  <a:pt x="281927" y="81279"/>
                </a:lnTo>
                <a:lnTo>
                  <a:pt x="273799" y="88899"/>
                </a:lnTo>
                <a:lnTo>
                  <a:pt x="269862" y="91439"/>
                </a:lnTo>
                <a:lnTo>
                  <a:pt x="294805" y="91439"/>
                </a:lnTo>
                <a:lnTo>
                  <a:pt x="297243" y="88899"/>
                </a:lnTo>
                <a:lnTo>
                  <a:pt x="302450" y="78739"/>
                </a:lnTo>
                <a:lnTo>
                  <a:pt x="303999" y="74929"/>
                </a:lnTo>
                <a:lnTo>
                  <a:pt x="304990" y="66039"/>
                </a:lnTo>
                <a:lnTo>
                  <a:pt x="304444" y="62229"/>
                </a:lnTo>
                <a:lnTo>
                  <a:pt x="303089" y="58419"/>
                </a:lnTo>
                <a:close/>
              </a:path>
              <a:path w="305435" h="309879">
                <a:moveTo>
                  <a:pt x="239877" y="0"/>
                </a:moveTo>
                <a:lnTo>
                  <a:pt x="228853" y="0"/>
                </a:lnTo>
                <a:lnTo>
                  <a:pt x="224942" y="1269"/>
                </a:lnTo>
                <a:lnTo>
                  <a:pt x="216776" y="6350"/>
                </a:lnTo>
                <a:lnTo>
                  <a:pt x="212547" y="8889"/>
                </a:lnTo>
                <a:lnTo>
                  <a:pt x="193662" y="43179"/>
                </a:lnTo>
                <a:lnTo>
                  <a:pt x="194233" y="48259"/>
                </a:lnTo>
                <a:lnTo>
                  <a:pt x="197192" y="54609"/>
                </a:lnTo>
                <a:lnTo>
                  <a:pt x="199529" y="58419"/>
                </a:lnTo>
                <a:lnTo>
                  <a:pt x="204952" y="63499"/>
                </a:lnTo>
                <a:lnTo>
                  <a:pt x="207314" y="66039"/>
                </a:lnTo>
                <a:lnTo>
                  <a:pt x="212318" y="68579"/>
                </a:lnTo>
                <a:lnTo>
                  <a:pt x="214947" y="68579"/>
                </a:lnTo>
                <a:lnTo>
                  <a:pt x="220497" y="69849"/>
                </a:lnTo>
                <a:lnTo>
                  <a:pt x="229425" y="69849"/>
                </a:lnTo>
                <a:lnTo>
                  <a:pt x="232549" y="68579"/>
                </a:lnTo>
                <a:lnTo>
                  <a:pt x="235788" y="67309"/>
                </a:lnTo>
                <a:lnTo>
                  <a:pt x="251650" y="67309"/>
                </a:lnTo>
                <a:lnTo>
                  <a:pt x="252285" y="64769"/>
                </a:lnTo>
                <a:lnTo>
                  <a:pt x="253149" y="62229"/>
                </a:lnTo>
                <a:lnTo>
                  <a:pt x="256400" y="60959"/>
                </a:lnTo>
                <a:lnTo>
                  <a:pt x="259346" y="59689"/>
                </a:lnTo>
                <a:lnTo>
                  <a:pt x="264680" y="58419"/>
                </a:lnTo>
                <a:lnTo>
                  <a:pt x="303089" y="58419"/>
                </a:lnTo>
                <a:lnTo>
                  <a:pt x="301282" y="53339"/>
                </a:lnTo>
                <a:lnTo>
                  <a:pt x="298691" y="49529"/>
                </a:lnTo>
                <a:lnTo>
                  <a:pt x="223443" y="49529"/>
                </a:lnTo>
                <a:lnTo>
                  <a:pt x="220370" y="48259"/>
                </a:lnTo>
                <a:lnTo>
                  <a:pt x="218947" y="46989"/>
                </a:lnTo>
                <a:lnTo>
                  <a:pt x="214845" y="43179"/>
                </a:lnTo>
                <a:lnTo>
                  <a:pt x="213499" y="39369"/>
                </a:lnTo>
                <a:lnTo>
                  <a:pt x="213702" y="33019"/>
                </a:lnTo>
                <a:lnTo>
                  <a:pt x="215480" y="30479"/>
                </a:lnTo>
                <a:lnTo>
                  <a:pt x="220687" y="24129"/>
                </a:lnTo>
                <a:lnTo>
                  <a:pt x="222427" y="22859"/>
                </a:lnTo>
                <a:lnTo>
                  <a:pt x="225831" y="21589"/>
                </a:lnTo>
                <a:lnTo>
                  <a:pt x="227520" y="21589"/>
                </a:lnTo>
                <a:lnTo>
                  <a:pt x="230885" y="20319"/>
                </a:lnTo>
                <a:lnTo>
                  <a:pt x="259372" y="20319"/>
                </a:lnTo>
                <a:lnTo>
                  <a:pt x="258533" y="17779"/>
                </a:lnTo>
                <a:lnTo>
                  <a:pt x="256146" y="12700"/>
                </a:lnTo>
                <a:lnTo>
                  <a:pt x="254584" y="10159"/>
                </a:lnTo>
                <a:lnTo>
                  <a:pt x="249745" y="5079"/>
                </a:lnTo>
                <a:lnTo>
                  <a:pt x="246608" y="2539"/>
                </a:lnTo>
                <a:lnTo>
                  <a:pt x="239877" y="0"/>
                </a:lnTo>
                <a:close/>
              </a:path>
              <a:path w="305435" h="309879">
                <a:moveTo>
                  <a:pt x="259372" y="20319"/>
                </a:moveTo>
                <a:lnTo>
                  <a:pt x="230885" y="20319"/>
                </a:lnTo>
                <a:lnTo>
                  <a:pt x="232511" y="21589"/>
                </a:lnTo>
                <a:lnTo>
                  <a:pt x="235623" y="22859"/>
                </a:lnTo>
                <a:lnTo>
                  <a:pt x="237121" y="24129"/>
                </a:lnTo>
                <a:lnTo>
                  <a:pt x="238556" y="25400"/>
                </a:lnTo>
                <a:lnTo>
                  <a:pt x="241020" y="27939"/>
                </a:lnTo>
                <a:lnTo>
                  <a:pt x="242455" y="30479"/>
                </a:lnTo>
                <a:lnTo>
                  <a:pt x="243230" y="38100"/>
                </a:lnTo>
                <a:lnTo>
                  <a:pt x="242811" y="41909"/>
                </a:lnTo>
                <a:lnTo>
                  <a:pt x="241579" y="46989"/>
                </a:lnTo>
                <a:lnTo>
                  <a:pt x="238544" y="48259"/>
                </a:lnTo>
                <a:lnTo>
                  <a:pt x="235838" y="48259"/>
                </a:lnTo>
                <a:lnTo>
                  <a:pt x="231076" y="49529"/>
                </a:lnTo>
                <a:lnTo>
                  <a:pt x="298691" y="49529"/>
                </a:lnTo>
                <a:lnTo>
                  <a:pt x="295071" y="45719"/>
                </a:lnTo>
                <a:lnTo>
                  <a:pt x="292823" y="43179"/>
                </a:lnTo>
                <a:lnTo>
                  <a:pt x="290372" y="41909"/>
                </a:lnTo>
                <a:lnTo>
                  <a:pt x="287724" y="40639"/>
                </a:lnTo>
                <a:lnTo>
                  <a:pt x="258508" y="40639"/>
                </a:lnTo>
                <a:lnTo>
                  <a:pt x="259448" y="38100"/>
                </a:lnTo>
                <a:lnTo>
                  <a:pt x="260032" y="34289"/>
                </a:lnTo>
                <a:lnTo>
                  <a:pt x="260489" y="27939"/>
                </a:lnTo>
                <a:lnTo>
                  <a:pt x="260349" y="25400"/>
                </a:lnTo>
                <a:lnTo>
                  <a:pt x="259372" y="20319"/>
                </a:lnTo>
                <a:close/>
              </a:path>
              <a:path w="305435" h="309879">
                <a:moveTo>
                  <a:pt x="276110" y="38100"/>
                </a:moveTo>
                <a:lnTo>
                  <a:pt x="272859" y="38100"/>
                </a:lnTo>
                <a:lnTo>
                  <a:pt x="265963" y="39369"/>
                </a:lnTo>
                <a:lnTo>
                  <a:pt x="262331" y="40639"/>
                </a:lnTo>
                <a:lnTo>
                  <a:pt x="287724" y="40639"/>
                </a:lnTo>
                <a:lnTo>
                  <a:pt x="285076" y="39369"/>
                </a:lnTo>
                <a:lnTo>
                  <a:pt x="282219" y="39369"/>
                </a:lnTo>
                <a:lnTo>
                  <a:pt x="276110" y="38100"/>
                </a:lnTo>
                <a:close/>
              </a:path>
            </a:pathLst>
          </a:custGeom>
          <a:solidFill>
            <a:srgbClr val="000000"/>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86" name="object 81"/>
          <p:cNvSpPr/>
          <p:nvPr/>
        </p:nvSpPr>
        <p:spPr>
          <a:xfrm>
            <a:off x="5077515" y="5824099"/>
            <a:ext cx="297815" cy="307340"/>
          </a:xfrm>
          <a:custGeom>
            <a:avLst/>
            <a:gdLst/>
            <a:ahLst/>
            <a:cxnLst/>
            <a:rect l="l" t="t" r="r" b="b"/>
            <a:pathLst>
              <a:path w="297814" h="307339">
                <a:moveTo>
                  <a:pt x="72783" y="218440"/>
                </a:moveTo>
                <a:lnTo>
                  <a:pt x="39281" y="218440"/>
                </a:lnTo>
                <a:lnTo>
                  <a:pt x="42570" y="219710"/>
                </a:lnTo>
                <a:lnTo>
                  <a:pt x="44068" y="220980"/>
                </a:lnTo>
                <a:lnTo>
                  <a:pt x="46901" y="224790"/>
                </a:lnTo>
                <a:lnTo>
                  <a:pt x="48285" y="226060"/>
                </a:lnTo>
                <a:lnTo>
                  <a:pt x="50863" y="229870"/>
                </a:lnTo>
                <a:lnTo>
                  <a:pt x="52019" y="232410"/>
                </a:lnTo>
                <a:lnTo>
                  <a:pt x="54025" y="238760"/>
                </a:lnTo>
                <a:lnTo>
                  <a:pt x="54876" y="241300"/>
                </a:lnTo>
                <a:lnTo>
                  <a:pt x="56222" y="250190"/>
                </a:lnTo>
                <a:lnTo>
                  <a:pt x="56629" y="254000"/>
                </a:lnTo>
                <a:lnTo>
                  <a:pt x="56743" y="260350"/>
                </a:lnTo>
                <a:lnTo>
                  <a:pt x="57734" y="288290"/>
                </a:lnTo>
                <a:lnTo>
                  <a:pt x="59486" y="297180"/>
                </a:lnTo>
                <a:lnTo>
                  <a:pt x="60121" y="298450"/>
                </a:lnTo>
                <a:lnTo>
                  <a:pt x="61810" y="300990"/>
                </a:lnTo>
                <a:lnTo>
                  <a:pt x="62903" y="302260"/>
                </a:lnTo>
                <a:lnTo>
                  <a:pt x="65697" y="304800"/>
                </a:lnTo>
                <a:lnTo>
                  <a:pt x="66954" y="306070"/>
                </a:lnTo>
                <a:lnTo>
                  <a:pt x="69138" y="307340"/>
                </a:lnTo>
                <a:lnTo>
                  <a:pt x="74371" y="307340"/>
                </a:lnTo>
                <a:lnTo>
                  <a:pt x="75234" y="306070"/>
                </a:lnTo>
                <a:lnTo>
                  <a:pt x="103250" y="278130"/>
                </a:lnTo>
                <a:lnTo>
                  <a:pt x="77190" y="278130"/>
                </a:lnTo>
                <a:lnTo>
                  <a:pt x="76953" y="260350"/>
                </a:lnTo>
                <a:lnTo>
                  <a:pt x="76851" y="246380"/>
                </a:lnTo>
                <a:lnTo>
                  <a:pt x="76669" y="241300"/>
                </a:lnTo>
                <a:lnTo>
                  <a:pt x="75310" y="228600"/>
                </a:lnTo>
                <a:lnTo>
                  <a:pt x="74307" y="223520"/>
                </a:lnTo>
                <a:lnTo>
                  <a:pt x="72783" y="218440"/>
                </a:lnTo>
                <a:close/>
              </a:path>
              <a:path w="297814" h="307339">
                <a:moveTo>
                  <a:pt x="113741" y="246380"/>
                </a:moveTo>
                <a:lnTo>
                  <a:pt x="108991" y="246380"/>
                </a:lnTo>
                <a:lnTo>
                  <a:pt x="77190" y="278130"/>
                </a:lnTo>
                <a:lnTo>
                  <a:pt x="103250" y="278130"/>
                </a:lnTo>
                <a:lnTo>
                  <a:pt x="122351" y="259080"/>
                </a:lnTo>
                <a:lnTo>
                  <a:pt x="122605" y="259080"/>
                </a:lnTo>
                <a:lnTo>
                  <a:pt x="122707" y="256540"/>
                </a:lnTo>
                <a:lnTo>
                  <a:pt x="122046" y="255270"/>
                </a:lnTo>
                <a:lnTo>
                  <a:pt x="121513" y="254000"/>
                </a:lnTo>
                <a:lnTo>
                  <a:pt x="120040" y="252730"/>
                </a:lnTo>
                <a:lnTo>
                  <a:pt x="119075" y="251460"/>
                </a:lnTo>
                <a:lnTo>
                  <a:pt x="117881" y="250190"/>
                </a:lnTo>
                <a:lnTo>
                  <a:pt x="116738" y="248920"/>
                </a:lnTo>
                <a:lnTo>
                  <a:pt x="115671" y="247650"/>
                </a:lnTo>
                <a:lnTo>
                  <a:pt x="113741" y="246380"/>
                </a:lnTo>
                <a:close/>
              </a:path>
              <a:path w="297814" h="307339">
                <a:moveTo>
                  <a:pt x="43954" y="190500"/>
                </a:moveTo>
                <a:lnTo>
                  <a:pt x="36118" y="191770"/>
                </a:lnTo>
                <a:lnTo>
                  <a:pt x="32080" y="191770"/>
                </a:lnTo>
                <a:lnTo>
                  <a:pt x="19646" y="199390"/>
                </a:lnTo>
                <a:lnTo>
                  <a:pt x="12877" y="205740"/>
                </a:lnTo>
                <a:lnTo>
                  <a:pt x="10591" y="209550"/>
                </a:lnTo>
                <a:lnTo>
                  <a:pt x="6743" y="214630"/>
                </a:lnTo>
                <a:lnTo>
                  <a:pt x="0" y="233680"/>
                </a:lnTo>
                <a:lnTo>
                  <a:pt x="596" y="236220"/>
                </a:lnTo>
                <a:lnTo>
                  <a:pt x="1295" y="237490"/>
                </a:lnTo>
                <a:lnTo>
                  <a:pt x="1752" y="237490"/>
                </a:lnTo>
                <a:lnTo>
                  <a:pt x="2895" y="238760"/>
                </a:lnTo>
                <a:lnTo>
                  <a:pt x="3657" y="240030"/>
                </a:lnTo>
                <a:lnTo>
                  <a:pt x="5994" y="242570"/>
                </a:lnTo>
                <a:lnTo>
                  <a:pt x="7226" y="243840"/>
                </a:lnTo>
                <a:lnTo>
                  <a:pt x="9359" y="245110"/>
                </a:lnTo>
                <a:lnTo>
                  <a:pt x="10261" y="246380"/>
                </a:lnTo>
                <a:lnTo>
                  <a:pt x="13842" y="246380"/>
                </a:lnTo>
                <a:lnTo>
                  <a:pt x="14744" y="245110"/>
                </a:lnTo>
                <a:lnTo>
                  <a:pt x="15163" y="245110"/>
                </a:lnTo>
                <a:lnTo>
                  <a:pt x="15773" y="241300"/>
                </a:lnTo>
                <a:lnTo>
                  <a:pt x="16255" y="240030"/>
                </a:lnTo>
                <a:lnTo>
                  <a:pt x="17576" y="234950"/>
                </a:lnTo>
                <a:lnTo>
                  <a:pt x="18529" y="232410"/>
                </a:lnTo>
                <a:lnTo>
                  <a:pt x="21031" y="227330"/>
                </a:lnTo>
                <a:lnTo>
                  <a:pt x="22872" y="226060"/>
                </a:lnTo>
                <a:lnTo>
                  <a:pt x="27012" y="220980"/>
                </a:lnTo>
                <a:lnTo>
                  <a:pt x="28765" y="219710"/>
                </a:lnTo>
                <a:lnTo>
                  <a:pt x="32334" y="218440"/>
                </a:lnTo>
                <a:lnTo>
                  <a:pt x="72783" y="218440"/>
                </a:lnTo>
                <a:lnTo>
                  <a:pt x="71640" y="214630"/>
                </a:lnTo>
                <a:lnTo>
                  <a:pt x="69964" y="210820"/>
                </a:lnTo>
                <a:lnTo>
                  <a:pt x="65938" y="205740"/>
                </a:lnTo>
                <a:lnTo>
                  <a:pt x="63639" y="201930"/>
                </a:lnTo>
                <a:lnTo>
                  <a:pt x="58102" y="196850"/>
                </a:lnTo>
                <a:lnTo>
                  <a:pt x="54838" y="194310"/>
                </a:lnTo>
                <a:lnTo>
                  <a:pt x="47701" y="191770"/>
                </a:lnTo>
                <a:lnTo>
                  <a:pt x="43954" y="190500"/>
                </a:lnTo>
                <a:close/>
              </a:path>
              <a:path w="297814" h="307339">
                <a:moveTo>
                  <a:pt x="111366" y="245110"/>
                </a:moveTo>
                <a:lnTo>
                  <a:pt x="110693" y="245110"/>
                </a:lnTo>
                <a:lnTo>
                  <a:pt x="109499" y="246380"/>
                </a:lnTo>
                <a:lnTo>
                  <a:pt x="112890" y="246380"/>
                </a:lnTo>
                <a:lnTo>
                  <a:pt x="111366" y="245110"/>
                </a:lnTo>
                <a:close/>
              </a:path>
              <a:path w="297814" h="307339">
                <a:moveTo>
                  <a:pt x="108229" y="125730"/>
                </a:moveTo>
                <a:lnTo>
                  <a:pt x="102704" y="125730"/>
                </a:lnTo>
                <a:lnTo>
                  <a:pt x="91782" y="129540"/>
                </a:lnTo>
                <a:lnTo>
                  <a:pt x="68402" y="160020"/>
                </a:lnTo>
                <a:lnTo>
                  <a:pt x="68148" y="166370"/>
                </a:lnTo>
                <a:lnTo>
                  <a:pt x="70738" y="177800"/>
                </a:lnTo>
                <a:lnTo>
                  <a:pt x="99580" y="215900"/>
                </a:lnTo>
                <a:lnTo>
                  <a:pt x="134518" y="234950"/>
                </a:lnTo>
                <a:lnTo>
                  <a:pt x="140042" y="234950"/>
                </a:lnTo>
                <a:lnTo>
                  <a:pt x="150914" y="231140"/>
                </a:lnTo>
                <a:lnTo>
                  <a:pt x="156362" y="227330"/>
                </a:lnTo>
                <a:lnTo>
                  <a:pt x="167195" y="217170"/>
                </a:lnTo>
                <a:lnTo>
                  <a:pt x="169344" y="213360"/>
                </a:lnTo>
                <a:lnTo>
                  <a:pt x="137591" y="213360"/>
                </a:lnTo>
                <a:lnTo>
                  <a:pt x="131267" y="210820"/>
                </a:lnTo>
                <a:lnTo>
                  <a:pt x="127609" y="208280"/>
                </a:lnTo>
                <a:lnTo>
                  <a:pt x="119265" y="201930"/>
                </a:lnTo>
                <a:lnTo>
                  <a:pt x="114350" y="198120"/>
                </a:lnTo>
                <a:lnTo>
                  <a:pt x="104051" y="186690"/>
                </a:lnTo>
                <a:lnTo>
                  <a:pt x="100177" y="182880"/>
                </a:lnTo>
                <a:lnTo>
                  <a:pt x="93941" y="175260"/>
                </a:lnTo>
                <a:lnTo>
                  <a:pt x="91668" y="171450"/>
                </a:lnTo>
                <a:lnTo>
                  <a:pt x="88836" y="165100"/>
                </a:lnTo>
                <a:lnTo>
                  <a:pt x="88341" y="162560"/>
                </a:lnTo>
                <a:lnTo>
                  <a:pt x="89153" y="156210"/>
                </a:lnTo>
                <a:lnTo>
                  <a:pt x="90576" y="153670"/>
                </a:lnTo>
                <a:lnTo>
                  <a:pt x="94386" y="149860"/>
                </a:lnTo>
                <a:lnTo>
                  <a:pt x="95846" y="149860"/>
                </a:lnTo>
                <a:lnTo>
                  <a:pt x="98882" y="147320"/>
                </a:lnTo>
                <a:lnTo>
                  <a:pt x="145663" y="147320"/>
                </a:lnTo>
                <a:lnTo>
                  <a:pt x="143103" y="144780"/>
                </a:lnTo>
                <a:lnTo>
                  <a:pt x="136956" y="139700"/>
                </a:lnTo>
                <a:lnTo>
                  <a:pt x="125183" y="130810"/>
                </a:lnTo>
                <a:lnTo>
                  <a:pt x="119430" y="128270"/>
                </a:lnTo>
                <a:lnTo>
                  <a:pt x="108229" y="125730"/>
                </a:lnTo>
                <a:close/>
              </a:path>
              <a:path w="297814" h="307339">
                <a:moveTo>
                  <a:pt x="145663" y="147320"/>
                </a:moveTo>
                <a:lnTo>
                  <a:pt x="106057" y="147320"/>
                </a:lnTo>
                <a:lnTo>
                  <a:pt x="110286" y="149860"/>
                </a:lnTo>
                <a:lnTo>
                  <a:pt x="112623" y="151130"/>
                </a:lnTo>
                <a:lnTo>
                  <a:pt x="117754" y="153670"/>
                </a:lnTo>
                <a:lnTo>
                  <a:pt x="120586" y="156210"/>
                </a:lnTo>
                <a:lnTo>
                  <a:pt x="126784" y="161290"/>
                </a:lnTo>
                <a:lnTo>
                  <a:pt x="130225" y="165100"/>
                </a:lnTo>
                <a:lnTo>
                  <a:pt x="133997" y="168910"/>
                </a:lnTo>
                <a:lnTo>
                  <a:pt x="137109" y="171450"/>
                </a:lnTo>
                <a:lnTo>
                  <a:pt x="139890" y="175260"/>
                </a:lnTo>
                <a:lnTo>
                  <a:pt x="144779" y="180340"/>
                </a:lnTo>
                <a:lnTo>
                  <a:pt x="154076" y="200660"/>
                </a:lnTo>
                <a:lnTo>
                  <a:pt x="153771" y="201930"/>
                </a:lnTo>
                <a:lnTo>
                  <a:pt x="140373" y="213360"/>
                </a:lnTo>
                <a:lnTo>
                  <a:pt x="169344" y="213360"/>
                </a:lnTo>
                <a:lnTo>
                  <a:pt x="170776" y="210820"/>
                </a:lnTo>
                <a:lnTo>
                  <a:pt x="174345" y="200660"/>
                </a:lnTo>
                <a:lnTo>
                  <a:pt x="174599" y="194310"/>
                </a:lnTo>
                <a:lnTo>
                  <a:pt x="172008" y="182880"/>
                </a:lnTo>
                <a:lnTo>
                  <a:pt x="169316" y="176530"/>
                </a:lnTo>
                <a:lnTo>
                  <a:pt x="161099" y="163830"/>
                </a:lnTo>
                <a:lnTo>
                  <a:pt x="155867" y="157480"/>
                </a:lnTo>
                <a:lnTo>
                  <a:pt x="145663" y="147320"/>
                </a:lnTo>
                <a:close/>
              </a:path>
              <a:path w="297814" h="307339">
                <a:moveTo>
                  <a:pt x="187300" y="97790"/>
                </a:moveTo>
                <a:lnTo>
                  <a:pt x="154978" y="97790"/>
                </a:lnTo>
                <a:lnTo>
                  <a:pt x="206806" y="149860"/>
                </a:lnTo>
                <a:lnTo>
                  <a:pt x="191604" y="165100"/>
                </a:lnTo>
                <a:lnTo>
                  <a:pt x="191388" y="165100"/>
                </a:lnTo>
                <a:lnTo>
                  <a:pt x="191261" y="166370"/>
                </a:lnTo>
                <a:lnTo>
                  <a:pt x="191896" y="167640"/>
                </a:lnTo>
                <a:lnTo>
                  <a:pt x="192379" y="168910"/>
                </a:lnTo>
                <a:lnTo>
                  <a:pt x="193776" y="171450"/>
                </a:lnTo>
                <a:lnTo>
                  <a:pt x="194729" y="171450"/>
                </a:lnTo>
                <a:lnTo>
                  <a:pt x="197065" y="173990"/>
                </a:lnTo>
                <a:lnTo>
                  <a:pt x="198094" y="175260"/>
                </a:lnTo>
                <a:lnTo>
                  <a:pt x="199948" y="176530"/>
                </a:lnTo>
                <a:lnTo>
                  <a:pt x="200761" y="176530"/>
                </a:lnTo>
                <a:lnTo>
                  <a:pt x="202145" y="177800"/>
                </a:lnTo>
                <a:lnTo>
                  <a:pt x="203733" y="177800"/>
                </a:lnTo>
                <a:lnTo>
                  <a:pt x="204139" y="176530"/>
                </a:lnTo>
                <a:lnTo>
                  <a:pt x="247517" y="133350"/>
                </a:lnTo>
                <a:lnTo>
                  <a:pt x="222935" y="133350"/>
                </a:lnTo>
                <a:lnTo>
                  <a:pt x="187300" y="97790"/>
                </a:lnTo>
                <a:close/>
              </a:path>
              <a:path w="297814" h="307339">
                <a:moveTo>
                  <a:pt x="238442" y="119380"/>
                </a:moveTo>
                <a:lnTo>
                  <a:pt x="236296" y="119380"/>
                </a:lnTo>
                <a:lnTo>
                  <a:pt x="222935" y="133350"/>
                </a:lnTo>
                <a:lnTo>
                  <a:pt x="247517" y="133350"/>
                </a:lnTo>
                <a:lnTo>
                  <a:pt x="248792" y="132080"/>
                </a:lnTo>
                <a:lnTo>
                  <a:pt x="249021" y="132080"/>
                </a:lnTo>
                <a:lnTo>
                  <a:pt x="249110" y="130810"/>
                </a:lnTo>
                <a:lnTo>
                  <a:pt x="248145" y="128270"/>
                </a:lnTo>
                <a:lnTo>
                  <a:pt x="246799" y="127000"/>
                </a:lnTo>
                <a:lnTo>
                  <a:pt x="245884" y="125730"/>
                </a:lnTo>
                <a:lnTo>
                  <a:pt x="243547" y="123190"/>
                </a:lnTo>
                <a:lnTo>
                  <a:pt x="242493" y="121920"/>
                </a:lnTo>
                <a:lnTo>
                  <a:pt x="240690" y="120650"/>
                </a:lnTo>
                <a:lnTo>
                  <a:pt x="239877" y="120650"/>
                </a:lnTo>
                <a:lnTo>
                  <a:pt x="238442" y="119380"/>
                </a:lnTo>
                <a:close/>
              </a:path>
              <a:path w="297814" h="307339">
                <a:moveTo>
                  <a:pt x="156756" y="67310"/>
                </a:moveTo>
                <a:lnTo>
                  <a:pt x="153758" y="67310"/>
                </a:lnTo>
                <a:lnTo>
                  <a:pt x="152920" y="68580"/>
                </a:lnTo>
                <a:lnTo>
                  <a:pt x="150875" y="69850"/>
                </a:lnTo>
                <a:lnTo>
                  <a:pt x="145719" y="74930"/>
                </a:lnTo>
                <a:lnTo>
                  <a:pt x="144157" y="76200"/>
                </a:lnTo>
                <a:lnTo>
                  <a:pt x="143548" y="77470"/>
                </a:lnTo>
                <a:lnTo>
                  <a:pt x="142697" y="78740"/>
                </a:lnTo>
                <a:lnTo>
                  <a:pt x="142379" y="78740"/>
                </a:lnTo>
                <a:lnTo>
                  <a:pt x="141960" y="80010"/>
                </a:lnTo>
                <a:lnTo>
                  <a:pt x="141795" y="81280"/>
                </a:lnTo>
                <a:lnTo>
                  <a:pt x="135597" y="109220"/>
                </a:lnTo>
                <a:lnTo>
                  <a:pt x="135521" y="111760"/>
                </a:lnTo>
                <a:lnTo>
                  <a:pt x="135661" y="111760"/>
                </a:lnTo>
                <a:lnTo>
                  <a:pt x="136232" y="113030"/>
                </a:lnTo>
                <a:lnTo>
                  <a:pt x="136677" y="114300"/>
                </a:lnTo>
                <a:lnTo>
                  <a:pt x="137871" y="115570"/>
                </a:lnTo>
                <a:lnTo>
                  <a:pt x="138658" y="115570"/>
                </a:lnTo>
                <a:lnTo>
                  <a:pt x="142481" y="119380"/>
                </a:lnTo>
                <a:lnTo>
                  <a:pt x="144449" y="121920"/>
                </a:lnTo>
                <a:lnTo>
                  <a:pt x="147281" y="121920"/>
                </a:lnTo>
                <a:lnTo>
                  <a:pt x="148259" y="119380"/>
                </a:lnTo>
                <a:lnTo>
                  <a:pt x="148755" y="119380"/>
                </a:lnTo>
                <a:lnTo>
                  <a:pt x="149250" y="118110"/>
                </a:lnTo>
                <a:lnTo>
                  <a:pt x="154978" y="97790"/>
                </a:lnTo>
                <a:lnTo>
                  <a:pt x="187300" y="97790"/>
                </a:lnTo>
                <a:lnTo>
                  <a:pt x="156756" y="67310"/>
                </a:lnTo>
                <a:close/>
              </a:path>
              <a:path w="297814" h="307339">
                <a:moveTo>
                  <a:pt x="291528" y="48260"/>
                </a:moveTo>
                <a:lnTo>
                  <a:pt x="265836" y="48260"/>
                </a:lnTo>
                <a:lnTo>
                  <a:pt x="268795" y="50800"/>
                </a:lnTo>
                <a:lnTo>
                  <a:pt x="271297" y="54610"/>
                </a:lnTo>
                <a:lnTo>
                  <a:pt x="275399" y="60960"/>
                </a:lnTo>
                <a:lnTo>
                  <a:pt x="276732" y="64770"/>
                </a:lnTo>
                <a:lnTo>
                  <a:pt x="277964" y="71120"/>
                </a:lnTo>
                <a:lnTo>
                  <a:pt x="277698" y="74930"/>
                </a:lnTo>
                <a:lnTo>
                  <a:pt x="275399" y="82550"/>
                </a:lnTo>
                <a:lnTo>
                  <a:pt x="273100" y="86360"/>
                </a:lnTo>
                <a:lnTo>
                  <a:pt x="267639" y="91440"/>
                </a:lnTo>
                <a:lnTo>
                  <a:pt x="265671" y="92710"/>
                </a:lnTo>
                <a:lnTo>
                  <a:pt x="261810" y="96520"/>
                </a:lnTo>
                <a:lnTo>
                  <a:pt x="260019" y="96520"/>
                </a:lnTo>
                <a:lnTo>
                  <a:pt x="252882" y="100330"/>
                </a:lnTo>
                <a:lnTo>
                  <a:pt x="251180" y="102870"/>
                </a:lnTo>
                <a:lnTo>
                  <a:pt x="250685" y="102870"/>
                </a:lnTo>
                <a:lnTo>
                  <a:pt x="250761" y="104140"/>
                </a:lnTo>
                <a:lnTo>
                  <a:pt x="251802" y="106680"/>
                </a:lnTo>
                <a:lnTo>
                  <a:pt x="253326" y="107950"/>
                </a:lnTo>
                <a:lnTo>
                  <a:pt x="254380" y="109220"/>
                </a:lnTo>
                <a:lnTo>
                  <a:pt x="257213" y="111760"/>
                </a:lnTo>
                <a:lnTo>
                  <a:pt x="258470" y="113030"/>
                </a:lnTo>
                <a:lnTo>
                  <a:pt x="260515" y="114300"/>
                </a:lnTo>
                <a:lnTo>
                  <a:pt x="264388" y="114300"/>
                </a:lnTo>
                <a:lnTo>
                  <a:pt x="267220" y="113030"/>
                </a:lnTo>
                <a:lnTo>
                  <a:pt x="268833" y="111760"/>
                </a:lnTo>
                <a:lnTo>
                  <a:pt x="272440" y="109220"/>
                </a:lnTo>
                <a:lnTo>
                  <a:pt x="274345" y="107950"/>
                </a:lnTo>
                <a:lnTo>
                  <a:pt x="278320" y="105410"/>
                </a:lnTo>
                <a:lnTo>
                  <a:pt x="280200" y="104140"/>
                </a:lnTo>
                <a:lnTo>
                  <a:pt x="297370" y="67310"/>
                </a:lnTo>
                <a:lnTo>
                  <a:pt x="296849" y="63500"/>
                </a:lnTo>
                <a:lnTo>
                  <a:pt x="294106" y="53340"/>
                </a:lnTo>
                <a:lnTo>
                  <a:pt x="292214" y="49530"/>
                </a:lnTo>
                <a:lnTo>
                  <a:pt x="291528" y="48260"/>
                </a:lnTo>
                <a:close/>
              </a:path>
              <a:path w="297814" h="307339">
                <a:moveTo>
                  <a:pt x="236308" y="0"/>
                </a:moveTo>
                <a:lnTo>
                  <a:pt x="225526" y="0"/>
                </a:lnTo>
                <a:lnTo>
                  <a:pt x="221907" y="1270"/>
                </a:lnTo>
                <a:lnTo>
                  <a:pt x="195059" y="30480"/>
                </a:lnTo>
                <a:lnTo>
                  <a:pt x="194043" y="35560"/>
                </a:lnTo>
                <a:lnTo>
                  <a:pt x="194246" y="45720"/>
                </a:lnTo>
                <a:lnTo>
                  <a:pt x="221995" y="78740"/>
                </a:lnTo>
                <a:lnTo>
                  <a:pt x="225882" y="80010"/>
                </a:lnTo>
                <a:lnTo>
                  <a:pt x="233756" y="80010"/>
                </a:lnTo>
                <a:lnTo>
                  <a:pt x="261752" y="58420"/>
                </a:lnTo>
                <a:lnTo>
                  <a:pt x="235686" y="58420"/>
                </a:lnTo>
                <a:lnTo>
                  <a:pt x="231825" y="57150"/>
                </a:lnTo>
                <a:lnTo>
                  <a:pt x="229844" y="57150"/>
                </a:lnTo>
                <a:lnTo>
                  <a:pt x="225742" y="54610"/>
                </a:lnTo>
                <a:lnTo>
                  <a:pt x="223621" y="52070"/>
                </a:lnTo>
                <a:lnTo>
                  <a:pt x="219430" y="48260"/>
                </a:lnTo>
                <a:lnTo>
                  <a:pt x="217817" y="45720"/>
                </a:lnTo>
                <a:lnTo>
                  <a:pt x="215353" y="41910"/>
                </a:lnTo>
                <a:lnTo>
                  <a:pt x="214579" y="39370"/>
                </a:lnTo>
                <a:lnTo>
                  <a:pt x="213969" y="35560"/>
                </a:lnTo>
                <a:lnTo>
                  <a:pt x="214172" y="33020"/>
                </a:lnTo>
                <a:lnTo>
                  <a:pt x="215607" y="29210"/>
                </a:lnTo>
                <a:lnTo>
                  <a:pt x="216928" y="26670"/>
                </a:lnTo>
                <a:lnTo>
                  <a:pt x="220827" y="22860"/>
                </a:lnTo>
                <a:lnTo>
                  <a:pt x="222923" y="21590"/>
                </a:lnTo>
                <a:lnTo>
                  <a:pt x="227355" y="20320"/>
                </a:lnTo>
                <a:lnTo>
                  <a:pt x="269574" y="20320"/>
                </a:lnTo>
                <a:lnTo>
                  <a:pt x="264858" y="15240"/>
                </a:lnTo>
                <a:lnTo>
                  <a:pt x="254215" y="7620"/>
                </a:lnTo>
                <a:lnTo>
                  <a:pt x="247103" y="3810"/>
                </a:lnTo>
                <a:lnTo>
                  <a:pt x="243522" y="1270"/>
                </a:lnTo>
                <a:lnTo>
                  <a:pt x="236308" y="0"/>
                </a:lnTo>
                <a:close/>
              </a:path>
              <a:path w="297814" h="307339">
                <a:moveTo>
                  <a:pt x="269574" y="20320"/>
                </a:moveTo>
                <a:lnTo>
                  <a:pt x="229844" y="20320"/>
                </a:lnTo>
                <a:lnTo>
                  <a:pt x="235343" y="21590"/>
                </a:lnTo>
                <a:lnTo>
                  <a:pt x="238442" y="24130"/>
                </a:lnTo>
                <a:lnTo>
                  <a:pt x="245338" y="27940"/>
                </a:lnTo>
                <a:lnTo>
                  <a:pt x="249250" y="31750"/>
                </a:lnTo>
                <a:lnTo>
                  <a:pt x="253644" y="36830"/>
                </a:lnTo>
                <a:lnTo>
                  <a:pt x="253199" y="39370"/>
                </a:lnTo>
                <a:lnTo>
                  <a:pt x="252272" y="41910"/>
                </a:lnTo>
                <a:lnTo>
                  <a:pt x="249478" y="46990"/>
                </a:lnTo>
                <a:lnTo>
                  <a:pt x="247586" y="50800"/>
                </a:lnTo>
                <a:lnTo>
                  <a:pt x="243281" y="54610"/>
                </a:lnTo>
                <a:lnTo>
                  <a:pt x="241376" y="55880"/>
                </a:lnTo>
                <a:lnTo>
                  <a:pt x="237591" y="57150"/>
                </a:lnTo>
                <a:lnTo>
                  <a:pt x="235686" y="58420"/>
                </a:lnTo>
                <a:lnTo>
                  <a:pt x="261752" y="58420"/>
                </a:lnTo>
                <a:lnTo>
                  <a:pt x="263893" y="54610"/>
                </a:lnTo>
                <a:lnTo>
                  <a:pt x="265137" y="50800"/>
                </a:lnTo>
                <a:lnTo>
                  <a:pt x="265836" y="48260"/>
                </a:lnTo>
                <a:lnTo>
                  <a:pt x="291528" y="48260"/>
                </a:lnTo>
                <a:lnTo>
                  <a:pt x="271932" y="22860"/>
                </a:lnTo>
                <a:lnTo>
                  <a:pt x="269574" y="20320"/>
                </a:lnTo>
                <a:close/>
              </a:path>
            </a:pathLst>
          </a:custGeom>
          <a:solidFill>
            <a:srgbClr val="000000"/>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87" name="object 82"/>
          <p:cNvSpPr/>
          <p:nvPr/>
        </p:nvSpPr>
        <p:spPr>
          <a:xfrm>
            <a:off x="5408350" y="5822829"/>
            <a:ext cx="302260" cy="308610"/>
          </a:xfrm>
          <a:custGeom>
            <a:avLst/>
            <a:gdLst/>
            <a:ahLst/>
            <a:cxnLst/>
            <a:rect l="l" t="t" r="r" b="b"/>
            <a:pathLst>
              <a:path w="302260" h="308610">
                <a:moveTo>
                  <a:pt x="72783" y="219709"/>
                </a:moveTo>
                <a:lnTo>
                  <a:pt x="39281" y="219709"/>
                </a:lnTo>
                <a:lnTo>
                  <a:pt x="42570" y="220979"/>
                </a:lnTo>
                <a:lnTo>
                  <a:pt x="44068" y="222249"/>
                </a:lnTo>
                <a:lnTo>
                  <a:pt x="46901" y="226059"/>
                </a:lnTo>
                <a:lnTo>
                  <a:pt x="48285" y="227329"/>
                </a:lnTo>
                <a:lnTo>
                  <a:pt x="50863" y="231139"/>
                </a:lnTo>
                <a:lnTo>
                  <a:pt x="52019" y="233679"/>
                </a:lnTo>
                <a:lnTo>
                  <a:pt x="54025" y="240029"/>
                </a:lnTo>
                <a:lnTo>
                  <a:pt x="54876" y="242569"/>
                </a:lnTo>
                <a:lnTo>
                  <a:pt x="56222" y="251459"/>
                </a:lnTo>
                <a:lnTo>
                  <a:pt x="56629" y="255269"/>
                </a:lnTo>
                <a:lnTo>
                  <a:pt x="56743" y="261619"/>
                </a:lnTo>
                <a:lnTo>
                  <a:pt x="57734" y="289559"/>
                </a:lnTo>
                <a:lnTo>
                  <a:pt x="59486" y="298449"/>
                </a:lnTo>
                <a:lnTo>
                  <a:pt x="60121" y="299719"/>
                </a:lnTo>
                <a:lnTo>
                  <a:pt x="61810" y="302259"/>
                </a:lnTo>
                <a:lnTo>
                  <a:pt x="62903" y="303529"/>
                </a:lnTo>
                <a:lnTo>
                  <a:pt x="65697" y="306069"/>
                </a:lnTo>
                <a:lnTo>
                  <a:pt x="66954" y="307339"/>
                </a:lnTo>
                <a:lnTo>
                  <a:pt x="69138" y="308609"/>
                </a:lnTo>
                <a:lnTo>
                  <a:pt x="74371" y="308609"/>
                </a:lnTo>
                <a:lnTo>
                  <a:pt x="75234" y="307339"/>
                </a:lnTo>
                <a:lnTo>
                  <a:pt x="103250" y="279399"/>
                </a:lnTo>
                <a:lnTo>
                  <a:pt x="77190" y="279399"/>
                </a:lnTo>
                <a:lnTo>
                  <a:pt x="76953" y="261619"/>
                </a:lnTo>
                <a:lnTo>
                  <a:pt x="76851" y="247649"/>
                </a:lnTo>
                <a:lnTo>
                  <a:pt x="76669" y="242569"/>
                </a:lnTo>
                <a:lnTo>
                  <a:pt x="75310" y="229869"/>
                </a:lnTo>
                <a:lnTo>
                  <a:pt x="74307" y="224789"/>
                </a:lnTo>
                <a:lnTo>
                  <a:pt x="72783" y="219709"/>
                </a:lnTo>
                <a:close/>
              </a:path>
              <a:path w="302260" h="308610">
                <a:moveTo>
                  <a:pt x="113741" y="247649"/>
                </a:moveTo>
                <a:lnTo>
                  <a:pt x="108991" y="247649"/>
                </a:lnTo>
                <a:lnTo>
                  <a:pt x="77190" y="279399"/>
                </a:lnTo>
                <a:lnTo>
                  <a:pt x="103250" y="279399"/>
                </a:lnTo>
                <a:lnTo>
                  <a:pt x="122351" y="260349"/>
                </a:lnTo>
                <a:lnTo>
                  <a:pt x="122605" y="260349"/>
                </a:lnTo>
                <a:lnTo>
                  <a:pt x="122707" y="257809"/>
                </a:lnTo>
                <a:lnTo>
                  <a:pt x="122046" y="256539"/>
                </a:lnTo>
                <a:lnTo>
                  <a:pt x="121513" y="255269"/>
                </a:lnTo>
                <a:lnTo>
                  <a:pt x="120040" y="253999"/>
                </a:lnTo>
                <a:lnTo>
                  <a:pt x="119075" y="252729"/>
                </a:lnTo>
                <a:lnTo>
                  <a:pt x="117881" y="251459"/>
                </a:lnTo>
                <a:lnTo>
                  <a:pt x="116738" y="250189"/>
                </a:lnTo>
                <a:lnTo>
                  <a:pt x="115671" y="248919"/>
                </a:lnTo>
                <a:lnTo>
                  <a:pt x="113741" y="247649"/>
                </a:lnTo>
                <a:close/>
              </a:path>
              <a:path w="302260" h="308610">
                <a:moveTo>
                  <a:pt x="43954" y="191769"/>
                </a:moveTo>
                <a:lnTo>
                  <a:pt x="36118" y="193039"/>
                </a:lnTo>
                <a:lnTo>
                  <a:pt x="32080" y="193039"/>
                </a:lnTo>
                <a:lnTo>
                  <a:pt x="19646" y="200659"/>
                </a:lnTo>
                <a:lnTo>
                  <a:pt x="12877" y="207009"/>
                </a:lnTo>
                <a:lnTo>
                  <a:pt x="10591" y="210819"/>
                </a:lnTo>
                <a:lnTo>
                  <a:pt x="6743" y="215899"/>
                </a:lnTo>
                <a:lnTo>
                  <a:pt x="0" y="234949"/>
                </a:lnTo>
                <a:lnTo>
                  <a:pt x="596" y="237489"/>
                </a:lnTo>
                <a:lnTo>
                  <a:pt x="1295" y="238759"/>
                </a:lnTo>
                <a:lnTo>
                  <a:pt x="1752" y="238759"/>
                </a:lnTo>
                <a:lnTo>
                  <a:pt x="2895" y="240029"/>
                </a:lnTo>
                <a:lnTo>
                  <a:pt x="3657" y="241299"/>
                </a:lnTo>
                <a:lnTo>
                  <a:pt x="5994" y="243839"/>
                </a:lnTo>
                <a:lnTo>
                  <a:pt x="7226" y="245109"/>
                </a:lnTo>
                <a:lnTo>
                  <a:pt x="9359" y="246379"/>
                </a:lnTo>
                <a:lnTo>
                  <a:pt x="10261" y="247649"/>
                </a:lnTo>
                <a:lnTo>
                  <a:pt x="13842" y="247649"/>
                </a:lnTo>
                <a:lnTo>
                  <a:pt x="14744" y="246379"/>
                </a:lnTo>
                <a:lnTo>
                  <a:pt x="15163" y="246379"/>
                </a:lnTo>
                <a:lnTo>
                  <a:pt x="15773" y="242569"/>
                </a:lnTo>
                <a:lnTo>
                  <a:pt x="16255" y="241299"/>
                </a:lnTo>
                <a:lnTo>
                  <a:pt x="17576" y="236219"/>
                </a:lnTo>
                <a:lnTo>
                  <a:pt x="18529" y="233679"/>
                </a:lnTo>
                <a:lnTo>
                  <a:pt x="21031" y="228599"/>
                </a:lnTo>
                <a:lnTo>
                  <a:pt x="22872" y="227329"/>
                </a:lnTo>
                <a:lnTo>
                  <a:pt x="27012" y="222249"/>
                </a:lnTo>
                <a:lnTo>
                  <a:pt x="28765" y="220979"/>
                </a:lnTo>
                <a:lnTo>
                  <a:pt x="32334" y="219709"/>
                </a:lnTo>
                <a:lnTo>
                  <a:pt x="72783" y="219709"/>
                </a:lnTo>
                <a:lnTo>
                  <a:pt x="71640" y="215899"/>
                </a:lnTo>
                <a:lnTo>
                  <a:pt x="69964" y="212089"/>
                </a:lnTo>
                <a:lnTo>
                  <a:pt x="65938" y="207009"/>
                </a:lnTo>
                <a:lnTo>
                  <a:pt x="63639" y="203199"/>
                </a:lnTo>
                <a:lnTo>
                  <a:pt x="58102" y="198119"/>
                </a:lnTo>
                <a:lnTo>
                  <a:pt x="54838" y="195579"/>
                </a:lnTo>
                <a:lnTo>
                  <a:pt x="47701" y="193039"/>
                </a:lnTo>
                <a:lnTo>
                  <a:pt x="43954" y="191769"/>
                </a:lnTo>
                <a:close/>
              </a:path>
              <a:path w="302260" h="308610">
                <a:moveTo>
                  <a:pt x="111366" y="246379"/>
                </a:moveTo>
                <a:lnTo>
                  <a:pt x="110693" y="246379"/>
                </a:lnTo>
                <a:lnTo>
                  <a:pt x="109499" y="247649"/>
                </a:lnTo>
                <a:lnTo>
                  <a:pt x="112890" y="247649"/>
                </a:lnTo>
                <a:lnTo>
                  <a:pt x="111366" y="246379"/>
                </a:lnTo>
                <a:close/>
              </a:path>
              <a:path w="302260" h="308610">
                <a:moveTo>
                  <a:pt x="108229" y="126999"/>
                </a:moveTo>
                <a:lnTo>
                  <a:pt x="102704" y="126999"/>
                </a:lnTo>
                <a:lnTo>
                  <a:pt x="91782" y="130809"/>
                </a:lnTo>
                <a:lnTo>
                  <a:pt x="68402" y="161289"/>
                </a:lnTo>
                <a:lnTo>
                  <a:pt x="68148" y="167639"/>
                </a:lnTo>
                <a:lnTo>
                  <a:pt x="70738" y="179069"/>
                </a:lnTo>
                <a:lnTo>
                  <a:pt x="99580" y="217169"/>
                </a:lnTo>
                <a:lnTo>
                  <a:pt x="134518" y="236219"/>
                </a:lnTo>
                <a:lnTo>
                  <a:pt x="140042" y="236219"/>
                </a:lnTo>
                <a:lnTo>
                  <a:pt x="150914" y="232409"/>
                </a:lnTo>
                <a:lnTo>
                  <a:pt x="156362" y="228599"/>
                </a:lnTo>
                <a:lnTo>
                  <a:pt x="167195" y="218439"/>
                </a:lnTo>
                <a:lnTo>
                  <a:pt x="169344" y="214629"/>
                </a:lnTo>
                <a:lnTo>
                  <a:pt x="137591" y="214629"/>
                </a:lnTo>
                <a:lnTo>
                  <a:pt x="131267" y="212089"/>
                </a:lnTo>
                <a:lnTo>
                  <a:pt x="127609" y="209549"/>
                </a:lnTo>
                <a:lnTo>
                  <a:pt x="119265" y="203199"/>
                </a:lnTo>
                <a:lnTo>
                  <a:pt x="114350" y="199389"/>
                </a:lnTo>
                <a:lnTo>
                  <a:pt x="104051" y="187959"/>
                </a:lnTo>
                <a:lnTo>
                  <a:pt x="100177" y="184149"/>
                </a:lnTo>
                <a:lnTo>
                  <a:pt x="93941" y="176529"/>
                </a:lnTo>
                <a:lnTo>
                  <a:pt x="91668" y="172719"/>
                </a:lnTo>
                <a:lnTo>
                  <a:pt x="88836" y="166369"/>
                </a:lnTo>
                <a:lnTo>
                  <a:pt x="88341" y="163829"/>
                </a:lnTo>
                <a:lnTo>
                  <a:pt x="89153" y="157479"/>
                </a:lnTo>
                <a:lnTo>
                  <a:pt x="90576" y="154939"/>
                </a:lnTo>
                <a:lnTo>
                  <a:pt x="94386" y="151129"/>
                </a:lnTo>
                <a:lnTo>
                  <a:pt x="95846" y="151129"/>
                </a:lnTo>
                <a:lnTo>
                  <a:pt x="98882" y="148589"/>
                </a:lnTo>
                <a:lnTo>
                  <a:pt x="145663" y="148589"/>
                </a:lnTo>
                <a:lnTo>
                  <a:pt x="143103" y="146049"/>
                </a:lnTo>
                <a:lnTo>
                  <a:pt x="136956" y="140969"/>
                </a:lnTo>
                <a:lnTo>
                  <a:pt x="125183" y="132079"/>
                </a:lnTo>
                <a:lnTo>
                  <a:pt x="119430" y="129539"/>
                </a:lnTo>
                <a:lnTo>
                  <a:pt x="108229" y="126999"/>
                </a:lnTo>
                <a:close/>
              </a:path>
              <a:path w="302260" h="308610">
                <a:moveTo>
                  <a:pt x="145663" y="148589"/>
                </a:moveTo>
                <a:lnTo>
                  <a:pt x="106057" y="148589"/>
                </a:lnTo>
                <a:lnTo>
                  <a:pt x="110286" y="151129"/>
                </a:lnTo>
                <a:lnTo>
                  <a:pt x="112623" y="152399"/>
                </a:lnTo>
                <a:lnTo>
                  <a:pt x="117754" y="154939"/>
                </a:lnTo>
                <a:lnTo>
                  <a:pt x="120586" y="157479"/>
                </a:lnTo>
                <a:lnTo>
                  <a:pt x="126784" y="162559"/>
                </a:lnTo>
                <a:lnTo>
                  <a:pt x="130225" y="166369"/>
                </a:lnTo>
                <a:lnTo>
                  <a:pt x="133997" y="170179"/>
                </a:lnTo>
                <a:lnTo>
                  <a:pt x="137109" y="172719"/>
                </a:lnTo>
                <a:lnTo>
                  <a:pt x="139890" y="176529"/>
                </a:lnTo>
                <a:lnTo>
                  <a:pt x="144779" y="181609"/>
                </a:lnTo>
                <a:lnTo>
                  <a:pt x="154076" y="201929"/>
                </a:lnTo>
                <a:lnTo>
                  <a:pt x="153771" y="203199"/>
                </a:lnTo>
                <a:lnTo>
                  <a:pt x="140373" y="214629"/>
                </a:lnTo>
                <a:lnTo>
                  <a:pt x="169344" y="214629"/>
                </a:lnTo>
                <a:lnTo>
                  <a:pt x="170776" y="212089"/>
                </a:lnTo>
                <a:lnTo>
                  <a:pt x="174345" y="201929"/>
                </a:lnTo>
                <a:lnTo>
                  <a:pt x="174599" y="195579"/>
                </a:lnTo>
                <a:lnTo>
                  <a:pt x="172008" y="184149"/>
                </a:lnTo>
                <a:lnTo>
                  <a:pt x="169316" y="177799"/>
                </a:lnTo>
                <a:lnTo>
                  <a:pt x="161099" y="165099"/>
                </a:lnTo>
                <a:lnTo>
                  <a:pt x="155867" y="158749"/>
                </a:lnTo>
                <a:lnTo>
                  <a:pt x="145663" y="148589"/>
                </a:lnTo>
                <a:close/>
              </a:path>
              <a:path w="302260" h="308610">
                <a:moveTo>
                  <a:pt x="199936" y="92709"/>
                </a:moveTo>
                <a:lnTo>
                  <a:pt x="166446" y="92709"/>
                </a:lnTo>
                <a:lnTo>
                  <a:pt x="169722" y="93979"/>
                </a:lnTo>
                <a:lnTo>
                  <a:pt x="171221" y="95249"/>
                </a:lnTo>
                <a:lnTo>
                  <a:pt x="174053" y="97789"/>
                </a:lnTo>
                <a:lnTo>
                  <a:pt x="175437" y="100329"/>
                </a:lnTo>
                <a:lnTo>
                  <a:pt x="178028" y="104139"/>
                </a:lnTo>
                <a:lnTo>
                  <a:pt x="183908" y="134619"/>
                </a:lnTo>
                <a:lnTo>
                  <a:pt x="184854" y="161289"/>
                </a:lnTo>
                <a:lnTo>
                  <a:pt x="186651" y="171449"/>
                </a:lnTo>
                <a:lnTo>
                  <a:pt x="187286" y="172719"/>
                </a:lnTo>
                <a:lnTo>
                  <a:pt x="188963" y="175259"/>
                </a:lnTo>
                <a:lnTo>
                  <a:pt x="190068" y="176529"/>
                </a:lnTo>
                <a:lnTo>
                  <a:pt x="192862" y="179069"/>
                </a:lnTo>
                <a:lnTo>
                  <a:pt x="194119" y="180339"/>
                </a:lnTo>
                <a:lnTo>
                  <a:pt x="196291" y="181609"/>
                </a:lnTo>
                <a:lnTo>
                  <a:pt x="199897" y="181609"/>
                </a:lnTo>
                <a:lnTo>
                  <a:pt x="201536" y="180339"/>
                </a:lnTo>
                <a:lnTo>
                  <a:pt x="202399" y="180339"/>
                </a:lnTo>
                <a:lnTo>
                  <a:pt x="230415" y="152399"/>
                </a:lnTo>
                <a:lnTo>
                  <a:pt x="204342" y="152399"/>
                </a:lnTo>
                <a:lnTo>
                  <a:pt x="204198" y="140969"/>
                </a:lnTo>
                <a:lnTo>
                  <a:pt x="204094" y="123189"/>
                </a:lnTo>
                <a:lnTo>
                  <a:pt x="203822" y="115569"/>
                </a:lnTo>
                <a:lnTo>
                  <a:pt x="202476" y="102869"/>
                </a:lnTo>
                <a:lnTo>
                  <a:pt x="201460" y="97789"/>
                </a:lnTo>
                <a:lnTo>
                  <a:pt x="199936" y="92709"/>
                </a:lnTo>
                <a:close/>
              </a:path>
              <a:path w="302260" h="308610">
                <a:moveTo>
                  <a:pt x="238531" y="119379"/>
                </a:moveTo>
                <a:lnTo>
                  <a:pt x="236664" y="119379"/>
                </a:lnTo>
                <a:lnTo>
                  <a:pt x="236156" y="120649"/>
                </a:lnTo>
                <a:lnTo>
                  <a:pt x="204342" y="152399"/>
                </a:lnTo>
                <a:lnTo>
                  <a:pt x="230415" y="152399"/>
                </a:lnTo>
                <a:lnTo>
                  <a:pt x="249516" y="133349"/>
                </a:lnTo>
                <a:lnTo>
                  <a:pt x="249770" y="132079"/>
                </a:lnTo>
                <a:lnTo>
                  <a:pt x="249974" y="132079"/>
                </a:lnTo>
                <a:lnTo>
                  <a:pt x="249859" y="130809"/>
                </a:lnTo>
                <a:lnTo>
                  <a:pt x="249212" y="129539"/>
                </a:lnTo>
                <a:lnTo>
                  <a:pt x="248678" y="128269"/>
                </a:lnTo>
                <a:lnTo>
                  <a:pt x="247192" y="126999"/>
                </a:lnTo>
                <a:lnTo>
                  <a:pt x="246227" y="125729"/>
                </a:lnTo>
                <a:lnTo>
                  <a:pt x="243890" y="123189"/>
                </a:lnTo>
                <a:lnTo>
                  <a:pt x="242836" y="121919"/>
                </a:lnTo>
                <a:lnTo>
                  <a:pt x="240906" y="120649"/>
                </a:lnTo>
                <a:lnTo>
                  <a:pt x="240042" y="120649"/>
                </a:lnTo>
                <a:lnTo>
                  <a:pt x="238531" y="119379"/>
                </a:lnTo>
                <a:close/>
              </a:path>
              <a:path w="302260" h="308610">
                <a:moveTo>
                  <a:pt x="171119" y="64769"/>
                </a:moveTo>
                <a:lnTo>
                  <a:pt x="163271" y="64769"/>
                </a:lnTo>
                <a:lnTo>
                  <a:pt x="159245" y="66039"/>
                </a:lnTo>
                <a:lnTo>
                  <a:pt x="146811" y="73659"/>
                </a:lnTo>
                <a:lnTo>
                  <a:pt x="140030" y="80009"/>
                </a:lnTo>
                <a:lnTo>
                  <a:pt x="137756" y="82549"/>
                </a:lnTo>
                <a:lnTo>
                  <a:pt x="133896" y="88899"/>
                </a:lnTo>
                <a:lnTo>
                  <a:pt x="132283" y="91439"/>
                </a:lnTo>
                <a:lnTo>
                  <a:pt x="129705" y="97789"/>
                </a:lnTo>
                <a:lnTo>
                  <a:pt x="128752" y="99059"/>
                </a:lnTo>
                <a:lnTo>
                  <a:pt x="127203" y="105409"/>
                </a:lnTo>
                <a:lnTo>
                  <a:pt x="127152" y="107949"/>
                </a:lnTo>
                <a:lnTo>
                  <a:pt x="127507" y="109219"/>
                </a:lnTo>
                <a:lnTo>
                  <a:pt x="127749" y="110489"/>
                </a:lnTo>
                <a:lnTo>
                  <a:pt x="128447" y="111759"/>
                </a:lnTo>
                <a:lnTo>
                  <a:pt x="128917" y="111759"/>
                </a:lnTo>
                <a:lnTo>
                  <a:pt x="130060" y="113029"/>
                </a:lnTo>
                <a:lnTo>
                  <a:pt x="130822" y="114299"/>
                </a:lnTo>
                <a:lnTo>
                  <a:pt x="133159" y="116839"/>
                </a:lnTo>
                <a:lnTo>
                  <a:pt x="134391" y="118109"/>
                </a:lnTo>
                <a:lnTo>
                  <a:pt x="136524" y="119379"/>
                </a:lnTo>
                <a:lnTo>
                  <a:pt x="137426" y="119379"/>
                </a:lnTo>
                <a:lnTo>
                  <a:pt x="138899" y="120649"/>
                </a:lnTo>
                <a:lnTo>
                  <a:pt x="140995" y="120649"/>
                </a:lnTo>
                <a:lnTo>
                  <a:pt x="141897" y="119379"/>
                </a:lnTo>
                <a:lnTo>
                  <a:pt x="142316" y="118109"/>
                </a:lnTo>
                <a:lnTo>
                  <a:pt x="142938" y="115569"/>
                </a:lnTo>
                <a:lnTo>
                  <a:pt x="143421" y="114299"/>
                </a:lnTo>
                <a:lnTo>
                  <a:pt x="159499" y="92709"/>
                </a:lnTo>
                <a:lnTo>
                  <a:pt x="199936" y="92709"/>
                </a:lnTo>
                <a:lnTo>
                  <a:pt x="198793" y="88899"/>
                </a:lnTo>
                <a:lnTo>
                  <a:pt x="174853" y="66039"/>
                </a:lnTo>
                <a:lnTo>
                  <a:pt x="171119" y="64769"/>
                </a:lnTo>
                <a:close/>
              </a:path>
              <a:path w="302260" h="308610">
                <a:moveTo>
                  <a:pt x="235394" y="0"/>
                </a:moveTo>
                <a:lnTo>
                  <a:pt x="229857" y="0"/>
                </a:lnTo>
                <a:lnTo>
                  <a:pt x="218947" y="3809"/>
                </a:lnTo>
                <a:lnTo>
                  <a:pt x="195554" y="34289"/>
                </a:lnTo>
                <a:lnTo>
                  <a:pt x="195313" y="40639"/>
                </a:lnTo>
                <a:lnTo>
                  <a:pt x="197904" y="52069"/>
                </a:lnTo>
                <a:lnTo>
                  <a:pt x="226745" y="90169"/>
                </a:lnTo>
                <a:lnTo>
                  <a:pt x="244716" y="102869"/>
                </a:lnTo>
                <a:lnTo>
                  <a:pt x="250469" y="106679"/>
                </a:lnTo>
                <a:lnTo>
                  <a:pt x="261683" y="109219"/>
                </a:lnTo>
                <a:lnTo>
                  <a:pt x="267195" y="109219"/>
                </a:lnTo>
                <a:lnTo>
                  <a:pt x="278079" y="105409"/>
                </a:lnTo>
                <a:lnTo>
                  <a:pt x="283527" y="101599"/>
                </a:lnTo>
                <a:lnTo>
                  <a:pt x="294360" y="91439"/>
                </a:lnTo>
                <a:lnTo>
                  <a:pt x="296509" y="87629"/>
                </a:lnTo>
                <a:lnTo>
                  <a:pt x="264744" y="87629"/>
                </a:lnTo>
                <a:lnTo>
                  <a:pt x="258432" y="85089"/>
                </a:lnTo>
                <a:lnTo>
                  <a:pt x="254761" y="82549"/>
                </a:lnTo>
                <a:lnTo>
                  <a:pt x="246430" y="76199"/>
                </a:lnTo>
                <a:lnTo>
                  <a:pt x="241515" y="71119"/>
                </a:lnTo>
                <a:lnTo>
                  <a:pt x="227342" y="57149"/>
                </a:lnTo>
                <a:lnTo>
                  <a:pt x="221094" y="49529"/>
                </a:lnTo>
                <a:lnTo>
                  <a:pt x="218833" y="45719"/>
                </a:lnTo>
                <a:lnTo>
                  <a:pt x="216001" y="39369"/>
                </a:lnTo>
                <a:lnTo>
                  <a:pt x="215493" y="36829"/>
                </a:lnTo>
                <a:lnTo>
                  <a:pt x="216319" y="30479"/>
                </a:lnTo>
                <a:lnTo>
                  <a:pt x="217728" y="27939"/>
                </a:lnTo>
                <a:lnTo>
                  <a:pt x="221551" y="24129"/>
                </a:lnTo>
                <a:lnTo>
                  <a:pt x="223011" y="22859"/>
                </a:lnTo>
                <a:lnTo>
                  <a:pt x="226047" y="21589"/>
                </a:lnTo>
                <a:lnTo>
                  <a:pt x="272829" y="21589"/>
                </a:lnTo>
                <a:lnTo>
                  <a:pt x="270268" y="19049"/>
                </a:lnTo>
                <a:lnTo>
                  <a:pt x="264121" y="13969"/>
                </a:lnTo>
                <a:lnTo>
                  <a:pt x="252336" y="5079"/>
                </a:lnTo>
                <a:lnTo>
                  <a:pt x="246595" y="2539"/>
                </a:lnTo>
                <a:lnTo>
                  <a:pt x="235394" y="0"/>
                </a:lnTo>
                <a:close/>
              </a:path>
              <a:path w="302260" h="308610">
                <a:moveTo>
                  <a:pt x="272829" y="21589"/>
                </a:moveTo>
                <a:lnTo>
                  <a:pt x="233222" y="21589"/>
                </a:lnTo>
                <a:lnTo>
                  <a:pt x="237439" y="22859"/>
                </a:lnTo>
                <a:lnTo>
                  <a:pt x="239788" y="24129"/>
                </a:lnTo>
                <a:lnTo>
                  <a:pt x="244919" y="27939"/>
                </a:lnTo>
                <a:lnTo>
                  <a:pt x="247751" y="30479"/>
                </a:lnTo>
                <a:lnTo>
                  <a:pt x="253949" y="35559"/>
                </a:lnTo>
                <a:lnTo>
                  <a:pt x="257378" y="39369"/>
                </a:lnTo>
                <a:lnTo>
                  <a:pt x="261150" y="43179"/>
                </a:lnTo>
                <a:lnTo>
                  <a:pt x="264274" y="45719"/>
                </a:lnTo>
                <a:lnTo>
                  <a:pt x="267055" y="48259"/>
                </a:lnTo>
                <a:lnTo>
                  <a:pt x="271945" y="54609"/>
                </a:lnTo>
                <a:lnTo>
                  <a:pt x="273989" y="57149"/>
                </a:lnTo>
                <a:lnTo>
                  <a:pt x="277317" y="62229"/>
                </a:lnTo>
                <a:lnTo>
                  <a:pt x="278625" y="63499"/>
                </a:lnTo>
                <a:lnTo>
                  <a:pt x="280504" y="68579"/>
                </a:lnTo>
                <a:lnTo>
                  <a:pt x="281025" y="69849"/>
                </a:lnTo>
                <a:lnTo>
                  <a:pt x="267525" y="87629"/>
                </a:lnTo>
                <a:lnTo>
                  <a:pt x="296509" y="87629"/>
                </a:lnTo>
                <a:lnTo>
                  <a:pt x="297941" y="85089"/>
                </a:lnTo>
                <a:lnTo>
                  <a:pt x="301510" y="73659"/>
                </a:lnTo>
                <a:lnTo>
                  <a:pt x="301751" y="68579"/>
                </a:lnTo>
                <a:lnTo>
                  <a:pt x="299173" y="57149"/>
                </a:lnTo>
                <a:lnTo>
                  <a:pt x="296468" y="50799"/>
                </a:lnTo>
                <a:lnTo>
                  <a:pt x="288264" y="38099"/>
                </a:lnTo>
                <a:lnTo>
                  <a:pt x="283032" y="31749"/>
                </a:lnTo>
                <a:lnTo>
                  <a:pt x="272829" y="21589"/>
                </a:lnTo>
                <a:close/>
              </a:path>
            </a:pathLst>
          </a:custGeom>
          <a:solidFill>
            <a:srgbClr val="000000"/>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88" name="object 83"/>
          <p:cNvSpPr/>
          <p:nvPr/>
        </p:nvSpPr>
        <p:spPr>
          <a:xfrm>
            <a:off x="5739185" y="5824099"/>
            <a:ext cx="963536" cy="307340"/>
          </a:xfrm>
          <a:prstGeom prst="rect">
            <a:avLst/>
          </a:prstGeom>
          <a:blipFill>
            <a:blip r:embed="rId16"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89" name="object 84"/>
          <p:cNvSpPr/>
          <p:nvPr/>
        </p:nvSpPr>
        <p:spPr>
          <a:xfrm>
            <a:off x="6731703" y="5817749"/>
            <a:ext cx="631367" cy="313690"/>
          </a:xfrm>
          <a:prstGeom prst="rect">
            <a:avLst/>
          </a:prstGeom>
          <a:blipFill>
            <a:blip r:embed="rId17"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90" name="object 85"/>
          <p:cNvSpPr/>
          <p:nvPr/>
        </p:nvSpPr>
        <p:spPr>
          <a:xfrm>
            <a:off x="7393386" y="5817749"/>
            <a:ext cx="302895" cy="313690"/>
          </a:xfrm>
          <a:custGeom>
            <a:avLst/>
            <a:gdLst/>
            <a:ahLst/>
            <a:cxnLst/>
            <a:rect l="l" t="t" r="r" b="b"/>
            <a:pathLst>
              <a:path w="302895" h="313689">
                <a:moveTo>
                  <a:pt x="72783" y="224790"/>
                </a:moveTo>
                <a:lnTo>
                  <a:pt x="39281" y="224790"/>
                </a:lnTo>
                <a:lnTo>
                  <a:pt x="42570" y="226060"/>
                </a:lnTo>
                <a:lnTo>
                  <a:pt x="44068" y="227330"/>
                </a:lnTo>
                <a:lnTo>
                  <a:pt x="46901" y="231140"/>
                </a:lnTo>
                <a:lnTo>
                  <a:pt x="48285" y="232410"/>
                </a:lnTo>
                <a:lnTo>
                  <a:pt x="50863" y="236220"/>
                </a:lnTo>
                <a:lnTo>
                  <a:pt x="52019" y="238760"/>
                </a:lnTo>
                <a:lnTo>
                  <a:pt x="54025" y="245110"/>
                </a:lnTo>
                <a:lnTo>
                  <a:pt x="54876" y="247650"/>
                </a:lnTo>
                <a:lnTo>
                  <a:pt x="56222" y="256540"/>
                </a:lnTo>
                <a:lnTo>
                  <a:pt x="56629" y="260350"/>
                </a:lnTo>
                <a:lnTo>
                  <a:pt x="56743" y="266700"/>
                </a:lnTo>
                <a:lnTo>
                  <a:pt x="57734" y="294640"/>
                </a:lnTo>
                <a:lnTo>
                  <a:pt x="59486" y="303530"/>
                </a:lnTo>
                <a:lnTo>
                  <a:pt x="60121" y="304800"/>
                </a:lnTo>
                <a:lnTo>
                  <a:pt x="61810" y="307340"/>
                </a:lnTo>
                <a:lnTo>
                  <a:pt x="62903" y="308610"/>
                </a:lnTo>
                <a:lnTo>
                  <a:pt x="65697" y="311150"/>
                </a:lnTo>
                <a:lnTo>
                  <a:pt x="66954" y="312420"/>
                </a:lnTo>
                <a:lnTo>
                  <a:pt x="69138" y="313690"/>
                </a:lnTo>
                <a:lnTo>
                  <a:pt x="74371" y="313690"/>
                </a:lnTo>
                <a:lnTo>
                  <a:pt x="75234" y="312420"/>
                </a:lnTo>
                <a:lnTo>
                  <a:pt x="103250" y="284480"/>
                </a:lnTo>
                <a:lnTo>
                  <a:pt x="77190" y="284480"/>
                </a:lnTo>
                <a:lnTo>
                  <a:pt x="76953" y="266700"/>
                </a:lnTo>
                <a:lnTo>
                  <a:pt x="76851" y="252730"/>
                </a:lnTo>
                <a:lnTo>
                  <a:pt x="76669" y="247650"/>
                </a:lnTo>
                <a:lnTo>
                  <a:pt x="75310" y="234950"/>
                </a:lnTo>
                <a:lnTo>
                  <a:pt x="74307" y="229870"/>
                </a:lnTo>
                <a:lnTo>
                  <a:pt x="72783" y="224790"/>
                </a:lnTo>
                <a:close/>
              </a:path>
              <a:path w="302895" h="313689">
                <a:moveTo>
                  <a:pt x="113741" y="252730"/>
                </a:moveTo>
                <a:lnTo>
                  <a:pt x="108991" y="252730"/>
                </a:lnTo>
                <a:lnTo>
                  <a:pt x="77190" y="284480"/>
                </a:lnTo>
                <a:lnTo>
                  <a:pt x="103250" y="284480"/>
                </a:lnTo>
                <a:lnTo>
                  <a:pt x="122351" y="265430"/>
                </a:lnTo>
                <a:lnTo>
                  <a:pt x="122605" y="265430"/>
                </a:lnTo>
                <a:lnTo>
                  <a:pt x="122707" y="262890"/>
                </a:lnTo>
                <a:lnTo>
                  <a:pt x="122046" y="261620"/>
                </a:lnTo>
                <a:lnTo>
                  <a:pt x="121513" y="260350"/>
                </a:lnTo>
                <a:lnTo>
                  <a:pt x="120040" y="259080"/>
                </a:lnTo>
                <a:lnTo>
                  <a:pt x="119075" y="257810"/>
                </a:lnTo>
                <a:lnTo>
                  <a:pt x="117881" y="256540"/>
                </a:lnTo>
                <a:lnTo>
                  <a:pt x="116738" y="255270"/>
                </a:lnTo>
                <a:lnTo>
                  <a:pt x="115671" y="254000"/>
                </a:lnTo>
                <a:lnTo>
                  <a:pt x="113741" y="252730"/>
                </a:lnTo>
                <a:close/>
              </a:path>
              <a:path w="302895" h="313689">
                <a:moveTo>
                  <a:pt x="43954" y="196850"/>
                </a:moveTo>
                <a:lnTo>
                  <a:pt x="36118" y="198120"/>
                </a:lnTo>
                <a:lnTo>
                  <a:pt x="32080" y="198120"/>
                </a:lnTo>
                <a:lnTo>
                  <a:pt x="19646" y="205740"/>
                </a:lnTo>
                <a:lnTo>
                  <a:pt x="12877" y="212090"/>
                </a:lnTo>
                <a:lnTo>
                  <a:pt x="10591" y="215900"/>
                </a:lnTo>
                <a:lnTo>
                  <a:pt x="6743" y="220980"/>
                </a:lnTo>
                <a:lnTo>
                  <a:pt x="0" y="240030"/>
                </a:lnTo>
                <a:lnTo>
                  <a:pt x="596" y="242570"/>
                </a:lnTo>
                <a:lnTo>
                  <a:pt x="1295" y="243840"/>
                </a:lnTo>
                <a:lnTo>
                  <a:pt x="1752" y="243840"/>
                </a:lnTo>
                <a:lnTo>
                  <a:pt x="2895" y="245110"/>
                </a:lnTo>
                <a:lnTo>
                  <a:pt x="3657" y="246380"/>
                </a:lnTo>
                <a:lnTo>
                  <a:pt x="5994" y="248920"/>
                </a:lnTo>
                <a:lnTo>
                  <a:pt x="7226" y="250190"/>
                </a:lnTo>
                <a:lnTo>
                  <a:pt x="9359" y="251460"/>
                </a:lnTo>
                <a:lnTo>
                  <a:pt x="10261" y="252730"/>
                </a:lnTo>
                <a:lnTo>
                  <a:pt x="13842" y="252730"/>
                </a:lnTo>
                <a:lnTo>
                  <a:pt x="14744" y="251460"/>
                </a:lnTo>
                <a:lnTo>
                  <a:pt x="15163" y="251460"/>
                </a:lnTo>
                <a:lnTo>
                  <a:pt x="15773" y="247650"/>
                </a:lnTo>
                <a:lnTo>
                  <a:pt x="16255" y="246380"/>
                </a:lnTo>
                <a:lnTo>
                  <a:pt x="17576" y="241300"/>
                </a:lnTo>
                <a:lnTo>
                  <a:pt x="18529" y="238760"/>
                </a:lnTo>
                <a:lnTo>
                  <a:pt x="21031" y="233680"/>
                </a:lnTo>
                <a:lnTo>
                  <a:pt x="22872" y="232410"/>
                </a:lnTo>
                <a:lnTo>
                  <a:pt x="27012" y="227330"/>
                </a:lnTo>
                <a:lnTo>
                  <a:pt x="28765" y="226060"/>
                </a:lnTo>
                <a:lnTo>
                  <a:pt x="32334" y="224790"/>
                </a:lnTo>
                <a:lnTo>
                  <a:pt x="72783" y="224790"/>
                </a:lnTo>
                <a:lnTo>
                  <a:pt x="71640" y="220980"/>
                </a:lnTo>
                <a:lnTo>
                  <a:pt x="69964" y="217170"/>
                </a:lnTo>
                <a:lnTo>
                  <a:pt x="65938" y="212090"/>
                </a:lnTo>
                <a:lnTo>
                  <a:pt x="63639" y="208280"/>
                </a:lnTo>
                <a:lnTo>
                  <a:pt x="58102" y="203200"/>
                </a:lnTo>
                <a:lnTo>
                  <a:pt x="54838" y="200660"/>
                </a:lnTo>
                <a:lnTo>
                  <a:pt x="47701" y="198120"/>
                </a:lnTo>
                <a:lnTo>
                  <a:pt x="43954" y="196850"/>
                </a:lnTo>
                <a:close/>
              </a:path>
              <a:path w="302895" h="313689">
                <a:moveTo>
                  <a:pt x="111366" y="251460"/>
                </a:moveTo>
                <a:lnTo>
                  <a:pt x="110693" y="251460"/>
                </a:lnTo>
                <a:lnTo>
                  <a:pt x="109499" y="252730"/>
                </a:lnTo>
                <a:lnTo>
                  <a:pt x="112890" y="252730"/>
                </a:lnTo>
                <a:lnTo>
                  <a:pt x="111366" y="251460"/>
                </a:lnTo>
                <a:close/>
              </a:path>
              <a:path w="302895" h="313689">
                <a:moveTo>
                  <a:pt x="108229" y="132080"/>
                </a:moveTo>
                <a:lnTo>
                  <a:pt x="102704" y="132080"/>
                </a:lnTo>
                <a:lnTo>
                  <a:pt x="91782" y="135890"/>
                </a:lnTo>
                <a:lnTo>
                  <a:pt x="68402" y="166370"/>
                </a:lnTo>
                <a:lnTo>
                  <a:pt x="68148" y="172720"/>
                </a:lnTo>
                <a:lnTo>
                  <a:pt x="70738" y="184150"/>
                </a:lnTo>
                <a:lnTo>
                  <a:pt x="99580" y="222250"/>
                </a:lnTo>
                <a:lnTo>
                  <a:pt x="134518" y="241300"/>
                </a:lnTo>
                <a:lnTo>
                  <a:pt x="140042" y="241300"/>
                </a:lnTo>
                <a:lnTo>
                  <a:pt x="150914" y="237490"/>
                </a:lnTo>
                <a:lnTo>
                  <a:pt x="156362" y="233680"/>
                </a:lnTo>
                <a:lnTo>
                  <a:pt x="167195" y="223520"/>
                </a:lnTo>
                <a:lnTo>
                  <a:pt x="169344" y="219710"/>
                </a:lnTo>
                <a:lnTo>
                  <a:pt x="137591" y="219710"/>
                </a:lnTo>
                <a:lnTo>
                  <a:pt x="131267" y="217170"/>
                </a:lnTo>
                <a:lnTo>
                  <a:pt x="127609" y="214630"/>
                </a:lnTo>
                <a:lnTo>
                  <a:pt x="119265" y="208280"/>
                </a:lnTo>
                <a:lnTo>
                  <a:pt x="114350" y="204470"/>
                </a:lnTo>
                <a:lnTo>
                  <a:pt x="104051" y="193040"/>
                </a:lnTo>
                <a:lnTo>
                  <a:pt x="100177" y="189230"/>
                </a:lnTo>
                <a:lnTo>
                  <a:pt x="93941" y="181610"/>
                </a:lnTo>
                <a:lnTo>
                  <a:pt x="91668" y="177800"/>
                </a:lnTo>
                <a:lnTo>
                  <a:pt x="88836" y="171450"/>
                </a:lnTo>
                <a:lnTo>
                  <a:pt x="88341" y="168910"/>
                </a:lnTo>
                <a:lnTo>
                  <a:pt x="89153" y="162560"/>
                </a:lnTo>
                <a:lnTo>
                  <a:pt x="90576" y="160020"/>
                </a:lnTo>
                <a:lnTo>
                  <a:pt x="94386" y="156210"/>
                </a:lnTo>
                <a:lnTo>
                  <a:pt x="95846" y="156210"/>
                </a:lnTo>
                <a:lnTo>
                  <a:pt x="98882" y="153670"/>
                </a:lnTo>
                <a:lnTo>
                  <a:pt x="145663" y="153670"/>
                </a:lnTo>
                <a:lnTo>
                  <a:pt x="143103" y="151130"/>
                </a:lnTo>
                <a:lnTo>
                  <a:pt x="136956" y="146050"/>
                </a:lnTo>
                <a:lnTo>
                  <a:pt x="125183" y="137160"/>
                </a:lnTo>
                <a:lnTo>
                  <a:pt x="119430" y="134620"/>
                </a:lnTo>
                <a:lnTo>
                  <a:pt x="108229" y="132080"/>
                </a:lnTo>
                <a:close/>
              </a:path>
              <a:path w="302895" h="313689">
                <a:moveTo>
                  <a:pt x="145663" y="153670"/>
                </a:moveTo>
                <a:lnTo>
                  <a:pt x="106057" y="153670"/>
                </a:lnTo>
                <a:lnTo>
                  <a:pt x="110286" y="156210"/>
                </a:lnTo>
                <a:lnTo>
                  <a:pt x="112623" y="157480"/>
                </a:lnTo>
                <a:lnTo>
                  <a:pt x="117754" y="160020"/>
                </a:lnTo>
                <a:lnTo>
                  <a:pt x="120586" y="162560"/>
                </a:lnTo>
                <a:lnTo>
                  <a:pt x="126784" y="167640"/>
                </a:lnTo>
                <a:lnTo>
                  <a:pt x="130225" y="171450"/>
                </a:lnTo>
                <a:lnTo>
                  <a:pt x="133997" y="175260"/>
                </a:lnTo>
                <a:lnTo>
                  <a:pt x="137109" y="177800"/>
                </a:lnTo>
                <a:lnTo>
                  <a:pt x="139890" y="181610"/>
                </a:lnTo>
                <a:lnTo>
                  <a:pt x="144779" y="186690"/>
                </a:lnTo>
                <a:lnTo>
                  <a:pt x="154076" y="207010"/>
                </a:lnTo>
                <a:lnTo>
                  <a:pt x="153771" y="208280"/>
                </a:lnTo>
                <a:lnTo>
                  <a:pt x="140373" y="219710"/>
                </a:lnTo>
                <a:lnTo>
                  <a:pt x="169344" y="219710"/>
                </a:lnTo>
                <a:lnTo>
                  <a:pt x="170776" y="217170"/>
                </a:lnTo>
                <a:lnTo>
                  <a:pt x="174345" y="207010"/>
                </a:lnTo>
                <a:lnTo>
                  <a:pt x="174599" y="200660"/>
                </a:lnTo>
                <a:lnTo>
                  <a:pt x="172008" y="189230"/>
                </a:lnTo>
                <a:lnTo>
                  <a:pt x="169316" y="182880"/>
                </a:lnTo>
                <a:lnTo>
                  <a:pt x="161099" y="170180"/>
                </a:lnTo>
                <a:lnTo>
                  <a:pt x="155867" y="163830"/>
                </a:lnTo>
                <a:lnTo>
                  <a:pt x="145663" y="153670"/>
                </a:lnTo>
                <a:close/>
              </a:path>
              <a:path w="302895" h="313689">
                <a:moveTo>
                  <a:pt x="199936" y="97790"/>
                </a:moveTo>
                <a:lnTo>
                  <a:pt x="166446" y="97790"/>
                </a:lnTo>
                <a:lnTo>
                  <a:pt x="169722" y="99060"/>
                </a:lnTo>
                <a:lnTo>
                  <a:pt x="171221" y="100330"/>
                </a:lnTo>
                <a:lnTo>
                  <a:pt x="174053" y="102870"/>
                </a:lnTo>
                <a:lnTo>
                  <a:pt x="175437" y="105410"/>
                </a:lnTo>
                <a:lnTo>
                  <a:pt x="178028" y="109220"/>
                </a:lnTo>
                <a:lnTo>
                  <a:pt x="183908" y="139700"/>
                </a:lnTo>
                <a:lnTo>
                  <a:pt x="184854" y="166370"/>
                </a:lnTo>
                <a:lnTo>
                  <a:pt x="186651" y="176530"/>
                </a:lnTo>
                <a:lnTo>
                  <a:pt x="187286" y="177800"/>
                </a:lnTo>
                <a:lnTo>
                  <a:pt x="188963" y="180340"/>
                </a:lnTo>
                <a:lnTo>
                  <a:pt x="190068" y="181610"/>
                </a:lnTo>
                <a:lnTo>
                  <a:pt x="192862" y="184150"/>
                </a:lnTo>
                <a:lnTo>
                  <a:pt x="194119" y="185420"/>
                </a:lnTo>
                <a:lnTo>
                  <a:pt x="196291" y="186690"/>
                </a:lnTo>
                <a:lnTo>
                  <a:pt x="199897" y="186690"/>
                </a:lnTo>
                <a:lnTo>
                  <a:pt x="201536" y="185420"/>
                </a:lnTo>
                <a:lnTo>
                  <a:pt x="202399" y="185420"/>
                </a:lnTo>
                <a:lnTo>
                  <a:pt x="230415" y="157480"/>
                </a:lnTo>
                <a:lnTo>
                  <a:pt x="204342" y="157480"/>
                </a:lnTo>
                <a:lnTo>
                  <a:pt x="204198" y="146050"/>
                </a:lnTo>
                <a:lnTo>
                  <a:pt x="204094" y="128270"/>
                </a:lnTo>
                <a:lnTo>
                  <a:pt x="203822" y="120650"/>
                </a:lnTo>
                <a:lnTo>
                  <a:pt x="202476" y="107950"/>
                </a:lnTo>
                <a:lnTo>
                  <a:pt x="201460" y="102870"/>
                </a:lnTo>
                <a:lnTo>
                  <a:pt x="199936" y="97790"/>
                </a:lnTo>
                <a:close/>
              </a:path>
              <a:path w="302895" h="313689">
                <a:moveTo>
                  <a:pt x="238531" y="124460"/>
                </a:moveTo>
                <a:lnTo>
                  <a:pt x="236664" y="124460"/>
                </a:lnTo>
                <a:lnTo>
                  <a:pt x="236156" y="125730"/>
                </a:lnTo>
                <a:lnTo>
                  <a:pt x="204342" y="157480"/>
                </a:lnTo>
                <a:lnTo>
                  <a:pt x="230415" y="157480"/>
                </a:lnTo>
                <a:lnTo>
                  <a:pt x="249516" y="138430"/>
                </a:lnTo>
                <a:lnTo>
                  <a:pt x="249770" y="137160"/>
                </a:lnTo>
                <a:lnTo>
                  <a:pt x="249974" y="137160"/>
                </a:lnTo>
                <a:lnTo>
                  <a:pt x="249859" y="135890"/>
                </a:lnTo>
                <a:lnTo>
                  <a:pt x="249212" y="134620"/>
                </a:lnTo>
                <a:lnTo>
                  <a:pt x="248678" y="133350"/>
                </a:lnTo>
                <a:lnTo>
                  <a:pt x="247192" y="132080"/>
                </a:lnTo>
                <a:lnTo>
                  <a:pt x="246227" y="130810"/>
                </a:lnTo>
                <a:lnTo>
                  <a:pt x="243890" y="128270"/>
                </a:lnTo>
                <a:lnTo>
                  <a:pt x="242836" y="127000"/>
                </a:lnTo>
                <a:lnTo>
                  <a:pt x="240906" y="125730"/>
                </a:lnTo>
                <a:lnTo>
                  <a:pt x="240042" y="125730"/>
                </a:lnTo>
                <a:lnTo>
                  <a:pt x="238531" y="124460"/>
                </a:lnTo>
                <a:close/>
              </a:path>
              <a:path w="302895" h="313689">
                <a:moveTo>
                  <a:pt x="171119" y="69850"/>
                </a:moveTo>
                <a:lnTo>
                  <a:pt x="163271" y="69850"/>
                </a:lnTo>
                <a:lnTo>
                  <a:pt x="159245" y="71120"/>
                </a:lnTo>
                <a:lnTo>
                  <a:pt x="146811" y="78740"/>
                </a:lnTo>
                <a:lnTo>
                  <a:pt x="140030" y="85090"/>
                </a:lnTo>
                <a:lnTo>
                  <a:pt x="137756" y="87630"/>
                </a:lnTo>
                <a:lnTo>
                  <a:pt x="133896" y="93980"/>
                </a:lnTo>
                <a:lnTo>
                  <a:pt x="132283" y="96520"/>
                </a:lnTo>
                <a:lnTo>
                  <a:pt x="129705" y="102870"/>
                </a:lnTo>
                <a:lnTo>
                  <a:pt x="128752" y="104140"/>
                </a:lnTo>
                <a:lnTo>
                  <a:pt x="127203" y="110490"/>
                </a:lnTo>
                <a:lnTo>
                  <a:pt x="127152" y="113030"/>
                </a:lnTo>
                <a:lnTo>
                  <a:pt x="127507" y="114300"/>
                </a:lnTo>
                <a:lnTo>
                  <a:pt x="127749" y="115570"/>
                </a:lnTo>
                <a:lnTo>
                  <a:pt x="128447" y="116840"/>
                </a:lnTo>
                <a:lnTo>
                  <a:pt x="128917" y="116840"/>
                </a:lnTo>
                <a:lnTo>
                  <a:pt x="130060" y="118110"/>
                </a:lnTo>
                <a:lnTo>
                  <a:pt x="130822" y="119380"/>
                </a:lnTo>
                <a:lnTo>
                  <a:pt x="133159" y="121920"/>
                </a:lnTo>
                <a:lnTo>
                  <a:pt x="134391" y="123190"/>
                </a:lnTo>
                <a:lnTo>
                  <a:pt x="136524" y="124460"/>
                </a:lnTo>
                <a:lnTo>
                  <a:pt x="137426" y="124460"/>
                </a:lnTo>
                <a:lnTo>
                  <a:pt x="138899" y="125730"/>
                </a:lnTo>
                <a:lnTo>
                  <a:pt x="140995" y="125730"/>
                </a:lnTo>
                <a:lnTo>
                  <a:pt x="141897" y="124460"/>
                </a:lnTo>
                <a:lnTo>
                  <a:pt x="142316" y="123190"/>
                </a:lnTo>
                <a:lnTo>
                  <a:pt x="142938" y="120650"/>
                </a:lnTo>
                <a:lnTo>
                  <a:pt x="143421" y="119380"/>
                </a:lnTo>
                <a:lnTo>
                  <a:pt x="159499" y="97790"/>
                </a:lnTo>
                <a:lnTo>
                  <a:pt x="199936" y="97790"/>
                </a:lnTo>
                <a:lnTo>
                  <a:pt x="198793" y="93980"/>
                </a:lnTo>
                <a:lnTo>
                  <a:pt x="174853" y="71120"/>
                </a:lnTo>
                <a:lnTo>
                  <a:pt x="171119" y="69850"/>
                </a:lnTo>
                <a:close/>
              </a:path>
              <a:path w="302895" h="313689">
                <a:moveTo>
                  <a:pt x="236105" y="1270"/>
                </a:moveTo>
                <a:lnTo>
                  <a:pt x="226352" y="1270"/>
                </a:lnTo>
                <a:lnTo>
                  <a:pt x="223062" y="3810"/>
                </a:lnTo>
                <a:lnTo>
                  <a:pt x="221360" y="5080"/>
                </a:lnTo>
                <a:lnTo>
                  <a:pt x="217830" y="7620"/>
                </a:lnTo>
                <a:lnTo>
                  <a:pt x="216179" y="8890"/>
                </a:lnTo>
                <a:lnTo>
                  <a:pt x="209689" y="16510"/>
                </a:lnTo>
                <a:lnTo>
                  <a:pt x="206082" y="20320"/>
                </a:lnTo>
                <a:lnTo>
                  <a:pt x="201536" y="30480"/>
                </a:lnTo>
                <a:lnTo>
                  <a:pt x="200253" y="35560"/>
                </a:lnTo>
                <a:lnTo>
                  <a:pt x="199669" y="44450"/>
                </a:lnTo>
                <a:lnTo>
                  <a:pt x="200215" y="49530"/>
                </a:lnTo>
                <a:lnTo>
                  <a:pt x="221716" y="86360"/>
                </a:lnTo>
                <a:lnTo>
                  <a:pt x="228574" y="92710"/>
                </a:lnTo>
                <a:lnTo>
                  <a:pt x="232244" y="96520"/>
                </a:lnTo>
                <a:lnTo>
                  <a:pt x="239471" y="102870"/>
                </a:lnTo>
                <a:lnTo>
                  <a:pt x="243065" y="105410"/>
                </a:lnTo>
                <a:lnTo>
                  <a:pt x="250253" y="109220"/>
                </a:lnTo>
                <a:lnTo>
                  <a:pt x="260870" y="113030"/>
                </a:lnTo>
                <a:lnTo>
                  <a:pt x="264426" y="113030"/>
                </a:lnTo>
                <a:lnTo>
                  <a:pt x="296757" y="92710"/>
                </a:lnTo>
                <a:lnTo>
                  <a:pt x="267385" y="92710"/>
                </a:lnTo>
                <a:lnTo>
                  <a:pt x="262013" y="90170"/>
                </a:lnTo>
                <a:lnTo>
                  <a:pt x="258952" y="88900"/>
                </a:lnTo>
                <a:lnTo>
                  <a:pt x="252094" y="83820"/>
                </a:lnTo>
                <a:lnTo>
                  <a:pt x="248183" y="81280"/>
                </a:lnTo>
                <a:lnTo>
                  <a:pt x="243789" y="76200"/>
                </a:lnTo>
                <a:lnTo>
                  <a:pt x="244081" y="74930"/>
                </a:lnTo>
                <a:lnTo>
                  <a:pt x="244462" y="73660"/>
                </a:lnTo>
                <a:lnTo>
                  <a:pt x="245402" y="69850"/>
                </a:lnTo>
                <a:lnTo>
                  <a:pt x="245986" y="68580"/>
                </a:lnTo>
                <a:lnTo>
                  <a:pt x="247383" y="66040"/>
                </a:lnTo>
                <a:lnTo>
                  <a:pt x="248183" y="64770"/>
                </a:lnTo>
                <a:lnTo>
                  <a:pt x="231673" y="64770"/>
                </a:lnTo>
                <a:lnTo>
                  <a:pt x="218947" y="40640"/>
                </a:lnTo>
                <a:lnTo>
                  <a:pt x="219151" y="36830"/>
                </a:lnTo>
                <a:lnTo>
                  <a:pt x="221284" y="30480"/>
                </a:lnTo>
                <a:lnTo>
                  <a:pt x="223481" y="26670"/>
                </a:lnTo>
                <a:lnTo>
                  <a:pt x="228777" y="21590"/>
                </a:lnTo>
                <a:lnTo>
                  <a:pt x="230631" y="20320"/>
                </a:lnTo>
                <a:lnTo>
                  <a:pt x="234124" y="17780"/>
                </a:lnTo>
                <a:lnTo>
                  <a:pt x="235711" y="16510"/>
                </a:lnTo>
                <a:lnTo>
                  <a:pt x="237147" y="15240"/>
                </a:lnTo>
                <a:lnTo>
                  <a:pt x="239826" y="13970"/>
                </a:lnTo>
                <a:lnTo>
                  <a:pt x="241922" y="12700"/>
                </a:lnTo>
                <a:lnTo>
                  <a:pt x="242684" y="12700"/>
                </a:lnTo>
                <a:lnTo>
                  <a:pt x="243585" y="11430"/>
                </a:lnTo>
                <a:lnTo>
                  <a:pt x="243839" y="11430"/>
                </a:lnTo>
                <a:lnTo>
                  <a:pt x="243890" y="10160"/>
                </a:lnTo>
                <a:lnTo>
                  <a:pt x="243268" y="8890"/>
                </a:lnTo>
                <a:lnTo>
                  <a:pt x="242722" y="7620"/>
                </a:lnTo>
                <a:lnTo>
                  <a:pt x="241172" y="6350"/>
                </a:lnTo>
                <a:lnTo>
                  <a:pt x="240144" y="5080"/>
                </a:lnTo>
                <a:lnTo>
                  <a:pt x="238874" y="3810"/>
                </a:lnTo>
                <a:lnTo>
                  <a:pt x="237324" y="2540"/>
                </a:lnTo>
                <a:lnTo>
                  <a:pt x="236105" y="1270"/>
                </a:lnTo>
                <a:close/>
              </a:path>
              <a:path w="302895" h="313689">
                <a:moveTo>
                  <a:pt x="297604" y="54610"/>
                </a:moveTo>
                <a:lnTo>
                  <a:pt x="265556" y="54610"/>
                </a:lnTo>
                <a:lnTo>
                  <a:pt x="271386" y="58420"/>
                </a:lnTo>
                <a:lnTo>
                  <a:pt x="273405" y="59690"/>
                </a:lnTo>
                <a:lnTo>
                  <a:pt x="275501" y="62230"/>
                </a:lnTo>
                <a:lnTo>
                  <a:pt x="277507" y="63500"/>
                </a:lnTo>
                <a:lnTo>
                  <a:pt x="279120" y="66040"/>
                </a:lnTo>
                <a:lnTo>
                  <a:pt x="281546" y="71120"/>
                </a:lnTo>
                <a:lnTo>
                  <a:pt x="282308" y="72390"/>
                </a:lnTo>
                <a:lnTo>
                  <a:pt x="282968" y="77470"/>
                </a:lnTo>
                <a:lnTo>
                  <a:pt x="282778" y="78740"/>
                </a:lnTo>
                <a:lnTo>
                  <a:pt x="281343" y="83820"/>
                </a:lnTo>
                <a:lnTo>
                  <a:pt x="280034" y="85090"/>
                </a:lnTo>
                <a:lnTo>
                  <a:pt x="276224" y="88900"/>
                </a:lnTo>
                <a:lnTo>
                  <a:pt x="274167" y="90170"/>
                </a:lnTo>
                <a:lnTo>
                  <a:pt x="269811" y="92710"/>
                </a:lnTo>
                <a:lnTo>
                  <a:pt x="296757" y="92710"/>
                </a:lnTo>
                <a:lnTo>
                  <a:pt x="297586" y="91440"/>
                </a:lnTo>
                <a:lnTo>
                  <a:pt x="301739" y="81280"/>
                </a:lnTo>
                <a:lnTo>
                  <a:pt x="302717" y="76200"/>
                </a:lnTo>
                <a:lnTo>
                  <a:pt x="302513" y="67310"/>
                </a:lnTo>
                <a:lnTo>
                  <a:pt x="301370" y="62230"/>
                </a:lnTo>
                <a:lnTo>
                  <a:pt x="297604" y="54610"/>
                </a:lnTo>
                <a:close/>
              </a:path>
              <a:path w="302895" h="313689">
                <a:moveTo>
                  <a:pt x="271221" y="33020"/>
                </a:moveTo>
                <a:lnTo>
                  <a:pt x="259537" y="33020"/>
                </a:lnTo>
                <a:lnTo>
                  <a:pt x="251574" y="36830"/>
                </a:lnTo>
                <a:lnTo>
                  <a:pt x="247573" y="39370"/>
                </a:lnTo>
                <a:lnTo>
                  <a:pt x="241744" y="45720"/>
                </a:lnTo>
                <a:lnTo>
                  <a:pt x="240169" y="46990"/>
                </a:lnTo>
                <a:lnTo>
                  <a:pt x="237502" y="50800"/>
                </a:lnTo>
                <a:lnTo>
                  <a:pt x="236359" y="53340"/>
                </a:lnTo>
                <a:lnTo>
                  <a:pt x="234429" y="57150"/>
                </a:lnTo>
                <a:lnTo>
                  <a:pt x="233641" y="58420"/>
                </a:lnTo>
                <a:lnTo>
                  <a:pt x="232460" y="62230"/>
                </a:lnTo>
                <a:lnTo>
                  <a:pt x="231990" y="63500"/>
                </a:lnTo>
                <a:lnTo>
                  <a:pt x="231673" y="64770"/>
                </a:lnTo>
                <a:lnTo>
                  <a:pt x="248183" y="64770"/>
                </a:lnTo>
                <a:lnTo>
                  <a:pt x="249986" y="62230"/>
                </a:lnTo>
                <a:lnTo>
                  <a:pt x="251015" y="60960"/>
                </a:lnTo>
                <a:lnTo>
                  <a:pt x="254101" y="58420"/>
                </a:lnTo>
                <a:lnTo>
                  <a:pt x="256019" y="55880"/>
                </a:lnTo>
                <a:lnTo>
                  <a:pt x="259829" y="54610"/>
                </a:lnTo>
                <a:lnTo>
                  <a:pt x="297604" y="54610"/>
                </a:lnTo>
                <a:lnTo>
                  <a:pt x="296976" y="53340"/>
                </a:lnTo>
                <a:lnTo>
                  <a:pt x="293865" y="48260"/>
                </a:lnTo>
                <a:lnTo>
                  <a:pt x="289839" y="44450"/>
                </a:lnTo>
                <a:lnTo>
                  <a:pt x="286270" y="40640"/>
                </a:lnTo>
                <a:lnTo>
                  <a:pt x="282600" y="38100"/>
                </a:lnTo>
                <a:lnTo>
                  <a:pt x="275043" y="34290"/>
                </a:lnTo>
                <a:lnTo>
                  <a:pt x="271221" y="33020"/>
                </a:lnTo>
                <a:close/>
              </a:path>
              <a:path w="302895" h="313689">
                <a:moveTo>
                  <a:pt x="234556" y="0"/>
                </a:moveTo>
                <a:lnTo>
                  <a:pt x="230454" y="0"/>
                </a:lnTo>
                <a:lnTo>
                  <a:pt x="227825" y="1270"/>
                </a:lnTo>
                <a:lnTo>
                  <a:pt x="235546" y="1270"/>
                </a:lnTo>
                <a:lnTo>
                  <a:pt x="234556" y="0"/>
                </a:lnTo>
                <a:close/>
              </a:path>
            </a:pathLst>
          </a:custGeom>
          <a:solidFill>
            <a:srgbClr val="000000"/>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91" name="object 86"/>
          <p:cNvSpPr txBox="1"/>
          <p:nvPr/>
        </p:nvSpPr>
        <p:spPr>
          <a:xfrm>
            <a:off x="2842912" y="3870652"/>
            <a:ext cx="205184" cy="680720"/>
          </a:xfrm>
          <a:prstGeom prst="rect">
            <a:avLst/>
          </a:prstGeom>
        </p:spPr>
        <p:txBody>
          <a:bodyPr vert="vert270" wrap="square" lIns="0" tIns="0" rIns="0" bIns="0" rtlCol="0">
            <a:spAutoFit/>
          </a:bodyPr>
          <a:lstStyle/>
          <a:p>
            <a:pPr marL="12700">
              <a:lnSpc>
                <a:spcPts val="1614"/>
              </a:lnSpc>
            </a:pPr>
            <a:r>
              <a:rPr sz="1400" dirty="0">
                <a:latin typeface="游ゴシック" panose="020B0400000000000000" pitchFamily="50" charset="-128"/>
                <a:ea typeface="游ゴシック" panose="020B0400000000000000" pitchFamily="50" charset="-128"/>
                <a:cs typeface="Arial"/>
              </a:rPr>
              <a:t>M</a:t>
            </a:r>
            <a:r>
              <a:rPr sz="1400" spc="5" dirty="0">
                <a:latin typeface="游ゴシック" panose="020B0400000000000000" pitchFamily="50" charset="-128"/>
                <a:ea typeface="游ゴシック" panose="020B0400000000000000" pitchFamily="50" charset="-128"/>
                <a:cs typeface="Arial"/>
              </a:rPr>
              <a:t>illi</a:t>
            </a:r>
            <a:r>
              <a:rPr sz="1400" spc="-5" dirty="0">
                <a:latin typeface="游ゴシック" panose="020B0400000000000000" pitchFamily="50" charset="-128"/>
                <a:ea typeface="游ゴシック" panose="020B0400000000000000" pitchFamily="50" charset="-128"/>
                <a:cs typeface="Arial"/>
              </a:rPr>
              <a:t>o</a:t>
            </a:r>
            <a:r>
              <a:rPr sz="1400" dirty="0">
                <a:latin typeface="游ゴシック" panose="020B0400000000000000" pitchFamily="50" charset="-128"/>
                <a:ea typeface="游ゴシック" panose="020B0400000000000000" pitchFamily="50" charset="-128"/>
                <a:cs typeface="Arial"/>
              </a:rPr>
              <a:t>ns</a:t>
            </a:r>
            <a:endParaRPr sz="1400">
              <a:latin typeface="游ゴシック" panose="020B0400000000000000" pitchFamily="50" charset="-128"/>
              <a:ea typeface="游ゴシック" panose="020B0400000000000000" pitchFamily="50" charset="-128"/>
              <a:cs typeface="Arial"/>
            </a:endParaRPr>
          </a:p>
        </p:txBody>
      </p:sp>
      <p:sp>
        <p:nvSpPr>
          <p:cNvPr id="92" name="object 87"/>
          <p:cNvSpPr/>
          <p:nvPr/>
        </p:nvSpPr>
        <p:spPr>
          <a:xfrm>
            <a:off x="7305896" y="2936750"/>
            <a:ext cx="124967" cy="124967"/>
          </a:xfrm>
          <a:prstGeom prst="rect">
            <a:avLst/>
          </a:prstGeom>
          <a:blipFill>
            <a:blip r:embed="rId18" cstate="print"/>
            <a:stretch>
              <a:fillRect/>
            </a:stretch>
          </a:blip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93" name="object 88"/>
          <p:cNvSpPr/>
          <p:nvPr/>
        </p:nvSpPr>
        <p:spPr>
          <a:xfrm>
            <a:off x="7305896" y="2936750"/>
            <a:ext cx="125095" cy="125095"/>
          </a:xfrm>
          <a:custGeom>
            <a:avLst/>
            <a:gdLst/>
            <a:ahLst/>
            <a:cxnLst/>
            <a:rect l="l" t="t" r="r" b="b"/>
            <a:pathLst>
              <a:path w="125095" h="125094">
                <a:moveTo>
                  <a:pt x="0" y="0"/>
                </a:moveTo>
                <a:lnTo>
                  <a:pt x="124967" y="0"/>
                </a:lnTo>
                <a:lnTo>
                  <a:pt x="124967" y="124967"/>
                </a:lnTo>
                <a:lnTo>
                  <a:pt x="0" y="124967"/>
                </a:lnTo>
                <a:lnTo>
                  <a:pt x="0" y="0"/>
                </a:lnTo>
                <a:close/>
              </a:path>
            </a:pathLst>
          </a:custGeom>
          <a:ln w="9144">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94" name="object 89"/>
          <p:cNvSpPr txBox="1"/>
          <p:nvPr/>
        </p:nvSpPr>
        <p:spPr>
          <a:xfrm>
            <a:off x="7476355" y="2872957"/>
            <a:ext cx="1786889" cy="259045"/>
          </a:xfrm>
          <a:prstGeom prst="rect">
            <a:avLst/>
          </a:prstGeom>
        </p:spPr>
        <p:txBody>
          <a:bodyPr vert="horz" wrap="square" lIns="0" tIns="12700" rIns="0" bIns="0" rtlCol="0">
            <a:spAutoFit/>
          </a:bodyPr>
          <a:lstStyle/>
          <a:p>
            <a:pPr marL="12700">
              <a:lnSpc>
                <a:spcPct val="100000"/>
              </a:lnSpc>
              <a:spcBef>
                <a:spcPts val="100"/>
              </a:spcBef>
            </a:pPr>
            <a:r>
              <a:rPr sz="1600" spc="-70" dirty="0">
                <a:latin typeface="游ゴシック" panose="020B0400000000000000" pitchFamily="50" charset="-128"/>
                <a:ea typeface="游ゴシック" panose="020B0400000000000000" pitchFamily="50" charset="-128"/>
                <a:cs typeface="Arial"/>
              </a:rPr>
              <a:t>21st </a:t>
            </a:r>
            <a:r>
              <a:rPr sz="1600" spc="-80" dirty="0">
                <a:latin typeface="游ゴシック" panose="020B0400000000000000" pitchFamily="50" charset="-128"/>
                <a:ea typeface="游ゴシック" panose="020B0400000000000000" pitchFamily="50" charset="-128"/>
                <a:cs typeface="Arial"/>
              </a:rPr>
              <a:t>Century</a:t>
            </a:r>
            <a:r>
              <a:rPr sz="1600" spc="-160" dirty="0">
                <a:latin typeface="游ゴシック" panose="020B0400000000000000" pitchFamily="50" charset="-128"/>
                <a:ea typeface="游ゴシック" panose="020B0400000000000000" pitchFamily="50" charset="-128"/>
                <a:cs typeface="Arial"/>
              </a:rPr>
              <a:t> </a:t>
            </a:r>
            <a:r>
              <a:rPr sz="1600" spc="-140" dirty="0">
                <a:latin typeface="游ゴシック" panose="020B0400000000000000" pitchFamily="50" charset="-128"/>
                <a:ea typeface="游ゴシック" panose="020B0400000000000000" pitchFamily="50" charset="-128"/>
                <a:cs typeface="Arial"/>
              </a:rPr>
              <a:t>Cures</a:t>
            </a:r>
            <a:endParaRPr sz="1600" dirty="0">
              <a:latin typeface="游ゴシック" panose="020B0400000000000000" pitchFamily="50" charset="-128"/>
              <a:ea typeface="游ゴシック" panose="020B0400000000000000" pitchFamily="50" charset="-128"/>
              <a:cs typeface="Arial"/>
            </a:endParaRPr>
          </a:p>
        </p:txBody>
      </p:sp>
      <p:sp>
        <p:nvSpPr>
          <p:cNvPr id="95" name="object 90"/>
          <p:cNvSpPr/>
          <p:nvPr/>
        </p:nvSpPr>
        <p:spPr>
          <a:xfrm>
            <a:off x="7305896" y="3390902"/>
            <a:ext cx="125095" cy="127000"/>
          </a:xfrm>
          <a:custGeom>
            <a:avLst/>
            <a:gdLst/>
            <a:ahLst/>
            <a:cxnLst/>
            <a:rect l="l" t="t" r="r" b="b"/>
            <a:pathLst>
              <a:path w="125095" h="127000">
                <a:moveTo>
                  <a:pt x="0" y="0"/>
                </a:moveTo>
                <a:lnTo>
                  <a:pt x="124967" y="0"/>
                </a:lnTo>
                <a:lnTo>
                  <a:pt x="124967" y="126491"/>
                </a:lnTo>
                <a:lnTo>
                  <a:pt x="0" y="126491"/>
                </a:lnTo>
                <a:lnTo>
                  <a:pt x="0" y="0"/>
                </a:lnTo>
                <a:close/>
              </a:path>
            </a:pathLst>
          </a:custGeom>
          <a:solidFill>
            <a:srgbClr val="4F81BD"/>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96" name="object 91"/>
          <p:cNvSpPr txBox="1"/>
          <p:nvPr/>
        </p:nvSpPr>
        <p:spPr>
          <a:xfrm>
            <a:off x="7476355" y="3328328"/>
            <a:ext cx="1177290" cy="259045"/>
          </a:xfrm>
          <a:prstGeom prst="rect">
            <a:avLst/>
          </a:prstGeom>
        </p:spPr>
        <p:txBody>
          <a:bodyPr vert="horz" wrap="square" lIns="0" tIns="12700" rIns="0" bIns="0" rtlCol="0">
            <a:spAutoFit/>
          </a:bodyPr>
          <a:lstStyle/>
          <a:p>
            <a:pPr marL="12700">
              <a:lnSpc>
                <a:spcPct val="100000"/>
              </a:lnSpc>
              <a:spcBef>
                <a:spcPts val="100"/>
              </a:spcBef>
            </a:pPr>
            <a:r>
              <a:rPr sz="1600" spc="-170" dirty="0">
                <a:latin typeface="游ゴシック" panose="020B0400000000000000" pitchFamily="50" charset="-128"/>
                <a:ea typeface="游ゴシック" panose="020B0400000000000000" pitchFamily="50" charset="-128"/>
                <a:cs typeface="Arial"/>
              </a:rPr>
              <a:t>Base</a:t>
            </a:r>
            <a:r>
              <a:rPr sz="1600" spc="-160" dirty="0">
                <a:latin typeface="游ゴシック" panose="020B0400000000000000" pitchFamily="50" charset="-128"/>
                <a:ea typeface="游ゴシック" panose="020B0400000000000000" pitchFamily="50" charset="-128"/>
                <a:cs typeface="Arial"/>
              </a:rPr>
              <a:t> </a:t>
            </a:r>
            <a:r>
              <a:rPr sz="1600" spc="-85" dirty="0">
                <a:latin typeface="游ゴシック" panose="020B0400000000000000" pitchFamily="50" charset="-128"/>
                <a:ea typeface="游ゴシック" panose="020B0400000000000000" pitchFamily="50" charset="-128"/>
                <a:cs typeface="Arial"/>
              </a:rPr>
              <a:t>Budget</a:t>
            </a:r>
            <a:endParaRPr sz="1600">
              <a:latin typeface="游ゴシック" panose="020B0400000000000000" pitchFamily="50" charset="-128"/>
              <a:ea typeface="游ゴシック" panose="020B0400000000000000" pitchFamily="50" charset="-128"/>
              <a:cs typeface="Arial"/>
            </a:endParaRPr>
          </a:p>
        </p:txBody>
      </p:sp>
      <p:sp>
        <p:nvSpPr>
          <p:cNvPr id="97" name="object 92"/>
          <p:cNvSpPr/>
          <p:nvPr/>
        </p:nvSpPr>
        <p:spPr>
          <a:xfrm>
            <a:off x="3847178" y="3553207"/>
            <a:ext cx="182880" cy="219710"/>
          </a:xfrm>
          <a:custGeom>
            <a:avLst/>
            <a:gdLst/>
            <a:ahLst/>
            <a:cxnLst/>
            <a:rect l="l" t="t" r="r" b="b"/>
            <a:pathLst>
              <a:path w="182880" h="219710">
                <a:moveTo>
                  <a:pt x="0" y="0"/>
                </a:moveTo>
                <a:lnTo>
                  <a:pt x="182880" y="0"/>
                </a:lnTo>
                <a:lnTo>
                  <a:pt x="182880" y="219456"/>
                </a:lnTo>
                <a:lnTo>
                  <a:pt x="0" y="219456"/>
                </a:lnTo>
                <a:lnTo>
                  <a:pt x="0" y="0"/>
                </a:lnTo>
                <a:close/>
              </a:path>
            </a:pathLst>
          </a:custGeom>
          <a:solidFill>
            <a:srgbClr val="73FEFF"/>
          </a:solidFill>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98" name="object 93"/>
          <p:cNvSpPr/>
          <p:nvPr/>
        </p:nvSpPr>
        <p:spPr>
          <a:xfrm>
            <a:off x="3847178" y="3553207"/>
            <a:ext cx="182880" cy="219710"/>
          </a:xfrm>
          <a:custGeom>
            <a:avLst/>
            <a:gdLst/>
            <a:ahLst/>
            <a:cxnLst/>
            <a:rect l="l" t="t" r="r" b="b"/>
            <a:pathLst>
              <a:path w="182880" h="219710">
                <a:moveTo>
                  <a:pt x="0" y="0"/>
                </a:moveTo>
                <a:lnTo>
                  <a:pt x="182880" y="0"/>
                </a:lnTo>
                <a:lnTo>
                  <a:pt x="182880" y="219456"/>
                </a:lnTo>
                <a:lnTo>
                  <a:pt x="0" y="219456"/>
                </a:lnTo>
                <a:lnTo>
                  <a:pt x="0" y="0"/>
                </a:lnTo>
                <a:close/>
              </a:path>
            </a:pathLst>
          </a:custGeom>
          <a:ln w="25907">
            <a:solidFill>
              <a:srgbClr val="31859C"/>
            </a:solidFill>
          </a:ln>
        </p:spPr>
        <p:txBody>
          <a:bodyPr wrap="square" lIns="0" tIns="0" rIns="0" bIns="0" rtlCol="0"/>
          <a:lstStyle/>
          <a:p>
            <a:endParaRPr sz="1600">
              <a:latin typeface="游ゴシック" panose="020B0400000000000000" pitchFamily="50" charset="-128"/>
              <a:ea typeface="游ゴシック" panose="020B0400000000000000" pitchFamily="50" charset="-128"/>
            </a:endParaRPr>
          </a:p>
        </p:txBody>
      </p:sp>
      <p:sp>
        <p:nvSpPr>
          <p:cNvPr id="99" name="object 94"/>
          <p:cNvSpPr txBox="1"/>
          <p:nvPr/>
        </p:nvSpPr>
        <p:spPr>
          <a:xfrm>
            <a:off x="4076578" y="3547847"/>
            <a:ext cx="1022985" cy="259045"/>
          </a:xfrm>
          <a:prstGeom prst="rect">
            <a:avLst/>
          </a:prstGeom>
        </p:spPr>
        <p:txBody>
          <a:bodyPr vert="horz" wrap="square" lIns="0" tIns="12700" rIns="0" bIns="0" rtlCol="0">
            <a:spAutoFit/>
          </a:bodyPr>
          <a:lstStyle/>
          <a:p>
            <a:pPr marL="12700">
              <a:lnSpc>
                <a:spcPct val="100000"/>
              </a:lnSpc>
              <a:spcBef>
                <a:spcPts val="100"/>
              </a:spcBef>
            </a:pPr>
            <a:r>
              <a:rPr sz="1600" spc="-90" dirty="0">
                <a:latin typeface="游ゴシック" panose="020B0400000000000000" pitchFamily="50" charset="-128"/>
                <a:ea typeface="游ゴシック" panose="020B0400000000000000" pitchFamily="50" charset="-128"/>
                <a:cs typeface="Arial"/>
              </a:rPr>
              <a:t>2014</a:t>
            </a:r>
            <a:r>
              <a:rPr sz="1600" spc="-60" dirty="0">
                <a:latin typeface="游ゴシック" panose="020B0400000000000000" pitchFamily="50" charset="-128"/>
                <a:ea typeface="游ゴシック" panose="020B0400000000000000" pitchFamily="50" charset="-128"/>
                <a:cs typeface="Arial"/>
              </a:rPr>
              <a:t>-</a:t>
            </a:r>
            <a:r>
              <a:rPr sz="1600" spc="-90" dirty="0">
                <a:latin typeface="游ゴシック" panose="020B0400000000000000" pitchFamily="50" charset="-128"/>
                <a:ea typeface="游ゴシック" panose="020B0400000000000000" pitchFamily="50" charset="-128"/>
                <a:cs typeface="Arial"/>
              </a:rPr>
              <a:t>2016</a:t>
            </a:r>
            <a:endParaRPr sz="1600" dirty="0">
              <a:latin typeface="游ゴシック" panose="020B0400000000000000" pitchFamily="50" charset="-128"/>
              <a:ea typeface="游ゴシック" panose="020B0400000000000000" pitchFamily="50" charset="-128"/>
              <a:cs typeface="Arial"/>
            </a:endParaRPr>
          </a:p>
        </p:txBody>
      </p:sp>
    </p:spTree>
    <p:extLst>
      <p:ext uri="{BB962C8B-B14F-4D97-AF65-F5344CB8AC3E}">
        <p14:creationId xmlns:p14="http://schemas.microsoft.com/office/powerpoint/2010/main" val="22315743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6" y="344335"/>
            <a:ext cx="2697480" cy="360680"/>
          </a:xfrm>
          <a:prstGeom prst="rect">
            <a:avLst/>
          </a:prstGeom>
        </p:spPr>
        <p:txBody>
          <a:bodyPr vert="horz" wrap="square" lIns="0" tIns="12065" rIns="0" bIns="0" rtlCol="0">
            <a:spAutoFit/>
          </a:bodyPr>
          <a:lstStyle/>
          <a:p>
            <a:pPr marL="12700">
              <a:spcBef>
                <a:spcPts val="95"/>
              </a:spcBef>
            </a:pPr>
            <a:r>
              <a:rPr sz="2200" b="1" spc="-290" dirty="0">
                <a:solidFill>
                  <a:srgbClr val="FFFFFF"/>
                </a:solidFill>
                <a:latin typeface="Arial"/>
                <a:cs typeface="Arial"/>
              </a:rPr>
              <a:t>THE </a:t>
            </a:r>
            <a:r>
              <a:rPr sz="2200" b="1" spc="-229" dirty="0">
                <a:solidFill>
                  <a:srgbClr val="FFFFFF"/>
                </a:solidFill>
                <a:latin typeface="Arial"/>
                <a:cs typeface="Arial"/>
              </a:rPr>
              <a:t>BRAIN</a:t>
            </a:r>
            <a:r>
              <a:rPr sz="2200" b="1" spc="-270" dirty="0">
                <a:solidFill>
                  <a:srgbClr val="FFFFFF"/>
                </a:solidFill>
                <a:latin typeface="Arial"/>
                <a:cs typeface="Arial"/>
              </a:rPr>
              <a:t> </a:t>
            </a:r>
            <a:r>
              <a:rPr sz="2200" b="1" spc="-210" dirty="0">
                <a:solidFill>
                  <a:srgbClr val="FFFFFF"/>
                </a:solidFill>
                <a:latin typeface="Arial"/>
                <a:cs typeface="Arial"/>
              </a:rPr>
              <a:t>INITIATIVE®</a:t>
            </a:r>
            <a:endParaRPr sz="2200">
              <a:latin typeface="Arial"/>
              <a:cs typeface="Arial"/>
            </a:endParaRPr>
          </a:p>
        </p:txBody>
      </p:sp>
      <p:sp>
        <p:nvSpPr>
          <p:cNvPr id="3" name="object 3"/>
          <p:cNvSpPr/>
          <p:nvPr/>
        </p:nvSpPr>
        <p:spPr>
          <a:xfrm>
            <a:off x="1600201" y="6126480"/>
            <a:ext cx="2868699" cy="731519"/>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6108091" y="75933"/>
            <a:ext cx="4481195" cy="635000"/>
          </a:xfrm>
          <a:prstGeom prst="rect">
            <a:avLst/>
          </a:prstGeom>
        </p:spPr>
        <p:txBody>
          <a:bodyPr vert="horz" wrap="square" lIns="0" tIns="12065" rIns="0" bIns="0" rtlCol="0" anchor="ctr">
            <a:spAutoFit/>
          </a:bodyPr>
          <a:lstStyle/>
          <a:p>
            <a:pPr marL="12700">
              <a:lnSpc>
                <a:spcPct val="100000"/>
              </a:lnSpc>
              <a:spcBef>
                <a:spcPts val="95"/>
              </a:spcBef>
            </a:pPr>
            <a:r>
              <a:rPr sz="4000" spc="-415" dirty="0"/>
              <a:t>BRAIN </a:t>
            </a:r>
            <a:r>
              <a:rPr sz="4000" i="1" spc="-300" dirty="0">
                <a:solidFill>
                  <a:srgbClr val="FFFF66"/>
                </a:solidFill>
                <a:latin typeface="Trebuchet MS"/>
                <a:cs typeface="Trebuchet MS"/>
              </a:rPr>
              <a:t>Scientific</a:t>
            </a:r>
            <a:r>
              <a:rPr sz="4000" i="1" spc="-114" dirty="0">
                <a:solidFill>
                  <a:srgbClr val="FFFF66"/>
                </a:solidFill>
                <a:latin typeface="Trebuchet MS"/>
                <a:cs typeface="Trebuchet MS"/>
              </a:rPr>
              <a:t> </a:t>
            </a:r>
            <a:r>
              <a:rPr sz="4000" i="1" spc="-315" dirty="0">
                <a:solidFill>
                  <a:srgbClr val="FFFF66"/>
                </a:solidFill>
                <a:latin typeface="Trebuchet MS"/>
                <a:cs typeface="Trebuchet MS"/>
              </a:rPr>
              <a:t>Staff</a:t>
            </a:r>
            <a:endParaRPr sz="4000">
              <a:latin typeface="Trebuchet MS"/>
              <a:cs typeface="Trebuchet MS"/>
            </a:endParaRPr>
          </a:p>
        </p:txBody>
      </p:sp>
      <p:sp>
        <p:nvSpPr>
          <p:cNvPr id="5" name="object 5"/>
          <p:cNvSpPr txBox="1"/>
          <p:nvPr/>
        </p:nvSpPr>
        <p:spPr>
          <a:xfrm>
            <a:off x="1844040" y="918514"/>
            <a:ext cx="8498840" cy="1001394"/>
          </a:xfrm>
          <a:prstGeom prst="rect">
            <a:avLst/>
          </a:prstGeom>
        </p:spPr>
        <p:txBody>
          <a:bodyPr vert="horz" wrap="square" lIns="0" tIns="13335" rIns="0" bIns="0" rtlCol="0">
            <a:spAutoFit/>
          </a:bodyPr>
          <a:lstStyle/>
          <a:p>
            <a:pPr marL="12700" marR="5080">
              <a:spcBef>
                <a:spcPts val="105"/>
              </a:spcBef>
            </a:pPr>
            <a:r>
              <a:rPr sz="3200" b="1" spc="-180" dirty="0">
                <a:latin typeface="Arial"/>
                <a:cs typeface="Arial"/>
              </a:rPr>
              <a:t>NIH </a:t>
            </a:r>
            <a:r>
              <a:rPr sz="3200" b="1" spc="-300" dirty="0">
                <a:latin typeface="Arial"/>
                <a:cs typeface="Arial"/>
              </a:rPr>
              <a:t>is </a:t>
            </a:r>
            <a:r>
              <a:rPr sz="3200" b="1" spc="-220" dirty="0">
                <a:latin typeface="Arial"/>
                <a:cs typeface="Arial"/>
              </a:rPr>
              <a:t>reopening </a:t>
            </a:r>
            <a:r>
              <a:rPr sz="3200" b="1" spc="-120" dirty="0">
                <a:latin typeface="Arial"/>
                <a:cs typeface="Arial"/>
              </a:rPr>
              <a:t>the </a:t>
            </a:r>
            <a:r>
              <a:rPr sz="3200" b="1" spc="-285" dirty="0">
                <a:latin typeface="Arial"/>
                <a:cs typeface="Arial"/>
              </a:rPr>
              <a:t>search </a:t>
            </a:r>
            <a:r>
              <a:rPr sz="3200" b="1" spc="-225" dirty="0">
                <a:latin typeface="Arial"/>
                <a:cs typeface="Arial"/>
              </a:rPr>
              <a:t>and </a:t>
            </a:r>
            <a:r>
              <a:rPr sz="3200" b="1" spc="-190" dirty="0">
                <a:latin typeface="Arial"/>
                <a:cs typeface="Arial"/>
              </a:rPr>
              <a:t>actively </a:t>
            </a:r>
            <a:r>
              <a:rPr sz="3200" b="1" spc="-195" dirty="0">
                <a:latin typeface="Arial"/>
                <a:cs typeface="Arial"/>
              </a:rPr>
              <a:t>recruiting  </a:t>
            </a:r>
            <a:r>
              <a:rPr sz="3200" b="1" spc="-150" dirty="0">
                <a:latin typeface="Arial"/>
                <a:cs typeface="Arial"/>
              </a:rPr>
              <a:t>for </a:t>
            </a:r>
            <a:r>
              <a:rPr sz="3200" b="1" spc="-330" dirty="0">
                <a:latin typeface="Arial"/>
                <a:cs typeface="Arial"/>
              </a:rPr>
              <a:t>BRAIN</a:t>
            </a:r>
            <a:r>
              <a:rPr sz="3200" b="1" spc="-190" dirty="0">
                <a:latin typeface="Arial"/>
                <a:cs typeface="Arial"/>
              </a:rPr>
              <a:t> </a:t>
            </a:r>
            <a:r>
              <a:rPr sz="3200" b="1" spc="-170" dirty="0">
                <a:latin typeface="Arial"/>
                <a:cs typeface="Arial"/>
              </a:rPr>
              <a:t>Director!</a:t>
            </a:r>
            <a:endParaRPr sz="3200">
              <a:latin typeface="Arial"/>
              <a:cs typeface="Arial"/>
            </a:endParaRPr>
          </a:p>
        </p:txBody>
      </p:sp>
      <p:sp>
        <p:nvSpPr>
          <p:cNvPr id="6" name="object 6"/>
          <p:cNvSpPr/>
          <p:nvPr/>
        </p:nvSpPr>
        <p:spPr>
          <a:xfrm>
            <a:off x="3255264" y="2125979"/>
            <a:ext cx="6446520" cy="306476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7470648" y="3654553"/>
            <a:ext cx="3029711" cy="2471927"/>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7423403" y="3630167"/>
            <a:ext cx="3124200" cy="2566416"/>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7470647" y="3654553"/>
            <a:ext cx="3030220" cy="2472055"/>
          </a:xfrm>
          <a:custGeom>
            <a:avLst/>
            <a:gdLst/>
            <a:ahLst/>
            <a:cxnLst/>
            <a:rect l="l" t="t" r="r" b="b"/>
            <a:pathLst>
              <a:path w="3030220" h="2472054">
                <a:moveTo>
                  <a:pt x="0" y="0"/>
                </a:moveTo>
                <a:lnTo>
                  <a:pt x="3029711" y="0"/>
                </a:lnTo>
                <a:lnTo>
                  <a:pt x="3029711" y="2471928"/>
                </a:lnTo>
                <a:lnTo>
                  <a:pt x="0" y="2471928"/>
                </a:lnTo>
                <a:lnTo>
                  <a:pt x="0" y="0"/>
                </a:lnTo>
                <a:close/>
              </a:path>
            </a:pathLst>
          </a:custGeom>
          <a:ln w="9144">
            <a:solidFill>
              <a:srgbClr val="4A7EBB"/>
            </a:solidFill>
          </a:ln>
        </p:spPr>
        <p:txBody>
          <a:bodyPr wrap="square" lIns="0" tIns="0" rIns="0" bIns="0" rtlCol="0"/>
          <a:lstStyle/>
          <a:p>
            <a:endParaRPr/>
          </a:p>
        </p:txBody>
      </p:sp>
      <p:sp>
        <p:nvSpPr>
          <p:cNvPr id="10" name="object 10"/>
          <p:cNvSpPr txBox="1"/>
          <p:nvPr/>
        </p:nvSpPr>
        <p:spPr>
          <a:xfrm>
            <a:off x="1783192" y="5177929"/>
            <a:ext cx="3434079" cy="391160"/>
          </a:xfrm>
          <a:prstGeom prst="rect">
            <a:avLst/>
          </a:prstGeom>
        </p:spPr>
        <p:txBody>
          <a:bodyPr vert="horz" wrap="square" lIns="0" tIns="12700" rIns="0" bIns="0" rtlCol="0">
            <a:spAutoFit/>
          </a:bodyPr>
          <a:lstStyle/>
          <a:p>
            <a:pPr marL="12700">
              <a:spcBef>
                <a:spcPts val="100"/>
              </a:spcBef>
            </a:pPr>
            <a:r>
              <a:rPr sz="2400" u="heavy" spc="-60" dirty="0">
                <a:solidFill>
                  <a:srgbClr val="0000FF"/>
                </a:solidFill>
                <a:uFill>
                  <a:solidFill>
                    <a:srgbClr val="0000FF"/>
                  </a:solidFill>
                </a:uFill>
                <a:latin typeface="Arial"/>
                <a:cs typeface="Arial"/>
                <a:hlinkClick r:id="rId7"/>
              </a:rPr>
              <a:t>www.braininitiative.nih.gov</a:t>
            </a:r>
            <a:endParaRPr sz="2400">
              <a:latin typeface="Arial"/>
              <a:cs typeface="Arial"/>
            </a:endParaRPr>
          </a:p>
        </p:txBody>
      </p:sp>
    </p:spTree>
    <p:extLst>
      <p:ext uri="{BB962C8B-B14F-4D97-AF65-F5344CB8AC3E}">
        <p14:creationId xmlns:p14="http://schemas.microsoft.com/office/powerpoint/2010/main" val="32727910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6" y="344335"/>
            <a:ext cx="2697480" cy="360680"/>
          </a:xfrm>
          <a:prstGeom prst="rect">
            <a:avLst/>
          </a:prstGeom>
        </p:spPr>
        <p:txBody>
          <a:bodyPr vert="horz" wrap="square" lIns="0" tIns="12065" rIns="0" bIns="0" rtlCol="0">
            <a:spAutoFit/>
          </a:bodyPr>
          <a:lstStyle/>
          <a:p>
            <a:pPr marL="12700">
              <a:spcBef>
                <a:spcPts val="95"/>
              </a:spcBef>
            </a:pPr>
            <a:r>
              <a:rPr sz="2200" b="1" spc="-290" dirty="0">
                <a:solidFill>
                  <a:srgbClr val="FFFFFF"/>
                </a:solidFill>
                <a:latin typeface="Arial"/>
                <a:cs typeface="Arial"/>
              </a:rPr>
              <a:t>THE </a:t>
            </a:r>
            <a:r>
              <a:rPr sz="2200" b="1" spc="-229" dirty="0">
                <a:solidFill>
                  <a:srgbClr val="FFFFFF"/>
                </a:solidFill>
                <a:latin typeface="Arial"/>
                <a:cs typeface="Arial"/>
              </a:rPr>
              <a:t>BRAIN</a:t>
            </a:r>
            <a:r>
              <a:rPr sz="2200" b="1" spc="-270" dirty="0">
                <a:solidFill>
                  <a:srgbClr val="FFFFFF"/>
                </a:solidFill>
                <a:latin typeface="Arial"/>
                <a:cs typeface="Arial"/>
              </a:rPr>
              <a:t> </a:t>
            </a:r>
            <a:r>
              <a:rPr sz="2200" b="1" spc="-210" dirty="0">
                <a:solidFill>
                  <a:srgbClr val="FFFFFF"/>
                </a:solidFill>
                <a:latin typeface="Arial"/>
                <a:cs typeface="Arial"/>
              </a:rPr>
              <a:t>INITIATIVE®</a:t>
            </a:r>
            <a:endParaRPr sz="2200">
              <a:latin typeface="Arial"/>
              <a:cs typeface="Arial"/>
            </a:endParaRPr>
          </a:p>
        </p:txBody>
      </p:sp>
      <p:sp>
        <p:nvSpPr>
          <p:cNvPr id="3" name="object 3"/>
          <p:cNvSpPr/>
          <p:nvPr/>
        </p:nvSpPr>
        <p:spPr>
          <a:xfrm>
            <a:off x="1600201" y="6126480"/>
            <a:ext cx="2868699" cy="731519"/>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158719" y="1"/>
            <a:ext cx="7431405" cy="513715"/>
          </a:xfrm>
          <a:prstGeom prst="rect">
            <a:avLst/>
          </a:prstGeom>
        </p:spPr>
        <p:txBody>
          <a:bodyPr vert="horz" wrap="square" lIns="0" tIns="12700" rIns="0" bIns="0" rtlCol="0" anchor="ctr">
            <a:spAutoFit/>
          </a:bodyPr>
          <a:lstStyle/>
          <a:p>
            <a:pPr marL="12700">
              <a:lnSpc>
                <a:spcPct val="100000"/>
              </a:lnSpc>
              <a:spcBef>
                <a:spcPts val="100"/>
              </a:spcBef>
            </a:pPr>
            <a:r>
              <a:rPr sz="3200" spc="-160" dirty="0"/>
              <a:t>20 </a:t>
            </a:r>
            <a:r>
              <a:rPr sz="3200" spc="-330" dirty="0"/>
              <a:t>BRAIN </a:t>
            </a:r>
            <a:r>
              <a:rPr sz="3200" spc="-285" dirty="0"/>
              <a:t>Funding </a:t>
            </a:r>
            <a:r>
              <a:rPr sz="3200" spc="-185" dirty="0"/>
              <a:t>Opportunities </a:t>
            </a:r>
            <a:r>
              <a:rPr sz="3200" spc="-170" dirty="0"/>
              <a:t>in </a:t>
            </a:r>
            <a:r>
              <a:rPr sz="3200" spc="-475" dirty="0"/>
              <a:t>FY</a:t>
            </a:r>
            <a:r>
              <a:rPr sz="3200" spc="-370" dirty="0"/>
              <a:t> </a:t>
            </a:r>
            <a:r>
              <a:rPr sz="3200" spc="-170" dirty="0"/>
              <a:t>2018:</a:t>
            </a:r>
            <a:endParaRPr sz="3200" dirty="0"/>
          </a:p>
        </p:txBody>
      </p:sp>
      <p:sp>
        <p:nvSpPr>
          <p:cNvPr id="5" name="object 5"/>
          <p:cNvSpPr txBox="1"/>
          <p:nvPr/>
        </p:nvSpPr>
        <p:spPr>
          <a:xfrm>
            <a:off x="7726147" y="313487"/>
            <a:ext cx="2861945" cy="513715"/>
          </a:xfrm>
          <a:prstGeom prst="rect">
            <a:avLst/>
          </a:prstGeom>
        </p:spPr>
        <p:txBody>
          <a:bodyPr vert="horz" wrap="square" lIns="0" tIns="12700" rIns="0" bIns="0" rtlCol="0">
            <a:spAutoFit/>
          </a:bodyPr>
          <a:lstStyle/>
          <a:p>
            <a:pPr marL="12700">
              <a:spcBef>
                <a:spcPts val="100"/>
              </a:spcBef>
            </a:pPr>
            <a:r>
              <a:rPr sz="3200" b="1" i="1" spc="-100" dirty="0">
                <a:latin typeface="Trebuchet MS"/>
                <a:cs typeface="Trebuchet MS"/>
              </a:rPr>
              <a:t>Many </a:t>
            </a:r>
            <a:r>
              <a:rPr sz="3200" b="1" i="1" spc="-165" dirty="0">
                <a:latin typeface="Trebuchet MS"/>
                <a:cs typeface="Trebuchet MS"/>
              </a:rPr>
              <a:t>Open</a:t>
            </a:r>
            <a:r>
              <a:rPr sz="3200" b="1" i="1" spc="-450" dirty="0">
                <a:latin typeface="Trebuchet MS"/>
                <a:cs typeface="Trebuchet MS"/>
              </a:rPr>
              <a:t> </a:t>
            </a:r>
            <a:r>
              <a:rPr sz="3200" b="1" i="1" spc="-85" dirty="0">
                <a:latin typeface="Trebuchet MS"/>
                <a:cs typeface="Trebuchet MS"/>
              </a:rPr>
              <a:t>Now</a:t>
            </a:r>
            <a:endParaRPr sz="3200" dirty="0">
              <a:latin typeface="Trebuchet MS"/>
              <a:cs typeface="Trebuchet MS"/>
            </a:endParaRPr>
          </a:p>
        </p:txBody>
      </p:sp>
      <p:sp>
        <p:nvSpPr>
          <p:cNvPr id="6" name="object 6"/>
          <p:cNvSpPr/>
          <p:nvPr/>
        </p:nvSpPr>
        <p:spPr>
          <a:xfrm>
            <a:off x="1608582" y="895350"/>
            <a:ext cx="1169035" cy="1079500"/>
          </a:xfrm>
          <a:custGeom>
            <a:avLst/>
            <a:gdLst/>
            <a:ahLst/>
            <a:cxnLst/>
            <a:rect l="l" t="t" r="r" b="b"/>
            <a:pathLst>
              <a:path w="1169035" h="1079500">
                <a:moveTo>
                  <a:pt x="0" y="0"/>
                </a:moveTo>
                <a:lnTo>
                  <a:pt x="1168908" y="0"/>
                </a:lnTo>
                <a:lnTo>
                  <a:pt x="1168908" y="1078991"/>
                </a:lnTo>
                <a:lnTo>
                  <a:pt x="0" y="1078991"/>
                </a:lnTo>
                <a:lnTo>
                  <a:pt x="0" y="0"/>
                </a:lnTo>
                <a:close/>
              </a:path>
            </a:pathLst>
          </a:custGeom>
          <a:solidFill>
            <a:srgbClr val="C00000"/>
          </a:solidFill>
        </p:spPr>
        <p:txBody>
          <a:bodyPr wrap="square" lIns="0" tIns="0" rIns="0" bIns="0" rtlCol="0"/>
          <a:lstStyle/>
          <a:p>
            <a:endParaRPr/>
          </a:p>
        </p:txBody>
      </p:sp>
      <p:sp>
        <p:nvSpPr>
          <p:cNvPr id="7" name="object 7"/>
          <p:cNvSpPr/>
          <p:nvPr/>
        </p:nvSpPr>
        <p:spPr>
          <a:xfrm>
            <a:off x="1608582" y="895350"/>
            <a:ext cx="1169035" cy="1079500"/>
          </a:xfrm>
          <a:custGeom>
            <a:avLst/>
            <a:gdLst/>
            <a:ahLst/>
            <a:cxnLst/>
            <a:rect l="l" t="t" r="r" b="b"/>
            <a:pathLst>
              <a:path w="1169035" h="1079500">
                <a:moveTo>
                  <a:pt x="0" y="0"/>
                </a:moveTo>
                <a:lnTo>
                  <a:pt x="1168908" y="0"/>
                </a:lnTo>
                <a:lnTo>
                  <a:pt x="1168908" y="1078991"/>
                </a:lnTo>
                <a:lnTo>
                  <a:pt x="0" y="1078991"/>
                </a:lnTo>
                <a:lnTo>
                  <a:pt x="0" y="0"/>
                </a:lnTo>
                <a:close/>
              </a:path>
            </a:pathLst>
          </a:custGeom>
          <a:ln w="25908">
            <a:solidFill>
              <a:srgbClr val="C00000"/>
            </a:solidFill>
          </a:ln>
        </p:spPr>
        <p:txBody>
          <a:bodyPr wrap="square" lIns="0" tIns="0" rIns="0" bIns="0" rtlCol="0"/>
          <a:lstStyle/>
          <a:p>
            <a:endParaRPr/>
          </a:p>
        </p:txBody>
      </p:sp>
      <p:sp>
        <p:nvSpPr>
          <p:cNvPr id="8" name="object 8"/>
          <p:cNvSpPr/>
          <p:nvPr/>
        </p:nvSpPr>
        <p:spPr>
          <a:xfrm>
            <a:off x="1652015" y="1162811"/>
            <a:ext cx="1136904" cy="40081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524001" y="1376172"/>
            <a:ext cx="1377695" cy="400812"/>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1598630" y="1195833"/>
            <a:ext cx="1186815" cy="452755"/>
          </a:xfrm>
          <a:prstGeom prst="rect">
            <a:avLst/>
          </a:prstGeom>
        </p:spPr>
        <p:txBody>
          <a:bodyPr vert="horz" wrap="square" lIns="0" tIns="13335" rIns="0" bIns="0" rtlCol="0">
            <a:spAutoFit/>
          </a:bodyPr>
          <a:lstStyle/>
          <a:p>
            <a:pPr marL="12700" marR="5080" indent="152400">
              <a:spcBef>
                <a:spcPts val="105"/>
              </a:spcBef>
            </a:pPr>
            <a:r>
              <a:rPr sz="1400" b="1" spc="-120" dirty="0">
                <a:solidFill>
                  <a:srgbClr val="FFFFFF"/>
                </a:solidFill>
                <a:latin typeface="Arial"/>
                <a:cs typeface="Arial"/>
              </a:rPr>
              <a:t>Discovering  </a:t>
            </a:r>
            <a:r>
              <a:rPr sz="1400" b="1" spc="-110" dirty="0">
                <a:solidFill>
                  <a:srgbClr val="FFFFFF"/>
                </a:solidFill>
                <a:latin typeface="Arial"/>
                <a:cs typeface="Arial"/>
              </a:rPr>
              <a:t>Brain Cell</a:t>
            </a:r>
            <a:r>
              <a:rPr sz="1400" b="1" spc="-130" dirty="0">
                <a:solidFill>
                  <a:srgbClr val="FFFFFF"/>
                </a:solidFill>
                <a:latin typeface="Arial"/>
                <a:cs typeface="Arial"/>
              </a:rPr>
              <a:t> </a:t>
            </a:r>
            <a:r>
              <a:rPr sz="1400" b="1" spc="-145" dirty="0">
                <a:solidFill>
                  <a:srgbClr val="FFFFFF"/>
                </a:solidFill>
                <a:latin typeface="Arial"/>
                <a:cs typeface="Arial"/>
              </a:rPr>
              <a:t>Types</a:t>
            </a:r>
            <a:endParaRPr sz="1400" dirty="0">
              <a:latin typeface="Arial"/>
              <a:cs typeface="Arial"/>
            </a:endParaRPr>
          </a:p>
        </p:txBody>
      </p:sp>
      <p:sp>
        <p:nvSpPr>
          <p:cNvPr id="11" name="object 11"/>
          <p:cNvSpPr txBox="1"/>
          <p:nvPr/>
        </p:nvSpPr>
        <p:spPr>
          <a:xfrm>
            <a:off x="2901696" y="882396"/>
            <a:ext cx="1195070" cy="975908"/>
          </a:xfrm>
          <a:prstGeom prst="rect">
            <a:avLst/>
          </a:prstGeom>
          <a:solidFill>
            <a:srgbClr val="FFC000"/>
          </a:solidFill>
        </p:spPr>
        <p:txBody>
          <a:bodyPr vert="horz" wrap="square" lIns="0" tIns="113030" rIns="0" bIns="0" rtlCol="0">
            <a:spAutoFit/>
          </a:bodyPr>
          <a:lstStyle/>
          <a:p>
            <a:pPr marL="110489" marR="104139" indent="-635" algn="ctr">
              <a:spcBef>
                <a:spcPts val="890"/>
              </a:spcBef>
            </a:pPr>
            <a:r>
              <a:rPr sz="1400" b="1" spc="-150" dirty="0">
                <a:latin typeface="Arial"/>
                <a:cs typeface="Arial"/>
              </a:rPr>
              <a:t>Tools </a:t>
            </a:r>
            <a:r>
              <a:rPr sz="1400" b="1" spc="-65" dirty="0">
                <a:latin typeface="Arial"/>
                <a:cs typeface="Arial"/>
              </a:rPr>
              <a:t>for  </a:t>
            </a:r>
            <a:r>
              <a:rPr sz="1400" b="1" spc="-100" dirty="0">
                <a:latin typeface="Arial"/>
                <a:cs typeface="Arial"/>
              </a:rPr>
              <a:t>Circuit  </a:t>
            </a:r>
            <a:r>
              <a:rPr sz="1400" b="1" spc="-120" dirty="0">
                <a:latin typeface="Arial"/>
                <a:cs typeface="Arial"/>
              </a:rPr>
              <a:t>Diagrams  </a:t>
            </a:r>
            <a:r>
              <a:rPr sz="1400" b="1" spc="-160" dirty="0">
                <a:latin typeface="Arial"/>
                <a:cs typeface="Arial"/>
              </a:rPr>
              <a:t>Across</a:t>
            </a:r>
            <a:r>
              <a:rPr sz="1400" b="1" spc="-155" dirty="0">
                <a:latin typeface="Arial"/>
                <a:cs typeface="Arial"/>
              </a:rPr>
              <a:t> Scales</a:t>
            </a:r>
            <a:endParaRPr sz="1400" dirty="0">
              <a:latin typeface="Arial"/>
              <a:cs typeface="Arial"/>
            </a:endParaRPr>
          </a:p>
        </p:txBody>
      </p:sp>
      <p:sp>
        <p:nvSpPr>
          <p:cNvPr id="12" name="object 12"/>
          <p:cNvSpPr txBox="1"/>
          <p:nvPr/>
        </p:nvSpPr>
        <p:spPr>
          <a:xfrm>
            <a:off x="4197095" y="882396"/>
            <a:ext cx="1193800" cy="975908"/>
          </a:xfrm>
          <a:prstGeom prst="rect">
            <a:avLst/>
          </a:prstGeom>
          <a:solidFill>
            <a:srgbClr val="FFFF00"/>
          </a:solidFill>
        </p:spPr>
        <p:txBody>
          <a:bodyPr vert="horz" wrap="square" lIns="0" tIns="113030" rIns="0" bIns="0" rtlCol="0">
            <a:spAutoFit/>
          </a:bodyPr>
          <a:lstStyle/>
          <a:p>
            <a:pPr marL="177800" marR="173355" algn="ctr">
              <a:spcBef>
                <a:spcPts val="890"/>
              </a:spcBef>
            </a:pPr>
            <a:r>
              <a:rPr sz="1400" b="1" spc="-280" dirty="0">
                <a:latin typeface="Arial"/>
                <a:cs typeface="Arial"/>
              </a:rPr>
              <a:t>T</a:t>
            </a:r>
            <a:r>
              <a:rPr sz="1400" b="1" spc="-114" dirty="0">
                <a:latin typeface="Arial"/>
                <a:cs typeface="Arial"/>
              </a:rPr>
              <a:t>echno</a:t>
            </a:r>
            <a:r>
              <a:rPr sz="1400" b="1" spc="-45" dirty="0">
                <a:latin typeface="Arial"/>
                <a:cs typeface="Arial"/>
              </a:rPr>
              <a:t>l</a:t>
            </a:r>
            <a:r>
              <a:rPr sz="1400" b="1" spc="-105" dirty="0">
                <a:latin typeface="Arial"/>
                <a:cs typeface="Arial"/>
              </a:rPr>
              <a:t>o</a:t>
            </a:r>
            <a:r>
              <a:rPr sz="1400" b="1" spc="-200" dirty="0">
                <a:latin typeface="Arial"/>
                <a:cs typeface="Arial"/>
              </a:rPr>
              <a:t>g</a:t>
            </a:r>
            <a:r>
              <a:rPr sz="1400" b="1" spc="-80" dirty="0">
                <a:latin typeface="Arial"/>
                <a:cs typeface="Arial"/>
              </a:rPr>
              <a:t>y  </a:t>
            </a:r>
            <a:r>
              <a:rPr sz="1400" b="1" spc="-45" dirty="0">
                <a:latin typeface="Arial"/>
                <a:cs typeface="Arial"/>
              </a:rPr>
              <a:t>to</a:t>
            </a:r>
            <a:r>
              <a:rPr sz="1400" b="1" spc="-145" dirty="0">
                <a:latin typeface="Arial"/>
                <a:cs typeface="Arial"/>
              </a:rPr>
              <a:t> </a:t>
            </a:r>
            <a:r>
              <a:rPr sz="1400" b="1" spc="-50" dirty="0">
                <a:latin typeface="Arial"/>
                <a:cs typeface="Arial"/>
              </a:rPr>
              <a:t>Monitor  </a:t>
            </a:r>
            <a:r>
              <a:rPr sz="1400" b="1" spc="-80" dirty="0">
                <a:latin typeface="Arial"/>
                <a:cs typeface="Arial"/>
              </a:rPr>
              <a:t>Neural  Activity</a:t>
            </a:r>
            <a:endParaRPr sz="1400">
              <a:latin typeface="Arial"/>
              <a:cs typeface="Arial"/>
            </a:endParaRPr>
          </a:p>
        </p:txBody>
      </p:sp>
      <p:sp>
        <p:nvSpPr>
          <p:cNvPr id="13" name="object 13"/>
          <p:cNvSpPr txBox="1"/>
          <p:nvPr/>
        </p:nvSpPr>
        <p:spPr>
          <a:xfrm>
            <a:off x="5500115" y="882396"/>
            <a:ext cx="1195070" cy="984244"/>
          </a:xfrm>
          <a:prstGeom prst="rect">
            <a:avLst/>
          </a:prstGeom>
          <a:solidFill>
            <a:srgbClr val="92D050"/>
          </a:solidFill>
        </p:spPr>
        <p:txBody>
          <a:bodyPr vert="horz" wrap="square" lIns="0" tIns="121285" rIns="0" bIns="0" rtlCol="0">
            <a:spAutoFit/>
          </a:bodyPr>
          <a:lstStyle/>
          <a:p>
            <a:pPr marL="69850" marR="64135" indent="-1270" algn="ctr">
              <a:spcBef>
                <a:spcPts val="955"/>
              </a:spcBef>
            </a:pPr>
            <a:r>
              <a:rPr sz="1400" b="1" spc="-125" dirty="0">
                <a:latin typeface="Arial"/>
                <a:cs typeface="Arial"/>
              </a:rPr>
              <a:t>Precise  </a:t>
            </a:r>
            <a:r>
              <a:rPr sz="1400" b="1" spc="-20" dirty="0">
                <a:latin typeface="Arial"/>
                <a:cs typeface="Arial"/>
              </a:rPr>
              <a:t>I</a:t>
            </a:r>
            <a:r>
              <a:rPr sz="1400" b="1" spc="-114" dirty="0">
                <a:latin typeface="Arial"/>
                <a:cs typeface="Arial"/>
              </a:rPr>
              <a:t>n</a:t>
            </a:r>
            <a:r>
              <a:rPr sz="1400" b="1" spc="10" dirty="0">
                <a:latin typeface="Arial"/>
                <a:cs typeface="Arial"/>
              </a:rPr>
              <a:t>t</a:t>
            </a:r>
            <a:r>
              <a:rPr sz="1400" b="1" spc="-70" dirty="0">
                <a:latin typeface="Arial"/>
                <a:cs typeface="Arial"/>
              </a:rPr>
              <a:t>e</a:t>
            </a:r>
            <a:r>
              <a:rPr sz="1400" b="1" spc="-35" dirty="0">
                <a:latin typeface="Arial"/>
                <a:cs typeface="Arial"/>
              </a:rPr>
              <a:t>r</a:t>
            </a:r>
            <a:r>
              <a:rPr sz="1400" b="1" spc="-135" dirty="0">
                <a:latin typeface="Arial"/>
                <a:cs typeface="Arial"/>
              </a:rPr>
              <a:t>v</a:t>
            </a:r>
            <a:r>
              <a:rPr sz="1400" b="1" spc="-85" dirty="0">
                <a:latin typeface="Arial"/>
                <a:cs typeface="Arial"/>
              </a:rPr>
              <a:t>e</a:t>
            </a:r>
            <a:r>
              <a:rPr sz="1400" b="1" spc="-110" dirty="0">
                <a:latin typeface="Arial"/>
                <a:cs typeface="Arial"/>
              </a:rPr>
              <a:t>n</a:t>
            </a:r>
            <a:r>
              <a:rPr sz="1400" b="1" spc="10" dirty="0">
                <a:latin typeface="Arial"/>
                <a:cs typeface="Arial"/>
              </a:rPr>
              <a:t>t</a:t>
            </a:r>
            <a:r>
              <a:rPr sz="1400" b="1" spc="-45" dirty="0">
                <a:latin typeface="Arial"/>
                <a:cs typeface="Arial"/>
              </a:rPr>
              <a:t>i</a:t>
            </a:r>
            <a:r>
              <a:rPr sz="1400" b="1" spc="-105" dirty="0">
                <a:latin typeface="Arial"/>
                <a:cs typeface="Arial"/>
              </a:rPr>
              <a:t>o</a:t>
            </a:r>
            <a:r>
              <a:rPr sz="1400" b="1" spc="-100" dirty="0">
                <a:latin typeface="Arial"/>
                <a:cs typeface="Arial"/>
              </a:rPr>
              <a:t>na</a:t>
            </a:r>
            <a:r>
              <a:rPr sz="1400" b="1" spc="-45" dirty="0">
                <a:latin typeface="Arial"/>
                <a:cs typeface="Arial"/>
              </a:rPr>
              <a:t>l  </a:t>
            </a:r>
            <a:r>
              <a:rPr sz="1400" b="1" spc="-140" dirty="0">
                <a:latin typeface="Arial"/>
                <a:cs typeface="Arial"/>
              </a:rPr>
              <a:t>Tools: </a:t>
            </a:r>
            <a:r>
              <a:rPr sz="1400" b="1" spc="-125" dirty="0">
                <a:latin typeface="Arial"/>
                <a:cs typeface="Arial"/>
              </a:rPr>
              <a:t>Linking  </a:t>
            </a:r>
            <a:r>
              <a:rPr sz="1400" b="1" spc="-45" dirty="0">
                <a:latin typeface="Arial"/>
                <a:cs typeface="Arial"/>
              </a:rPr>
              <a:t>to</a:t>
            </a:r>
            <a:r>
              <a:rPr sz="1400" b="1" spc="-110" dirty="0">
                <a:latin typeface="Arial"/>
                <a:cs typeface="Arial"/>
              </a:rPr>
              <a:t> </a:t>
            </a:r>
            <a:r>
              <a:rPr sz="1400" b="1" spc="-105" dirty="0">
                <a:latin typeface="Arial"/>
                <a:cs typeface="Arial"/>
              </a:rPr>
              <a:t>Behavior</a:t>
            </a:r>
            <a:endParaRPr sz="1400">
              <a:latin typeface="Arial"/>
              <a:cs typeface="Arial"/>
            </a:endParaRPr>
          </a:p>
        </p:txBody>
      </p:sp>
      <p:sp>
        <p:nvSpPr>
          <p:cNvPr id="14" name="object 14"/>
          <p:cNvSpPr txBox="1"/>
          <p:nvPr/>
        </p:nvSpPr>
        <p:spPr>
          <a:xfrm>
            <a:off x="6781800" y="882396"/>
            <a:ext cx="1195070" cy="984244"/>
          </a:xfrm>
          <a:prstGeom prst="rect">
            <a:avLst/>
          </a:prstGeom>
          <a:solidFill>
            <a:srgbClr val="00B0F0"/>
          </a:solidFill>
        </p:spPr>
        <p:txBody>
          <a:bodyPr vert="horz" wrap="square" lIns="0" tIns="121285" rIns="0" bIns="0" rtlCol="0">
            <a:spAutoFit/>
          </a:bodyPr>
          <a:lstStyle/>
          <a:p>
            <a:pPr marL="71755" marR="66675" indent="1270" algn="ctr">
              <a:spcBef>
                <a:spcPts val="955"/>
              </a:spcBef>
            </a:pPr>
            <a:r>
              <a:rPr sz="1400" b="1" spc="-105" dirty="0">
                <a:latin typeface="Arial"/>
                <a:cs typeface="Arial"/>
              </a:rPr>
              <a:t>Theory,  </a:t>
            </a:r>
            <a:r>
              <a:rPr sz="1400" b="1" spc="-160" dirty="0">
                <a:latin typeface="Arial"/>
                <a:cs typeface="Arial"/>
              </a:rPr>
              <a:t>Fu</a:t>
            </a:r>
            <a:r>
              <a:rPr sz="1400" b="1" spc="-105" dirty="0">
                <a:latin typeface="Arial"/>
                <a:cs typeface="Arial"/>
              </a:rPr>
              <a:t>nd</a:t>
            </a:r>
            <a:r>
              <a:rPr sz="1400" b="1" spc="-75" dirty="0">
                <a:latin typeface="Arial"/>
                <a:cs typeface="Arial"/>
              </a:rPr>
              <a:t>a</a:t>
            </a:r>
            <a:r>
              <a:rPr sz="1400" b="1" spc="-125" dirty="0">
                <a:latin typeface="Arial"/>
                <a:cs typeface="Arial"/>
              </a:rPr>
              <a:t>m</a:t>
            </a:r>
            <a:r>
              <a:rPr sz="1400" b="1" spc="-90" dirty="0">
                <a:latin typeface="Arial"/>
                <a:cs typeface="Arial"/>
              </a:rPr>
              <a:t>e</a:t>
            </a:r>
            <a:r>
              <a:rPr sz="1400" b="1" spc="-130" dirty="0">
                <a:latin typeface="Arial"/>
                <a:cs typeface="Arial"/>
              </a:rPr>
              <a:t>n</a:t>
            </a:r>
            <a:r>
              <a:rPr sz="1400" b="1" spc="10" dirty="0">
                <a:latin typeface="Arial"/>
                <a:cs typeface="Arial"/>
              </a:rPr>
              <a:t>t</a:t>
            </a:r>
            <a:r>
              <a:rPr sz="1400" b="1" spc="-100" dirty="0">
                <a:latin typeface="Arial"/>
                <a:cs typeface="Arial"/>
              </a:rPr>
              <a:t>a</a:t>
            </a:r>
            <a:r>
              <a:rPr sz="1400" b="1" spc="-110" dirty="0">
                <a:latin typeface="Arial"/>
                <a:cs typeface="Arial"/>
              </a:rPr>
              <a:t>ls  </a:t>
            </a:r>
            <a:r>
              <a:rPr sz="1400" b="1" spc="-100" dirty="0">
                <a:latin typeface="Arial"/>
                <a:cs typeface="Arial"/>
              </a:rPr>
              <a:t>and </a:t>
            </a:r>
            <a:r>
              <a:rPr sz="1400" b="1" spc="-80" dirty="0">
                <a:latin typeface="Arial"/>
                <a:cs typeface="Arial"/>
              </a:rPr>
              <a:t>Data  </a:t>
            </a:r>
            <a:r>
              <a:rPr sz="1400" b="1" spc="-130" dirty="0">
                <a:latin typeface="Arial"/>
                <a:cs typeface="Arial"/>
              </a:rPr>
              <a:t>Analysis </a:t>
            </a:r>
            <a:r>
              <a:rPr sz="1400" b="1" spc="-150" dirty="0">
                <a:latin typeface="Arial"/>
                <a:cs typeface="Arial"/>
              </a:rPr>
              <a:t>Tools</a:t>
            </a:r>
            <a:endParaRPr sz="1400">
              <a:latin typeface="Arial"/>
              <a:cs typeface="Arial"/>
            </a:endParaRPr>
          </a:p>
        </p:txBody>
      </p:sp>
      <p:sp>
        <p:nvSpPr>
          <p:cNvPr id="15" name="object 15"/>
          <p:cNvSpPr/>
          <p:nvPr/>
        </p:nvSpPr>
        <p:spPr>
          <a:xfrm>
            <a:off x="8099298" y="895350"/>
            <a:ext cx="1169035" cy="1094740"/>
          </a:xfrm>
          <a:custGeom>
            <a:avLst/>
            <a:gdLst/>
            <a:ahLst/>
            <a:cxnLst/>
            <a:rect l="l" t="t" r="r" b="b"/>
            <a:pathLst>
              <a:path w="1169034" h="1094739">
                <a:moveTo>
                  <a:pt x="0" y="0"/>
                </a:moveTo>
                <a:lnTo>
                  <a:pt x="1168907" y="0"/>
                </a:lnTo>
                <a:lnTo>
                  <a:pt x="1168907" y="1094231"/>
                </a:lnTo>
                <a:lnTo>
                  <a:pt x="0" y="1094231"/>
                </a:lnTo>
                <a:lnTo>
                  <a:pt x="0" y="0"/>
                </a:lnTo>
                <a:close/>
              </a:path>
            </a:pathLst>
          </a:custGeom>
          <a:solidFill>
            <a:srgbClr val="0070C0"/>
          </a:solidFill>
        </p:spPr>
        <p:txBody>
          <a:bodyPr wrap="square" lIns="0" tIns="0" rIns="0" bIns="0" rtlCol="0"/>
          <a:lstStyle/>
          <a:p>
            <a:endParaRPr/>
          </a:p>
        </p:txBody>
      </p:sp>
      <p:sp>
        <p:nvSpPr>
          <p:cNvPr id="16" name="object 16"/>
          <p:cNvSpPr/>
          <p:nvPr/>
        </p:nvSpPr>
        <p:spPr>
          <a:xfrm>
            <a:off x="8099298" y="895350"/>
            <a:ext cx="1169035" cy="1094740"/>
          </a:xfrm>
          <a:custGeom>
            <a:avLst/>
            <a:gdLst/>
            <a:ahLst/>
            <a:cxnLst/>
            <a:rect l="l" t="t" r="r" b="b"/>
            <a:pathLst>
              <a:path w="1169034" h="1094739">
                <a:moveTo>
                  <a:pt x="0" y="0"/>
                </a:moveTo>
                <a:lnTo>
                  <a:pt x="1168907" y="0"/>
                </a:lnTo>
                <a:lnTo>
                  <a:pt x="1168907" y="1094231"/>
                </a:lnTo>
                <a:lnTo>
                  <a:pt x="0" y="1094231"/>
                </a:lnTo>
                <a:lnTo>
                  <a:pt x="0" y="0"/>
                </a:lnTo>
                <a:close/>
              </a:path>
            </a:pathLst>
          </a:custGeom>
          <a:ln w="25908">
            <a:solidFill>
              <a:srgbClr val="0070C0"/>
            </a:solidFill>
          </a:ln>
        </p:spPr>
        <p:txBody>
          <a:bodyPr wrap="square" lIns="0" tIns="0" rIns="0" bIns="0" rtlCol="0"/>
          <a:lstStyle/>
          <a:p>
            <a:endParaRPr/>
          </a:p>
        </p:txBody>
      </p:sp>
      <p:sp>
        <p:nvSpPr>
          <p:cNvPr id="17" name="object 17"/>
          <p:cNvSpPr/>
          <p:nvPr/>
        </p:nvSpPr>
        <p:spPr>
          <a:xfrm>
            <a:off x="8186928" y="1063752"/>
            <a:ext cx="1045464" cy="400812"/>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8302752" y="1277111"/>
            <a:ext cx="815340" cy="400812"/>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8071105" y="1490472"/>
            <a:ext cx="1242059" cy="400812"/>
          </a:xfrm>
          <a:prstGeom prst="rect">
            <a:avLst/>
          </a:prstGeom>
          <a:blipFill>
            <a:blip r:embed="rId8" cstate="print"/>
            <a:stretch>
              <a:fillRect/>
            </a:stretch>
          </a:blipFill>
        </p:spPr>
        <p:txBody>
          <a:bodyPr wrap="square" lIns="0" tIns="0" rIns="0" bIns="0" rtlCol="0"/>
          <a:lstStyle/>
          <a:p>
            <a:endParaRPr/>
          </a:p>
        </p:txBody>
      </p:sp>
      <p:sp>
        <p:nvSpPr>
          <p:cNvPr id="20" name="object 20"/>
          <p:cNvSpPr txBox="1"/>
          <p:nvPr/>
        </p:nvSpPr>
        <p:spPr>
          <a:xfrm>
            <a:off x="8169846" y="1097153"/>
            <a:ext cx="1026160" cy="666115"/>
          </a:xfrm>
          <a:prstGeom prst="rect">
            <a:avLst/>
          </a:prstGeom>
        </p:spPr>
        <p:txBody>
          <a:bodyPr vert="horz" wrap="square" lIns="0" tIns="13335" rIns="0" bIns="0" rtlCol="0">
            <a:spAutoFit/>
          </a:bodyPr>
          <a:lstStyle/>
          <a:p>
            <a:pPr marL="12065" marR="5080" indent="-635" algn="ctr">
              <a:spcBef>
                <a:spcPts val="105"/>
              </a:spcBef>
            </a:pPr>
            <a:r>
              <a:rPr sz="1400" b="1" spc="-125" dirty="0">
                <a:solidFill>
                  <a:srgbClr val="FFFFFF"/>
                </a:solidFill>
                <a:latin typeface="Arial"/>
                <a:cs typeface="Arial"/>
              </a:rPr>
              <a:t>Advancing  </a:t>
            </a:r>
            <a:r>
              <a:rPr sz="1400" b="1" spc="-105" dirty="0">
                <a:solidFill>
                  <a:srgbClr val="FFFFFF"/>
                </a:solidFill>
                <a:latin typeface="Arial"/>
                <a:cs typeface="Arial"/>
              </a:rPr>
              <a:t>Human  </a:t>
            </a:r>
            <a:r>
              <a:rPr sz="1400" b="1" spc="-95" dirty="0">
                <a:solidFill>
                  <a:srgbClr val="FFFFFF"/>
                </a:solidFill>
                <a:latin typeface="Arial"/>
                <a:cs typeface="Arial"/>
              </a:rPr>
              <a:t>N</a:t>
            </a:r>
            <a:r>
              <a:rPr sz="1400" b="1" spc="-85" dirty="0">
                <a:solidFill>
                  <a:srgbClr val="FFFFFF"/>
                </a:solidFill>
                <a:latin typeface="Arial"/>
                <a:cs typeface="Arial"/>
              </a:rPr>
              <a:t>eu</a:t>
            </a:r>
            <a:r>
              <a:rPr sz="1400" b="1" spc="-65" dirty="0">
                <a:solidFill>
                  <a:srgbClr val="FFFFFF"/>
                </a:solidFill>
                <a:latin typeface="Arial"/>
                <a:cs typeface="Arial"/>
              </a:rPr>
              <a:t>r</a:t>
            </a:r>
            <a:r>
              <a:rPr sz="1400" b="1" spc="-105" dirty="0">
                <a:solidFill>
                  <a:srgbClr val="FFFFFF"/>
                </a:solidFill>
                <a:latin typeface="Arial"/>
                <a:cs typeface="Arial"/>
              </a:rPr>
              <a:t>o</a:t>
            </a:r>
            <a:r>
              <a:rPr sz="1400" b="1" spc="-220" dirty="0">
                <a:solidFill>
                  <a:srgbClr val="FFFFFF"/>
                </a:solidFill>
                <a:latin typeface="Arial"/>
                <a:cs typeface="Arial"/>
              </a:rPr>
              <a:t>s</a:t>
            </a:r>
            <a:r>
              <a:rPr sz="1400" b="1" spc="-120" dirty="0">
                <a:solidFill>
                  <a:srgbClr val="FFFFFF"/>
                </a:solidFill>
                <a:latin typeface="Arial"/>
                <a:cs typeface="Arial"/>
              </a:rPr>
              <a:t>ci</a:t>
            </a:r>
            <a:r>
              <a:rPr sz="1400" b="1" spc="-85" dirty="0">
                <a:solidFill>
                  <a:srgbClr val="FFFFFF"/>
                </a:solidFill>
                <a:latin typeface="Arial"/>
                <a:cs typeface="Arial"/>
              </a:rPr>
              <a:t>e</a:t>
            </a:r>
            <a:r>
              <a:rPr sz="1400" b="1" spc="-110" dirty="0">
                <a:solidFill>
                  <a:srgbClr val="FFFFFF"/>
                </a:solidFill>
                <a:latin typeface="Arial"/>
                <a:cs typeface="Arial"/>
              </a:rPr>
              <a:t>n</a:t>
            </a:r>
            <a:r>
              <a:rPr sz="1400" b="1" spc="-135" dirty="0">
                <a:solidFill>
                  <a:srgbClr val="FFFFFF"/>
                </a:solidFill>
                <a:latin typeface="Arial"/>
                <a:cs typeface="Arial"/>
              </a:rPr>
              <a:t>ce</a:t>
            </a:r>
            <a:endParaRPr sz="1400">
              <a:latin typeface="Arial"/>
              <a:cs typeface="Arial"/>
            </a:endParaRPr>
          </a:p>
        </p:txBody>
      </p:sp>
      <p:sp>
        <p:nvSpPr>
          <p:cNvPr id="21" name="object 21"/>
          <p:cNvSpPr/>
          <p:nvPr/>
        </p:nvSpPr>
        <p:spPr>
          <a:xfrm>
            <a:off x="9399270" y="890777"/>
            <a:ext cx="1167765" cy="1094740"/>
          </a:xfrm>
          <a:custGeom>
            <a:avLst/>
            <a:gdLst/>
            <a:ahLst/>
            <a:cxnLst/>
            <a:rect l="l" t="t" r="r" b="b"/>
            <a:pathLst>
              <a:path w="1167765" h="1094739">
                <a:moveTo>
                  <a:pt x="0" y="0"/>
                </a:moveTo>
                <a:lnTo>
                  <a:pt x="1167383" y="0"/>
                </a:lnTo>
                <a:lnTo>
                  <a:pt x="1167383" y="1094231"/>
                </a:lnTo>
                <a:lnTo>
                  <a:pt x="0" y="1094231"/>
                </a:lnTo>
                <a:lnTo>
                  <a:pt x="0" y="0"/>
                </a:lnTo>
                <a:close/>
              </a:path>
            </a:pathLst>
          </a:custGeom>
          <a:solidFill>
            <a:srgbClr val="7030A0"/>
          </a:solidFill>
        </p:spPr>
        <p:txBody>
          <a:bodyPr wrap="square" lIns="0" tIns="0" rIns="0" bIns="0" rtlCol="0"/>
          <a:lstStyle/>
          <a:p>
            <a:endParaRPr/>
          </a:p>
        </p:txBody>
      </p:sp>
      <p:sp>
        <p:nvSpPr>
          <p:cNvPr id="22" name="object 22"/>
          <p:cNvSpPr/>
          <p:nvPr/>
        </p:nvSpPr>
        <p:spPr>
          <a:xfrm>
            <a:off x="9399270" y="890777"/>
            <a:ext cx="1167765" cy="1094740"/>
          </a:xfrm>
          <a:custGeom>
            <a:avLst/>
            <a:gdLst/>
            <a:ahLst/>
            <a:cxnLst/>
            <a:rect l="l" t="t" r="r" b="b"/>
            <a:pathLst>
              <a:path w="1167765" h="1094739">
                <a:moveTo>
                  <a:pt x="0" y="0"/>
                </a:moveTo>
                <a:lnTo>
                  <a:pt x="1167383" y="0"/>
                </a:lnTo>
                <a:lnTo>
                  <a:pt x="1167383" y="1094231"/>
                </a:lnTo>
                <a:lnTo>
                  <a:pt x="0" y="1094231"/>
                </a:lnTo>
                <a:lnTo>
                  <a:pt x="0" y="0"/>
                </a:lnTo>
                <a:close/>
              </a:path>
            </a:pathLst>
          </a:custGeom>
          <a:ln w="25908">
            <a:solidFill>
              <a:srgbClr val="7030A0"/>
            </a:solidFill>
          </a:ln>
        </p:spPr>
        <p:txBody>
          <a:bodyPr wrap="square" lIns="0" tIns="0" rIns="0" bIns="0" rtlCol="0"/>
          <a:lstStyle/>
          <a:p>
            <a:endParaRPr/>
          </a:p>
        </p:txBody>
      </p:sp>
      <p:sp>
        <p:nvSpPr>
          <p:cNvPr id="23" name="object 23"/>
          <p:cNvSpPr/>
          <p:nvPr/>
        </p:nvSpPr>
        <p:spPr>
          <a:xfrm>
            <a:off x="9485376" y="950975"/>
            <a:ext cx="1043940" cy="400812"/>
          </a:xfrm>
          <a:prstGeom prst="rect">
            <a:avLst/>
          </a:prstGeom>
          <a:blipFill>
            <a:blip r:embed="rId9" cstate="print"/>
            <a:stretch>
              <a:fillRect/>
            </a:stretch>
          </a:blipFill>
        </p:spPr>
        <p:txBody>
          <a:bodyPr wrap="square" lIns="0" tIns="0" rIns="0" bIns="0" rtlCol="0"/>
          <a:lstStyle/>
          <a:p>
            <a:endParaRPr/>
          </a:p>
        </p:txBody>
      </p:sp>
      <p:sp>
        <p:nvSpPr>
          <p:cNvPr id="24" name="object 24"/>
          <p:cNvSpPr/>
          <p:nvPr/>
        </p:nvSpPr>
        <p:spPr>
          <a:xfrm>
            <a:off x="9406129" y="1164336"/>
            <a:ext cx="1202435" cy="400812"/>
          </a:xfrm>
          <a:prstGeom prst="rect">
            <a:avLst/>
          </a:prstGeom>
          <a:blipFill>
            <a:blip r:embed="rId10" cstate="print"/>
            <a:stretch>
              <a:fillRect/>
            </a:stretch>
          </a:blipFill>
        </p:spPr>
        <p:txBody>
          <a:bodyPr wrap="square" lIns="0" tIns="0" rIns="0" bIns="0" rtlCol="0"/>
          <a:lstStyle/>
          <a:p>
            <a:endParaRPr/>
          </a:p>
        </p:txBody>
      </p:sp>
      <p:sp>
        <p:nvSpPr>
          <p:cNvPr id="25" name="object 25"/>
          <p:cNvSpPr/>
          <p:nvPr/>
        </p:nvSpPr>
        <p:spPr>
          <a:xfrm>
            <a:off x="9328404" y="1377696"/>
            <a:ext cx="1339596" cy="400812"/>
          </a:xfrm>
          <a:prstGeom prst="rect">
            <a:avLst/>
          </a:prstGeom>
          <a:blipFill>
            <a:blip r:embed="rId11" cstate="print"/>
            <a:stretch>
              <a:fillRect/>
            </a:stretch>
          </a:blipFill>
        </p:spPr>
        <p:txBody>
          <a:bodyPr wrap="square" lIns="0" tIns="0" rIns="0" bIns="0" rtlCol="0"/>
          <a:lstStyle/>
          <a:p>
            <a:endParaRPr/>
          </a:p>
        </p:txBody>
      </p:sp>
      <p:sp>
        <p:nvSpPr>
          <p:cNvPr id="26" name="object 26"/>
          <p:cNvSpPr/>
          <p:nvPr/>
        </p:nvSpPr>
        <p:spPr>
          <a:xfrm>
            <a:off x="9415271" y="1591055"/>
            <a:ext cx="1187196" cy="400812"/>
          </a:xfrm>
          <a:prstGeom prst="rect">
            <a:avLst/>
          </a:prstGeom>
          <a:blipFill>
            <a:blip r:embed="rId12" cstate="print"/>
            <a:stretch>
              <a:fillRect/>
            </a:stretch>
          </a:blipFill>
        </p:spPr>
        <p:txBody>
          <a:bodyPr wrap="square" lIns="0" tIns="0" rIns="0" bIns="0" rtlCol="0"/>
          <a:lstStyle/>
          <a:p>
            <a:endParaRPr/>
          </a:p>
        </p:txBody>
      </p:sp>
      <p:sp>
        <p:nvSpPr>
          <p:cNvPr id="27" name="object 27"/>
          <p:cNvSpPr txBox="1"/>
          <p:nvPr/>
        </p:nvSpPr>
        <p:spPr>
          <a:xfrm>
            <a:off x="9427971" y="985139"/>
            <a:ext cx="1107440" cy="879475"/>
          </a:xfrm>
          <a:prstGeom prst="rect">
            <a:avLst/>
          </a:prstGeom>
        </p:spPr>
        <p:txBody>
          <a:bodyPr vert="horz" wrap="square" lIns="0" tIns="13335" rIns="0" bIns="0" rtlCol="0">
            <a:spAutoFit/>
          </a:bodyPr>
          <a:lstStyle/>
          <a:p>
            <a:pPr marL="12700" marR="5080" algn="ctr">
              <a:spcBef>
                <a:spcPts val="105"/>
              </a:spcBef>
            </a:pPr>
            <a:r>
              <a:rPr sz="1400" b="1" spc="-75" dirty="0">
                <a:solidFill>
                  <a:srgbClr val="FFFFFF"/>
                </a:solidFill>
                <a:latin typeface="Arial"/>
                <a:cs typeface="Arial"/>
              </a:rPr>
              <a:t>Integrated  </a:t>
            </a:r>
            <a:r>
              <a:rPr sz="1400" b="1" spc="-120" dirty="0">
                <a:solidFill>
                  <a:srgbClr val="FFFFFF"/>
                </a:solidFill>
                <a:latin typeface="Arial"/>
                <a:cs typeface="Arial"/>
              </a:rPr>
              <a:t>Approaches:  From</a:t>
            </a:r>
            <a:r>
              <a:rPr sz="1400" b="1" spc="-150" dirty="0">
                <a:solidFill>
                  <a:srgbClr val="FFFFFF"/>
                </a:solidFill>
                <a:latin typeface="Arial"/>
                <a:cs typeface="Arial"/>
              </a:rPr>
              <a:t> </a:t>
            </a:r>
            <a:r>
              <a:rPr sz="1400" b="1" spc="-55" dirty="0">
                <a:solidFill>
                  <a:srgbClr val="FFFFFF"/>
                </a:solidFill>
                <a:latin typeface="Arial"/>
                <a:cs typeface="Arial"/>
              </a:rPr>
              <a:t>Initiative  </a:t>
            </a:r>
            <a:r>
              <a:rPr sz="1400" b="1" spc="-45" dirty="0">
                <a:solidFill>
                  <a:srgbClr val="FFFFFF"/>
                </a:solidFill>
                <a:latin typeface="Arial"/>
                <a:cs typeface="Arial"/>
              </a:rPr>
              <a:t>to </a:t>
            </a:r>
            <a:r>
              <a:rPr sz="1400" b="1" spc="-50" dirty="0">
                <a:solidFill>
                  <a:srgbClr val="FFFFFF"/>
                </a:solidFill>
                <a:latin typeface="Arial"/>
                <a:cs typeface="Arial"/>
              </a:rPr>
              <a:t>the</a:t>
            </a:r>
            <a:r>
              <a:rPr sz="1400" b="1" spc="-210" dirty="0">
                <a:solidFill>
                  <a:srgbClr val="FFFFFF"/>
                </a:solidFill>
                <a:latin typeface="Arial"/>
                <a:cs typeface="Arial"/>
              </a:rPr>
              <a:t> </a:t>
            </a:r>
            <a:r>
              <a:rPr sz="1400" b="1" spc="-110" dirty="0">
                <a:solidFill>
                  <a:srgbClr val="FFFFFF"/>
                </a:solidFill>
                <a:latin typeface="Arial"/>
                <a:cs typeface="Arial"/>
              </a:rPr>
              <a:t>Brain</a:t>
            </a:r>
            <a:endParaRPr sz="1400">
              <a:latin typeface="Arial"/>
              <a:cs typeface="Arial"/>
            </a:endParaRPr>
          </a:p>
        </p:txBody>
      </p:sp>
      <p:sp>
        <p:nvSpPr>
          <p:cNvPr id="28" name="object 28"/>
          <p:cNvSpPr txBox="1"/>
          <p:nvPr/>
        </p:nvSpPr>
        <p:spPr>
          <a:xfrm>
            <a:off x="1524001" y="2058793"/>
            <a:ext cx="10169129" cy="3948517"/>
          </a:xfrm>
          <a:prstGeom prst="rect">
            <a:avLst/>
          </a:prstGeom>
        </p:spPr>
        <p:txBody>
          <a:bodyPr vert="horz" wrap="square" lIns="0" tIns="85090" rIns="0" bIns="0" rtlCol="0">
            <a:spAutoFit/>
          </a:bodyPr>
          <a:lstStyle/>
          <a:p>
            <a:pPr marL="12700">
              <a:spcBef>
                <a:spcPts val="670"/>
              </a:spcBef>
            </a:pPr>
            <a:r>
              <a:rPr b="1" spc="-280" dirty="0">
                <a:latin typeface="游ゴシック" panose="020B0400000000000000" pitchFamily="50" charset="-128"/>
                <a:ea typeface="游ゴシック" panose="020B0400000000000000" pitchFamily="50" charset="-128"/>
                <a:cs typeface="Arial"/>
              </a:rPr>
              <a:t>CURRENTLY </a:t>
            </a:r>
            <a:r>
              <a:rPr b="1" spc="-220" dirty="0">
                <a:latin typeface="游ゴシック" panose="020B0400000000000000" pitchFamily="50" charset="-128"/>
                <a:ea typeface="游ゴシック" panose="020B0400000000000000" pitchFamily="50" charset="-128"/>
                <a:cs typeface="Arial"/>
              </a:rPr>
              <a:t>OPEN </a:t>
            </a:r>
            <a:r>
              <a:rPr b="1" spc="-70" dirty="0">
                <a:latin typeface="游ゴシック" panose="020B0400000000000000" pitchFamily="50" charset="-128"/>
                <a:ea typeface="游ゴシック" panose="020B0400000000000000" pitchFamily="50" charset="-128"/>
                <a:cs typeface="Arial"/>
              </a:rPr>
              <a:t>IN</a:t>
            </a:r>
            <a:r>
              <a:rPr b="1" spc="-254" dirty="0">
                <a:latin typeface="游ゴシック" panose="020B0400000000000000" pitchFamily="50" charset="-128"/>
                <a:ea typeface="游ゴシック" panose="020B0400000000000000" pitchFamily="50" charset="-128"/>
                <a:cs typeface="Arial"/>
              </a:rPr>
              <a:t> </a:t>
            </a:r>
            <a:r>
              <a:rPr b="1" spc="-185" dirty="0">
                <a:latin typeface="游ゴシック" panose="020B0400000000000000" pitchFamily="50" charset="-128"/>
                <a:ea typeface="游ゴシック" panose="020B0400000000000000" pitchFamily="50" charset="-128"/>
                <a:cs typeface="Arial"/>
              </a:rPr>
              <a:t>FY18</a:t>
            </a:r>
            <a:endParaRPr dirty="0">
              <a:latin typeface="游ゴシック" panose="020B0400000000000000" pitchFamily="50" charset="-128"/>
              <a:ea typeface="游ゴシック" panose="020B0400000000000000" pitchFamily="50" charset="-128"/>
              <a:cs typeface="Arial"/>
            </a:endParaRPr>
          </a:p>
          <a:p>
            <a:pPr marL="354965" indent="-342265">
              <a:spcBef>
                <a:spcPts val="595"/>
              </a:spcBef>
              <a:buFont typeface="Symbol"/>
              <a:buChar char=""/>
              <a:tabLst>
                <a:tab pos="354965" algn="l"/>
                <a:tab pos="355600" algn="l"/>
              </a:tabLst>
            </a:pPr>
            <a:r>
              <a:rPr sz="1900" spc="-150" dirty="0">
                <a:latin typeface="游ゴシック" panose="020B0400000000000000" pitchFamily="50" charset="-128"/>
                <a:ea typeface="游ゴシック" panose="020B0400000000000000" pitchFamily="50" charset="-128"/>
                <a:cs typeface="Arial"/>
              </a:rPr>
              <a:t>Tools </a:t>
            </a:r>
            <a:r>
              <a:rPr sz="1900" spc="10" dirty="0">
                <a:latin typeface="游ゴシック" panose="020B0400000000000000" pitchFamily="50" charset="-128"/>
                <a:ea typeface="游ゴシック" panose="020B0400000000000000" pitchFamily="50" charset="-128"/>
                <a:cs typeface="Arial"/>
              </a:rPr>
              <a:t>to </a:t>
            </a:r>
            <a:r>
              <a:rPr sz="1900" spc="-75" dirty="0">
                <a:latin typeface="游ゴシック" panose="020B0400000000000000" pitchFamily="50" charset="-128"/>
                <a:ea typeface="游ゴシック" panose="020B0400000000000000" pitchFamily="50" charset="-128"/>
                <a:cs typeface="Arial"/>
              </a:rPr>
              <a:t>Facilitate </a:t>
            </a:r>
            <a:r>
              <a:rPr sz="1900" spc="-80" dirty="0">
                <a:latin typeface="游ゴシック" panose="020B0400000000000000" pitchFamily="50" charset="-128"/>
                <a:ea typeface="游ゴシック" panose="020B0400000000000000" pitchFamily="50" charset="-128"/>
                <a:cs typeface="Arial"/>
              </a:rPr>
              <a:t>High-Throughput </a:t>
            </a:r>
            <a:r>
              <a:rPr sz="1900" spc="-45" dirty="0">
                <a:latin typeface="游ゴシック" panose="020B0400000000000000" pitchFamily="50" charset="-128"/>
                <a:ea typeface="游ゴシック" panose="020B0400000000000000" pitchFamily="50" charset="-128"/>
                <a:cs typeface="Arial"/>
              </a:rPr>
              <a:t>Microconnectivity</a:t>
            </a:r>
            <a:r>
              <a:rPr sz="1900" spc="-70" dirty="0">
                <a:latin typeface="游ゴシック" panose="020B0400000000000000" pitchFamily="50" charset="-128"/>
                <a:ea typeface="游ゴシック" panose="020B0400000000000000" pitchFamily="50" charset="-128"/>
                <a:cs typeface="Arial"/>
              </a:rPr>
              <a:t> </a:t>
            </a:r>
            <a:r>
              <a:rPr sz="1900" spc="-114" dirty="0">
                <a:latin typeface="游ゴシック" panose="020B0400000000000000" pitchFamily="50" charset="-128"/>
                <a:ea typeface="游ゴシック" panose="020B0400000000000000" pitchFamily="50" charset="-128"/>
                <a:cs typeface="Arial"/>
              </a:rPr>
              <a:t>Analysis</a:t>
            </a:r>
            <a:endParaRPr sz="1900" dirty="0">
              <a:latin typeface="游ゴシック" panose="020B0400000000000000" pitchFamily="50" charset="-128"/>
              <a:ea typeface="游ゴシック" panose="020B0400000000000000" pitchFamily="50" charset="-128"/>
              <a:cs typeface="Arial"/>
            </a:endParaRPr>
          </a:p>
          <a:p>
            <a:pPr marL="354965" indent="-342265">
              <a:buFont typeface="Symbol"/>
              <a:buChar char=""/>
              <a:tabLst>
                <a:tab pos="354965" algn="l"/>
                <a:tab pos="355600" algn="l"/>
              </a:tabLst>
            </a:pPr>
            <a:r>
              <a:rPr sz="1900" spc="-120" dirty="0">
                <a:latin typeface="游ゴシック" panose="020B0400000000000000" pitchFamily="50" charset="-128"/>
                <a:ea typeface="游ゴシック" panose="020B0400000000000000" pitchFamily="50" charset="-128"/>
                <a:cs typeface="Arial"/>
              </a:rPr>
              <a:t>Targeted </a:t>
            </a:r>
            <a:r>
              <a:rPr sz="1900" spc="-195" dirty="0">
                <a:latin typeface="游ゴシック" panose="020B0400000000000000" pitchFamily="50" charset="-128"/>
                <a:ea typeface="游ゴシック" panose="020B0400000000000000" pitchFamily="50" charset="-128"/>
                <a:cs typeface="Arial"/>
              </a:rPr>
              <a:t>BRAIN </a:t>
            </a:r>
            <a:r>
              <a:rPr sz="1900" spc="-85" dirty="0">
                <a:latin typeface="游ゴシック" panose="020B0400000000000000" pitchFamily="50" charset="-128"/>
                <a:ea typeface="游ゴシック" panose="020B0400000000000000" pitchFamily="50" charset="-128"/>
                <a:cs typeface="Arial"/>
              </a:rPr>
              <a:t>Circuits Projects-</a:t>
            </a:r>
            <a:r>
              <a:rPr sz="1900" spc="-285" dirty="0">
                <a:latin typeface="游ゴシック" panose="020B0400000000000000" pitchFamily="50" charset="-128"/>
                <a:ea typeface="游ゴシック" panose="020B0400000000000000" pitchFamily="50" charset="-128"/>
                <a:cs typeface="Arial"/>
              </a:rPr>
              <a:t> </a:t>
            </a:r>
            <a:r>
              <a:rPr sz="1900" spc="-170" dirty="0">
                <a:latin typeface="游ゴシック" panose="020B0400000000000000" pitchFamily="50" charset="-128"/>
                <a:ea typeface="游ゴシック" panose="020B0400000000000000" pitchFamily="50" charset="-128"/>
                <a:cs typeface="Arial"/>
              </a:rPr>
              <a:t>TargetedBCP</a:t>
            </a:r>
            <a:endParaRPr sz="1900" dirty="0">
              <a:latin typeface="游ゴシック" panose="020B0400000000000000" pitchFamily="50" charset="-128"/>
              <a:ea typeface="游ゴシック" panose="020B0400000000000000" pitchFamily="50" charset="-128"/>
              <a:cs typeface="Arial"/>
            </a:endParaRPr>
          </a:p>
          <a:p>
            <a:pPr marL="354965" indent="-342265">
              <a:buFont typeface="Symbol"/>
              <a:buChar char=""/>
              <a:tabLst>
                <a:tab pos="354965" algn="l"/>
                <a:tab pos="355600" algn="l"/>
              </a:tabLst>
            </a:pPr>
            <a:r>
              <a:rPr sz="1900" spc="-95" dirty="0">
                <a:latin typeface="游ゴシック" panose="020B0400000000000000" pitchFamily="50" charset="-128"/>
                <a:ea typeface="游ゴシック" panose="020B0400000000000000" pitchFamily="50" charset="-128"/>
                <a:cs typeface="Arial"/>
              </a:rPr>
              <a:t>Theories, </a:t>
            </a:r>
            <a:r>
              <a:rPr sz="1900" spc="-70" dirty="0">
                <a:latin typeface="游ゴシック" panose="020B0400000000000000" pitchFamily="50" charset="-128"/>
                <a:ea typeface="游ゴシック" panose="020B0400000000000000" pitchFamily="50" charset="-128"/>
                <a:cs typeface="Arial"/>
              </a:rPr>
              <a:t>Models </a:t>
            </a:r>
            <a:r>
              <a:rPr sz="1900" spc="-95" dirty="0">
                <a:latin typeface="游ゴシック" panose="020B0400000000000000" pitchFamily="50" charset="-128"/>
                <a:ea typeface="游ゴシック" panose="020B0400000000000000" pitchFamily="50" charset="-128"/>
                <a:cs typeface="Arial"/>
              </a:rPr>
              <a:t>and </a:t>
            </a:r>
            <a:r>
              <a:rPr sz="1900" spc="-55" dirty="0">
                <a:latin typeface="游ゴシック" panose="020B0400000000000000" pitchFamily="50" charset="-128"/>
                <a:ea typeface="游ゴシック" panose="020B0400000000000000" pitchFamily="50" charset="-128"/>
                <a:cs typeface="Arial"/>
              </a:rPr>
              <a:t>Methods </a:t>
            </a:r>
            <a:r>
              <a:rPr sz="1900" spc="-10" dirty="0">
                <a:latin typeface="游ゴシック" panose="020B0400000000000000" pitchFamily="50" charset="-128"/>
                <a:ea typeface="游ゴシック" panose="020B0400000000000000" pitchFamily="50" charset="-128"/>
                <a:cs typeface="Arial"/>
              </a:rPr>
              <a:t>for </a:t>
            </a:r>
            <a:r>
              <a:rPr sz="1900" spc="-114" dirty="0">
                <a:latin typeface="游ゴシック" panose="020B0400000000000000" pitchFamily="50" charset="-128"/>
                <a:ea typeface="游ゴシック" panose="020B0400000000000000" pitchFamily="50" charset="-128"/>
                <a:cs typeface="Arial"/>
              </a:rPr>
              <a:t>Analysis </a:t>
            </a:r>
            <a:r>
              <a:rPr sz="1900" spc="-10" dirty="0">
                <a:latin typeface="游ゴシック" panose="020B0400000000000000" pitchFamily="50" charset="-128"/>
                <a:ea typeface="游ゴシック" panose="020B0400000000000000" pitchFamily="50" charset="-128"/>
                <a:cs typeface="Arial"/>
              </a:rPr>
              <a:t>of </a:t>
            </a:r>
            <a:r>
              <a:rPr sz="1900" spc="-120" dirty="0">
                <a:latin typeface="游ゴシック" panose="020B0400000000000000" pitchFamily="50" charset="-128"/>
                <a:ea typeface="游ゴシック" panose="020B0400000000000000" pitchFamily="50" charset="-128"/>
                <a:cs typeface="Arial"/>
              </a:rPr>
              <a:t>Complex </a:t>
            </a:r>
            <a:r>
              <a:rPr sz="1900" spc="-110" dirty="0">
                <a:latin typeface="游ゴシック" panose="020B0400000000000000" pitchFamily="50" charset="-128"/>
                <a:ea typeface="游ゴシック" panose="020B0400000000000000" pitchFamily="50" charset="-128"/>
                <a:cs typeface="Arial"/>
              </a:rPr>
              <a:t>Data </a:t>
            </a:r>
            <a:r>
              <a:rPr sz="1900" spc="-25" dirty="0">
                <a:latin typeface="游ゴシック" panose="020B0400000000000000" pitchFamily="50" charset="-128"/>
                <a:ea typeface="游ゴシック" panose="020B0400000000000000" pitchFamily="50" charset="-128"/>
                <a:cs typeface="Arial"/>
              </a:rPr>
              <a:t>from the</a:t>
            </a:r>
            <a:r>
              <a:rPr sz="1900" spc="-320" dirty="0">
                <a:latin typeface="游ゴシック" panose="020B0400000000000000" pitchFamily="50" charset="-128"/>
                <a:ea typeface="游ゴシック" panose="020B0400000000000000" pitchFamily="50" charset="-128"/>
                <a:cs typeface="Arial"/>
              </a:rPr>
              <a:t> </a:t>
            </a:r>
            <a:r>
              <a:rPr sz="1900" spc="-90" dirty="0">
                <a:latin typeface="游ゴシック" panose="020B0400000000000000" pitchFamily="50" charset="-128"/>
                <a:ea typeface="游ゴシック" panose="020B0400000000000000" pitchFamily="50" charset="-128"/>
                <a:cs typeface="Arial"/>
              </a:rPr>
              <a:t>Brain</a:t>
            </a:r>
            <a:endParaRPr sz="1900" dirty="0">
              <a:latin typeface="游ゴシック" panose="020B0400000000000000" pitchFamily="50" charset="-128"/>
              <a:ea typeface="游ゴシック" panose="020B0400000000000000" pitchFamily="50" charset="-128"/>
              <a:cs typeface="Arial"/>
            </a:endParaRPr>
          </a:p>
          <a:p>
            <a:pPr marL="354965" indent="-342265">
              <a:buFont typeface="Symbol"/>
              <a:buChar char=""/>
              <a:tabLst>
                <a:tab pos="354965" algn="l"/>
                <a:tab pos="355600" algn="l"/>
              </a:tabLst>
            </a:pPr>
            <a:r>
              <a:rPr sz="1900" spc="-75" dirty="0">
                <a:latin typeface="游ゴシック" panose="020B0400000000000000" pitchFamily="50" charset="-128"/>
                <a:ea typeface="游ゴシック" panose="020B0400000000000000" pitchFamily="50" charset="-128"/>
                <a:cs typeface="Arial"/>
              </a:rPr>
              <a:t>Proof </a:t>
            </a:r>
            <a:r>
              <a:rPr sz="1900" spc="-10" dirty="0">
                <a:latin typeface="游ゴシック" panose="020B0400000000000000" pitchFamily="50" charset="-128"/>
                <a:ea typeface="游ゴシック" panose="020B0400000000000000" pitchFamily="50" charset="-128"/>
                <a:cs typeface="Arial"/>
              </a:rPr>
              <a:t>of </a:t>
            </a:r>
            <a:r>
              <a:rPr sz="1900" spc="-105" dirty="0">
                <a:latin typeface="游ゴシック" panose="020B0400000000000000" pitchFamily="50" charset="-128"/>
                <a:ea typeface="游ゴシック" panose="020B0400000000000000" pitchFamily="50" charset="-128"/>
                <a:cs typeface="Arial"/>
              </a:rPr>
              <a:t>Concept </a:t>
            </a:r>
            <a:r>
              <a:rPr sz="1900" spc="-80" dirty="0">
                <a:latin typeface="游ゴシック" panose="020B0400000000000000" pitchFamily="50" charset="-128"/>
                <a:ea typeface="游ゴシック" panose="020B0400000000000000" pitchFamily="50" charset="-128"/>
                <a:cs typeface="Arial"/>
              </a:rPr>
              <a:t>Development </a:t>
            </a:r>
            <a:r>
              <a:rPr sz="1900" spc="-10" dirty="0">
                <a:latin typeface="游ゴシック" panose="020B0400000000000000" pitchFamily="50" charset="-128"/>
                <a:ea typeface="游ゴシック" panose="020B0400000000000000" pitchFamily="50" charset="-128"/>
                <a:cs typeface="Arial"/>
              </a:rPr>
              <a:t>of </a:t>
            </a:r>
            <a:r>
              <a:rPr sz="1900" spc="-120" dirty="0">
                <a:latin typeface="游ゴシック" panose="020B0400000000000000" pitchFamily="50" charset="-128"/>
                <a:ea typeface="游ゴシック" panose="020B0400000000000000" pitchFamily="50" charset="-128"/>
                <a:cs typeface="Arial"/>
              </a:rPr>
              <a:t>Early </a:t>
            </a:r>
            <a:r>
              <a:rPr sz="1900" spc="-155" dirty="0">
                <a:latin typeface="游ゴシック" panose="020B0400000000000000" pitchFamily="50" charset="-128"/>
                <a:ea typeface="游ゴシック" panose="020B0400000000000000" pitchFamily="50" charset="-128"/>
                <a:cs typeface="Arial"/>
              </a:rPr>
              <a:t>Stage </a:t>
            </a:r>
            <a:r>
              <a:rPr sz="1900" spc="-80" dirty="0">
                <a:latin typeface="游ゴシック" panose="020B0400000000000000" pitchFamily="50" charset="-128"/>
                <a:ea typeface="游ゴシック" panose="020B0400000000000000" pitchFamily="50" charset="-128"/>
                <a:cs typeface="Arial"/>
              </a:rPr>
              <a:t>Next Generation </a:t>
            </a:r>
            <a:r>
              <a:rPr sz="1900" spc="-110" dirty="0">
                <a:latin typeface="游ゴシック" panose="020B0400000000000000" pitchFamily="50" charset="-128"/>
                <a:ea typeface="游ゴシック" panose="020B0400000000000000" pitchFamily="50" charset="-128"/>
                <a:cs typeface="Arial"/>
              </a:rPr>
              <a:t>Human </a:t>
            </a:r>
            <a:r>
              <a:rPr sz="1900" spc="-90" dirty="0">
                <a:latin typeface="游ゴシック" panose="020B0400000000000000" pitchFamily="50" charset="-128"/>
                <a:ea typeface="游ゴシック" panose="020B0400000000000000" pitchFamily="50" charset="-128"/>
                <a:cs typeface="Arial"/>
              </a:rPr>
              <a:t>Brain</a:t>
            </a:r>
            <a:r>
              <a:rPr sz="1900" spc="-95" dirty="0">
                <a:latin typeface="游ゴシック" panose="020B0400000000000000" pitchFamily="50" charset="-128"/>
                <a:ea typeface="游ゴシック" panose="020B0400000000000000" pitchFamily="50" charset="-128"/>
                <a:cs typeface="Arial"/>
              </a:rPr>
              <a:t> Imaging</a:t>
            </a:r>
            <a:endParaRPr sz="1900" dirty="0">
              <a:latin typeface="游ゴシック" panose="020B0400000000000000" pitchFamily="50" charset="-128"/>
              <a:ea typeface="游ゴシック" panose="020B0400000000000000" pitchFamily="50" charset="-128"/>
              <a:cs typeface="Arial"/>
            </a:endParaRPr>
          </a:p>
          <a:p>
            <a:pPr marL="354965" indent="-342265">
              <a:spcBef>
                <a:spcPts val="5"/>
              </a:spcBef>
              <a:buFont typeface="Symbol"/>
              <a:buChar char=""/>
              <a:tabLst>
                <a:tab pos="354965" algn="l"/>
                <a:tab pos="355600" algn="l"/>
              </a:tabLst>
            </a:pPr>
            <a:r>
              <a:rPr sz="1900" spc="-80" dirty="0">
                <a:latin typeface="游ゴシック" panose="020B0400000000000000" pitchFamily="50" charset="-128"/>
                <a:ea typeface="游ゴシック" panose="020B0400000000000000" pitchFamily="50" charset="-128"/>
                <a:cs typeface="Arial"/>
              </a:rPr>
              <a:t>Development </a:t>
            </a:r>
            <a:r>
              <a:rPr sz="1900" spc="-10" dirty="0">
                <a:latin typeface="游ゴシック" panose="020B0400000000000000" pitchFamily="50" charset="-128"/>
                <a:ea typeface="游ゴシック" panose="020B0400000000000000" pitchFamily="50" charset="-128"/>
                <a:cs typeface="Arial"/>
              </a:rPr>
              <a:t>of </a:t>
            </a:r>
            <a:r>
              <a:rPr sz="1900" spc="-80" dirty="0">
                <a:latin typeface="游ゴシック" panose="020B0400000000000000" pitchFamily="50" charset="-128"/>
                <a:ea typeface="游ゴシック" panose="020B0400000000000000" pitchFamily="50" charset="-128"/>
                <a:cs typeface="Arial"/>
              </a:rPr>
              <a:t>Next Generation </a:t>
            </a:r>
            <a:r>
              <a:rPr sz="1900" spc="-110" dirty="0">
                <a:latin typeface="游ゴシック" panose="020B0400000000000000" pitchFamily="50" charset="-128"/>
                <a:ea typeface="游ゴシック" panose="020B0400000000000000" pitchFamily="50" charset="-128"/>
                <a:cs typeface="Arial"/>
              </a:rPr>
              <a:t>Human </a:t>
            </a:r>
            <a:r>
              <a:rPr sz="1900" spc="-90" dirty="0">
                <a:latin typeface="游ゴシック" panose="020B0400000000000000" pitchFamily="50" charset="-128"/>
                <a:ea typeface="游ゴシック" panose="020B0400000000000000" pitchFamily="50" charset="-128"/>
                <a:cs typeface="Arial"/>
              </a:rPr>
              <a:t>Brain </a:t>
            </a:r>
            <a:r>
              <a:rPr sz="1900" spc="-95" dirty="0">
                <a:latin typeface="游ゴシック" panose="020B0400000000000000" pitchFamily="50" charset="-128"/>
                <a:ea typeface="游ゴシック" panose="020B0400000000000000" pitchFamily="50" charset="-128"/>
                <a:cs typeface="Arial"/>
              </a:rPr>
              <a:t>Imaging </a:t>
            </a:r>
            <a:r>
              <a:rPr sz="1900" spc="-150" dirty="0">
                <a:latin typeface="游ゴシック" panose="020B0400000000000000" pitchFamily="50" charset="-128"/>
                <a:ea typeface="游ゴシック" panose="020B0400000000000000" pitchFamily="50" charset="-128"/>
                <a:cs typeface="Arial"/>
              </a:rPr>
              <a:t>Tools </a:t>
            </a:r>
            <a:r>
              <a:rPr sz="1900" spc="-95" dirty="0">
                <a:latin typeface="游ゴシック" panose="020B0400000000000000" pitchFamily="50" charset="-128"/>
                <a:ea typeface="游ゴシック" panose="020B0400000000000000" pitchFamily="50" charset="-128"/>
                <a:cs typeface="Arial"/>
              </a:rPr>
              <a:t>and</a:t>
            </a:r>
            <a:r>
              <a:rPr sz="1900" spc="-70" dirty="0">
                <a:latin typeface="游ゴシック" panose="020B0400000000000000" pitchFamily="50" charset="-128"/>
                <a:ea typeface="游ゴシック" panose="020B0400000000000000" pitchFamily="50" charset="-128"/>
                <a:cs typeface="Arial"/>
              </a:rPr>
              <a:t> </a:t>
            </a:r>
            <a:r>
              <a:rPr sz="1900" spc="-120" dirty="0">
                <a:latin typeface="游ゴシック" panose="020B0400000000000000" pitchFamily="50" charset="-128"/>
                <a:ea typeface="游ゴシック" panose="020B0400000000000000" pitchFamily="50" charset="-128"/>
                <a:cs typeface="Arial"/>
              </a:rPr>
              <a:t>Technologies</a:t>
            </a:r>
            <a:endParaRPr sz="1900" dirty="0">
              <a:latin typeface="游ゴシック" panose="020B0400000000000000" pitchFamily="50" charset="-128"/>
              <a:ea typeface="游ゴシック" panose="020B0400000000000000" pitchFamily="50" charset="-128"/>
              <a:cs typeface="Arial"/>
            </a:endParaRPr>
          </a:p>
          <a:p>
            <a:pPr marL="354965" indent="-342265">
              <a:buFont typeface="Symbol"/>
              <a:buChar char=""/>
              <a:tabLst>
                <a:tab pos="354965" algn="l"/>
                <a:tab pos="355600" algn="l"/>
              </a:tabLst>
            </a:pPr>
            <a:r>
              <a:rPr sz="1900" spc="-150" dirty="0">
                <a:latin typeface="游ゴシック" panose="020B0400000000000000" pitchFamily="50" charset="-128"/>
                <a:ea typeface="游ゴシック" panose="020B0400000000000000" pitchFamily="50" charset="-128"/>
                <a:cs typeface="Arial"/>
              </a:rPr>
              <a:t>Tools </a:t>
            </a:r>
            <a:r>
              <a:rPr sz="1900" spc="10" dirty="0">
                <a:latin typeface="游ゴシック" panose="020B0400000000000000" pitchFamily="50" charset="-128"/>
                <a:ea typeface="游ゴシック" panose="020B0400000000000000" pitchFamily="50" charset="-128"/>
                <a:cs typeface="Arial"/>
              </a:rPr>
              <a:t>to </a:t>
            </a:r>
            <a:r>
              <a:rPr sz="1900" spc="-114" dirty="0">
                <a:latin typeface="游ゴシック" panose="020B0400000000000000" pitchFamily="50" charset="-128"/>
                <a:ea typeface="游ゴシック" panose="020B0400000000000000" pitchFamily="50" charset="-128"/>
                <a:cs typeface="Arial"/>
              </a:rPr>
              <a:t>Target, </a:t>
            </a:r>
            <a:r>
              <a:rPr sz="1900" spc="-30" dirty="0">
                <a:latin typeface="游ゴシック" panose="020B0400000000000000" pitchFamily="50" charset="-128"/>
                <a:ea typeface="游ゴシック" panose="020B0400000000000000" pitchFamily="50" charset="-128"/>
                <a:cs typeface="Arial"/>
              </a:rPr>
              <a:t>Identify </a:t>
            </a:r>
            <a:r>
              <a:rPr sz="1900" spc="-90" dirty="0">
                <a:latin typeface="游ゴシック" panose="020B0400000000000000" pitchFamily="50" charset="-128"/>
                <a:ea typeface="游ゴシック" panose="020B0400000000000000" pitchFamily="50" charset="-128"/>
                <a:cs typeface="Arial"/>
              </a:rPr>
              <a:t>and </a:t>
            </a:r>
            <a:r>
              <a:rPr sz="1900" spc="-105" dirty="0">
                <a:latin typeface="游ゴシック" panose="020B0400000000000000" pitchFamily="50" charset="-128"/>
                <a:ea typeface="游ゴシック" panose="020B0400000000000000" pitchFamily="50" charset="-128"/>
                <a:cs typeface="Arial"/>
              </a:rPr>
              <a:t>Characterize </a:t>
            </a:r>
            <a:r>
              <a:rPr sz="1900" spc="-80" dirty="0">
                <a:latin typeface="游ゴシック" panose="020B0400000000000000" pitchFamily="50" charset="-128"/>
                <a:ea typeface="游ゴシック" panose="020B0400000000000000" pitchFamily="50" charset="-128"/>
                <a:cs typeface="Arial"/>
              </a:rPr>
              <a:t>Non-Neuronal </a:t>
            </a:r>
            <a:r>
              <a:rPr sz="1900" spc="-135" dirty="0">
                <a:latin typeface="游ゴシック" panose="020B0400000000000000" pitchFamily="50" charset="-128"/>
                <a:ea typeface="游ゴシック" panose="020B0400000000000000" pitchFamily="50" charset="-128"/>
                <a:cs typeface="Arial"/>
              </a:rPr>
              <a:t>Cells </a:t>
            </a:r>
            <a:r>
              <a:rPr sz="1900" spc="-30" dirty="0">
                <a:latin typeface="游ゴシック" panose="020B0400000000000000" pitchFamily="50" charset="-128"/>
                <a:ea typeface="游ゴシック" panose="020B0400000000000000" pitchFamily="50" charset="-128"/>
                <a:cs typeface="Arial"/>
              </a:rPr>
              <a:t>in </a:t>
            </a:r>
            <a:r>
              <a:rPr sz="1900" spc="-25" dirty="0">
                <a:latin typeface="游ゴシック" panose="020B0400000000000000" pitchFamily="50" charset="-128"/>
                <a:ea typeface="游ゴシック" panose="020B0400000000000000" pitchFamily="50" charset="-128"/>
                <a:cs typeface="Arial"/>
              </a:rPr>
              <a:t>the</a:t>
            </a:r>
            <a:r>
              <a:rPr sz="1900" spc="-170" dirty="0">
                <a:latin typeface="游ゴシック" panose="020B0400000000000000" pitchFamily="50" charset="-128"/>
                <a:ea typeface="游ゴシック" panose="020B0400000000000000" pitchFamily="50" charset="-128"/>
                <a:cs typeface="Arial"/>
              </a:rPr>
              <a:t> </a:t>
            </a:r>
            <a:r>
              <a:rPr sz="1900" spc="-90" dirty="0">
                <a:latin typeface="游ゴシック" panose="020B0400000000000000" pitchFamily="50" charset="-128"/>
                <a:ea typeface="游ゴシック" panose="020B0400000000000000" pitchFamily="50" charset="-128"/>
                <a:cs typeface="Arial"/>
              </a:rPr>
              <a:t>Brain</a:t>
            </a:r>
            <a:endParaRPr sz="1900" dirty="0">
              <a:latin typeface="游ゴシック" panose="020B0400000000000000" pitchFamily="50" charset="-128"/>
              <a:ea typeface="游ゴシック" panose="020B0400000000000000" pitchFamily="50" charset="-128"/>
              <a:cs typeface="Arial"/>
            </a:endParaRPr>
          </a:p>
          <a:p>
            <a:pPr marL="354965" indent="-342265">
              <a:buFont typeface="Symbol"/>
              <a:buChar char=""/>
              <a:tabLst>
                <a:tab pos="354965" algn="l"/>
                <a:tab pos="355600" algn="l"/>
              </a:tabLst>
            </a:pPr>
            <a:r>
              <a:rPr sz="1900" spc="-150" dirty="0">
                <a:latin typeface="游ゴシック" panose="020B0400000000000000" pitchFamily="50" charset="-128"/>
                <a:ea typeface="游ゴシック" panose="020B0400000000000000" pitchFamily="50" charset="-128"/>
                <a:cs typeface="Arial"/>
              </a:rPr>
              <a:t>Research </a:t>
            </a:r>
            <a:r>
              <a:rPr sz="1900" spc="-140" dirty="0">
                <a:latin typeface="游ゴシック" panose="020B0400000000000000" pitchFamily="50" charset="-128"/>
                <a:ea typeface="游ゴシック" panose="020B0400000000000000" pitchFamily="50" charset="-128"/>
                <a:cs typeface="Arial"/>
              </a:rPr>
              <a:t>Resource </a:t>
            </a:r>
            <a:r>
              <a:rPr sz="1900" spc="-105" dirty="0">
                <a:latin typeface="游ゴシック" panose="020B0400000000000000" pitchFamily="50" charset="-128"/>
                <a:ea typeface="游ゴシック" panose="020B0400000000000000" pitchFamily="50" charset="-128"/>
                <a:cs typeface="Arial"/>
              </a:rPr>
              <a:t>Grants </a:t>
            </a:r>
            <a:r>
              <a:rPr sz="1900" spc="-10" dirty="0">
                <a:latin typeface="游ゴシック" panose="020B0400000000000000" pitchFamily="50" charset="-128"/>
                <a:ea typeface="游ゴシック" panose="020B0400000000000000" pitchFamily="50" charset="-128"/>
                <a:cs typeface="Arial"/>
              </a:rPr>
              <a:t>for </a:t>
            </a:r>
            <a:r>
              <a:rPr sz="1900" spc="-120" dirty="0">
                <a:latin typeface="游ゴシック" panose="020B0400000000000000" pitchFamily="50" charset="-128"/>
                <a:ea typeface="游ゴシック" panose="020B0400000000000000" pitchFamily="50" charset="-128"/>
                <a:cs typeface="Arial"/>
              </a:rPr>
              <a:t>Technology </a:t>
            </a:r>
            <a:r>
              <a:rPr sz="1900" spc="-50" dirty="0">
                <a:latin typeface="游ゴシック" panose="020B0400000000000000" pitchFamily="50" charset="-128"/>
                <a:ea typeface="游ゴシック" panose="020B0400000000000000" pitchFamily="50" charset="-128"/>
                <a:cs typeface="Arial"/>
              </a:rPr>
              <a:t>Integration </a:t>
            </a:r>
            <a:r>
              <a:rPr sz="1900" spc="-95" dirty="0">
                <a:latin typeface="游ゴシック" panose="020B0400000000000000" pitchFamily="50" charset="-128"/>
                <a:ea typeface="游ゴシック" panose="020B0400000000000000" pitchFamily="50" charset="-128"/>
                <a:cs typeface="Arial"/>
              </a:rPr>
              <a:t>and</a:t>
            </a:r>
            <a:r>
              <a:rPr sz="1900" spc="-75" dirty="0">
                <a:latin typeface="游ゴシック" panose="020B0400000000000000" pitchFamily="50" charset="-128"/>
                <a:ea typeface="游ゴシック" panose="020B0400000000000000" pitchFamily="50" charset="-128"/>
                <a:cs typeface="Arial"/>
              </a:rPr>
              <a:t> </a:t>
            </a:r>
            <a:r>
              <a:rPr sz="1900" spc="-80" dirty="0">
                <a:latin typeface="游ゴシック" panose="020B0400000000000000" pitchFamily="50" charset="-128"/>
                <a:ea typeface="游ゴシック" panose="020B0400000000000000" pitchFamily="50" charset="-128"/>
                <a:cs typeface="Arial"/>
              </a:rPr>
              <a:t>Dissemination</a:t>
            </a:r>
            <a:endParaRPr sz="1900" dirty="0">
              <a:latin typeface="游ゴシック" panose="020B0400000000000000" pitchFamily="50" charset="-128"/>
              <a:ea typeface="游ゴシック" panose="020B0400000000000000" pitchFamily="50" charset="-128"/>
              <a:cs typeface="Arial"/>
            </a:endParaRPr>
          </a:p>
          <a:p>
            <a:pPr marL="354965" marR="382270" indent="-342265">
              <a:buFont typeface="Symbol"/>
              <a:buChar char=""/>
              <a:tabLst>
                <a:tab pos="354965" algn="l"/>
                <a:tab pos="355600" algn="l"/>
              </a:tabLst>
            </a:pPr>
            <a:r>
              <a:rPr sz="1900" spc="-120" dirty="0">
                <a:latin typeface="游ゴシック" panose="020B0400000000000000" pitchFamily="50" charset="-128"/>
                <a:ea typeface="游ゴシック" panose="020B0400000000000000" pitchFamily="50" charset="-128"/>
                <a:cs typeface="Arial"/>
              </a:rPr>
              <a:t>Small </a:t>
            </a:r>
            <a:r>
              <a:rPr sz="1900" spc="-140" dirty="0">
                <a:latin typeface="游ゴシック" panose="020B0400000000000000" pitchFamily="50" charset="-128"/>
                <a:ea typeface="游ゴシック" panose="020B0400000000000000" pitchFamily="50" charset="-128"/>
                <a:cs typeface="Arial"/>
              </a:rPr>
              <a:t>Business </a:t>
            </a:r>
            <a:r>
              <a:rPr sz="1900" spc="-45" dirty="0">
                <a:latin typeface="游ゴシック" panose="020B0400000000000000" pitchFamily="50" charset="-128"/>
                <a:ea typeface="游ゴシック" panose="020B0400000000000000" pitchFamily="50" charset="-128"/>
                <a:cs typeface="Arial"/>
              </a:rPr>
              <a:t>Opportunities: </a:t>
            </a:r>
            <a:r>
              <a:rPr sz="1900" spc="-75" dirty="0">
                <a:latin typeface="游ゴシック" panose="020B0400000000000000" pitchFamily="50" charset="-128"/>
                <a:ea typeface="游ゴシック" panose="020B0400000000000000" pitchFamily="50" charset="-128"/>
                <a:cs typeface="Arial"/>
              </a:rPr>
              <a:t>Development, </a:t>
            </a:r>
            <a:r>
              <a:rPr sz="1900" spc="-60" dirty="0">
                <a:latin typeface="游ゴシック" panose="020B0400000000000000" pitchFamily="50" charset="-128"/>
                <a:ea typeface="游ゴシック" panose="020B0400000000000000" pitchFamily="50" charset="-128"/>
                <a:cs typeface="Arial"/>
              </a:rPr>
              <a:t>Optimization, </a:t>
            </a:r>
            <a:r>
              <a:rPr sz="1900" spc="-95" dirty="0">
                <a:latin typeface="游ゴシック" panose="020B0400000000000000" pitchFamily="50" charset="-128"/>
                <a:ea typeface="游ゴシック" panose="020B0400000000000000" pitchFamily="50" charset="-128"/>
                <a:cs typeface="Arial"/>
              </a:rPr>
              <a:t>and </a:t>
            </a:r>
            <a:r>
              <a:rPr sz="1900" spc="-70" dirty="0">
                <a:latin typeface="游ゴシック" panose="020B0400000000000000" pitchFamily="50" charset="-128"/>
                <a:ea typeface="游ゴシック" panose="020B0400000000000000" pitchFamily="50" charset="-128"/>
                <a:cs typeface="Arial"/>
              </a:rPr>
              <a:t>Validation </a:t>
            </a:r>
            <a:r>
              <a:rPr sz="1900" spc="-10" dirty="0">
                <a:latin typeface="游ゴシック" panose="020B0400000000000000" pitchFamily="50" charset="-128"/>
                <a:ea typeface="游ゴシック" panose="020B0400000000000000" pitchFamily="50" charset="-128"/>
                <a:cs typeface="Arial"/>
              </a:rPr>
              <a:t>of </a:t>
            </a:r>
            <a:r>
              <a:rPr sz="1900" spc="-90" dirty="0">
                <a:latin typeface="游ゴシック" panose="020B0400000000000000" pitchFamily="50" charset="-128"/>
                <a:ea typeface="游ゴシック" panose="020B0400000000000000" pitchFamily="50" charset="-128"/>
                <a:cs typeface="Arial"/>
              </a:rPr>
              <a:t>Novel  </a:t>
            </a:r>
            <a:r>
              <a:rPr sz="1900" spc="-150" dirty="0">
                <a:latin typeface="游ゴシック" panose="020B0400000000000000" pitchFamily="50" charset="-128"/>
                <a:ea typeface="游ゴシック" panose="020B0400000000000000" pitchFamily="50" charset="-128"/>
                <a:cs typeface="Arial"/>
              </a:rPr>
              <a:t>Tools </a:t>
            </a:r>
            <a:r>
              <a:rPr sz="1900" spc="-95" dirty="0">
                <a:latin typeface="游ゴシック" panose="020B0400000000000000" pitchFamily="50" charset="-128"/>
                <a:ea typeface="游ゴシック" panose="020B0400000000000000" pitchFamily="50" charset="-128"/>
                <a:cs typeface="Arial"/>
              </a:rPr>
              <a:t>and </a:t>
            </a:r>
            <a:r>
              <a:rPr sz="1900" spc="-120" dirty="0">
                <a:latin typeface="游ゴシック" panose="020B0400000000000000" pitchFamily="50" charset="-128"/>
                <a:ea typeface="游ゴシック" panose="020B0400000000000000" pitchFamily="50" charset="-128"/>
                <a:cs typeface="Arial"/>
              </a:rPr>
              <a:t>Technologies </a:t>
            </a:r>
            <a:r>
              <a:rPr sz="1900" spc="-10" dirty="0">
                <a:latin typeface="游ゴシック" panose="020B0400000000000000" pitchFamily="50" charset="-128"/>
                <a:ea typeface="游ゴシック" panose="020B0400000000000000" pitchFamily="50" charset="-128"/>
                <a:cs typeface="Arial"/>
              </a:rPr>
              <a:t>for </a:t>
            </a:r>
            <a:r>
              <a:rPr sz="1900" spc="-100" dirty="0">
                <a:latin typeface="游ゴシック" panose="020B0400000000000000" pitchFamily="50" charset="-128"/>
                <a:ea typeface="游ゴシック" panose="020B0400000000000000" pitchFamily="50" charset="-128"/>
                <a:cs typeface="Arial"/>
              </a:rPr>
              <a:t>Neuroscience</a:t>
            </a:r>
            <a:r>
              <a:rPr sz="1900" spc="-70" dirty="0">
                <a:latin typeface="游ゴシック" panose="020B0400000000000000" pitchFamily="50" charset="-128"/>
                <a:ea typeface="游ゴシック" panose="020B0400000000000000" pitchFamily="50" charset="-128"/>
                <a:cs typeface="Arial"/>
              </a:rPr>
              <a:t> </a:t>
            </a:r>
            <a:r>
              <a:rPr sz="1900" spc="-150" dirty="0">
                <a:latin typeface="游ゴシック" panose="020B0400000000000000" pitchFamily="50" charset="-128"/>
                <a:ea typeface="游ゴシック" panose="020B0400000000000000" pitchFamily="50" charset="-128"/>
                <a:cs typeface="Arial"/>
              </a:rPr>
              <a:t>Research</a:t>
            </a:r>
            <a:endParaRPr sz="1900" dirty="0">
              <a:latin typeface="游ゴシック" panose="020B0400000000000000" pitchFamily="50" charset="-128"/>
              <a:ea typeface="游ゴシック" panose="020B0400000000000000" pitchFamily="50" charset="-128"/>
              <a:cs typeface="Arial"/>
            </a:endParaRPr>
          </a:p>
          <a:p>
            <a:pPr marL="354965" indent="-342265">
              <a:buFont typeface="Symbol"/>
              <a:buChar char=""/>
              <a:tabLst>
                <a:tab pos="354965" algn="l"/>
                <a:tab pos="355600" algn="l"/>
              </a:tabLst>
            </a:pPr>
            <a:r>
              <a:rPr sz="1900" spc="-195" dirty="0">
                <a:latin typeface="游ゴシック" panose="020B0400000000000000" pitchFamily="50" charset="-128"/>
                <a:ea typeface="游ゴシック" panose="020B0400000000000000" pitchFamily="50" charset="-128"/>
                <a:cs typeface="Arial"/>
              </a:rPr>
              <a:t>BRAIN </a:t>
            </a:r>
            <a:r>
              <a:rPr sz="1900" spc="-30" dirty="0">
                <a:latin typeface="游ゴシック" panose="020B0400000000000000" pitchFamily="50" charset="-128"/>
                <a:ea typeface="游ゴシック" panose="020B0400000000000000" pitchFamily="50" charset="-128"/>
                <a:cs typeface="Arial"/>
              </a:rPr>
              <a:t>Initiative </a:t>
            </a:r>
            <a:r>
              <a:rPr sz="1900" spc="-95" dirty="0">
                <a:latin typeface="游ゴシック" panose="020B0400000000000000" pitchFamily="50" charset="-128"/>
                <a:ea typeface="游ゴシック" panose="020B0400000000000000" pitchFamily="50" charset="-128"/>
                <a:cs typeface="Arial"/>
              </a:rPr>
              <a:t>Fellows: </a:t>
            </a:r>
            <a:r>
              <a:rPr sz="1900" spc="-90" dirty="0">
                <a:latin typeface="游ゴシック" panose="020B0400000000000000" pitchFamily="50" charset="-128"/>
                <a:ea typeface="游ゴシック" panose="020B0400000000000000" pitchFamily="50" charset="-128"/>
                <a:cs typeface="Arial"/>
              </a:rPr>
              <a:t>Ruth </a:t>
            </a:r>
            <a:r>
              <a:rPr sz="1900" spc="-160" dirty="0">
                <a:latin typeface="游ゴシック" panose="020B0400000000000000" pitchFamily="50" charset="-128"/>
                <a:ea typeface="游ゴシック" panose="020B0400000000000000" pitchFamily="50" charset="-128"/>
                <a:cs typeface="Arial"/>
              </a:rPr>
              <a:t>L. </a:t>
            </a:r>
            <a:r>
              <a:rPr sz="1900" spc="-95" dirty="0">
                <a:latin typeface="游ゴシック" panose="020B0400000000000000" pitchFamily="50" charset="-128"/>
                <a:ea typeface="游ゴシック" panose="020B0400000000000000" pitchFamily="50" charset="-128"/>
                <a:cs typeface="Arial"/>
              </a:rPr>
              <a:t>Kirschstein </a:t>
            </a:r>
            <a:r>
              <a:rPr sz="1900" spc="-275" dirty="0">
                <a:latin typeface="游ゴシック" panose="020B0400000000000000" pitchFamily="50" charset="-128"/>
                <a:ea typeface="游ゴシック" panose="020B0400000000000000" pitchFamily="50" charset="-128"/>
                <a:cs typeface="Arial"/>
              </a:rPr>
              <a:t>NRSA </a:t>
            </a:r>
            <a:r>
              <a:rPr sz="1900" spc="-80" dirty="0">
                <a:latin typeface="游ゴシック" panose="020B0400000000000000" pitchFamily="50" charset="-128"/>
                <a:ea typeface="游ゴシック" panose="020B0400000000000000" pitchFamily="50" charset="-128"/>
                <a:cs typeface="Arial"/>
              </a:rPr>
              <a:t>Postdoctoral</a:t>
            </a:r>
            <a:r>
              <a:rPr sz="1900" spc="-345" dirty="0">
                <a:latin typeface="游ゴシック" panose="020B0400000000000000" pitchFamily="50" charset="-128"/>
                <a:ea typeface="游ゴシック" panose="020B0400000000000000" pitchFamily="50" charset="-128"/>
                <a:cs typeface="Arial"/>
              </a:rPr>
              <a:t> </a:t>
            </a:r>
            <a:r>
              <a:rPr sz="1900" spc="-85" dirty="0">
                <a:latin typeface="游ゴシック" panose="020B0400000000000000" pitchFamily="50" charset="-128"/>
                <a:ea typeface="游ゴシック" panose="020B0400000000000000" pitchFamily="50" charset="-128"/>
                <a:cs typeface="Arial"/>
              </a:rPr>
              <a:t>Fellowship</a:t>
            </a:r>
            <a:endParaRPr sz="1900" dirty="0">
              <a:latin typeface="游ゴシック" panose="020B0400000000000000" pitchFamily="50" charset="-128"/>
              <a:ea typeface="游ゴシック" panose="020B0400000000000000" pitchFamily="50" charset="-128"/>
              <a:cs typeface="Arial"/>
            </a:endParaRPr>
          </a:p>
          <a:p>
            <a:pPr marL="355600" indent="-342900">
              <a:spcBef>
                <a:spcPts val="5"/>
              </a:spcBef>
              <a:buFont typeface="Symbol"/>
              <a:buChar char=""/>
              <a:tabLst>
                <a:tab pos="355600" algn="l"/>
                <a:tab pos="356235" algn="l"/>
              </a:tabLst>
            </a:pPr>
            <a:r>
              <a:rPr sz="1900" spc="-90" dirty="0">
                <a:latin typeface="游ゴシック" panose="020B0400000000000000" pitchFamily="50" charset="-128"/>
                <a:ea typeface="游ゴシック" panose="020B0400000000000000" pitchFamily="50" charset="-128"/>
                <a:cs typeface="Arial"/>
              </a:rPr>
              <a:t>Biology </a:t>
            </a:r>
            <a:r>
              <a:rPr sz="1900" spc="-95" dirty="0">
                <a:latin typeface="游ゴシック" panose="020B0400000000000000" pitchFamily="50" charset="-128"/>
                <a:ea typeface="游ゴシック" panose="020B0400000000000000" pitchFamily="50" charset="-128"/>
                <a:cs typeface="Arial"/>
              </a:rPr>
              <a:t>and </a:t>
            </a:r>
            <a:r>
              <a:rPr sz="1900" spc="-114" dirty="0">
                <a:latin typeface="游ゴシック" panose="020B0400000000000000" pitchFamily="50" charset="-128"/>
                <a:ea typeface="游ゴシック" panose="020B0400000000000000" pitchFamily="50" charset="-128"/>
                <a:cs typeface="Arial"/>
              </a:rPr>
              <a:t>Biophysics </a:t>
            </a:r>
            <a:r>
              <a:rPr sz="1900" spc="-10" dirty="0">
                <a:latin typeface="游ゴシック" panose="020B0400000000000000" pitchFamily="50" charset="-128"/>
                <a:ea typeface="游ゴシック" panose="020B0400000000000000" pitchFamily="50" charset="-128"/>
                <a:cs typeface="Arial"/>
              </a:rPr>
              <a:t>of </a:t>
            </a:r>
            <a:r>
              <a:rPr sz="1900" spc="-80" dirty="0">
                <a:latin typeface="游ゴシック" panose="020B0400000000000000" pitchFamily="50" charset="-128"/>
                <a:ea typeface="游ゴシック" panose="020B0400000000000000" pitchFamily="50" charset="-128"/>
                <a:cs typeface="Arial"/>
              </a:rPr>
              <a:t>Neural</a:t>
            </a:r>
            <a:r>
              <a:rPr sz="1900" spc="-155" dirty="0">
                <a:latin typeface="游ゴシック" panose="020B0400000000000000" pitchFamily="50" charset="-128"/>
                <a:ea typeface="游ゴシック" panose="020B0400000000000000" pitchFamily="50" charset="-128"/>
                <a:cs typeface="Arial"/>
              </a:rPr>
              <a:t> </a:t>
            </a:r>
            <a:r>
              <a:rPr sz="1900" spc="-55" dirty="0">
                <a:latin typeface="游ゴシック" panose="020B0400000000000000" pitchFamily="50" charset="-128"/>
                <a:ea typeface="游ゴシック" panose="020B0400000000000000" pitchFamily="50" charset="-128"/>
                <a:cs typeface="Arial"/>
              </a:rPr>
              <a:t>Stimulation</a:t>
            </a:r>
            <a:endParaRPr sz="1900" dirty="0">
              <a:latin typeface="游ゴシック" panose="020B0400000000000000" pitchFamily="50" charset="-128"/>
              <a:ea typeface="游ゴシック" panose="020B0400000000000000" pitchFamily="50" charset="-128"/>
              <a:cs typeface="Arial"/>
            </a:endParaRPr>
          </a:p>
          <a:p>
            <a:pPr marL="355600" indent="-342900">
              <a:buFont typeface="Symbol"/>
              <a:buChar char=""/>
              <a:tabLst>
                <a:tab pos="355600" algn="l"/>
                <a:tab pos="356235" algn="l"/>
              </a:tabLst>
            </a:pPr>
            <a:r>
              <a:rPr sz="1900" spc="-105" dirty="0">
                <a:latin typeface="游ゴシック" panose="020B0400000000000000" pitchFamily="50" charset="-128"/>
                <a:ea typeface="游ゴシック" panose="020B0400000000000000" pitchFamily="50" charset="-128"/>
                <a:cs typeface="Arial"/>
              </a:rPr>
              <a:t>Next-Gen </a:t>
            </a:r>
            <a:r>
              <a:rPr sz="1900" spc="-110" dirty="0">
                <a:latin typeface="游ゴシック" panose="020B0400000000000000" pitchFamily="50" charset="-128"/>
                <a:ea typeface="游ゴシック" panose="020B0400000000000000" pitchFamily="50" charset="-128"/>
                <a:cs typeface="Arial"/>
              </a:rPr>
              <a:t>Invasive </a:t>
            </a:r>
            <a:r>
              <a:rPr sz="1900" spc="-130" dirty="0">
                <a:latin typeface="游ゴシック" panose="020B0400000000000000" pitchFamily="50" charset="-128"/>
                <a:ea typeface="游ゴシック" panose="020B0400000000000000" pitchFamily="50" charset="-128"/>
                <a:cs typeface="Arial"/>
              </a:rPr>
              <a:t>Devices </a:t>
            </a:r>
            <a:r>
              <a:rPr sz="1900" spc="-10" dirty="0">
                <a:latin typeface="游ゴシック" panose="020B0400000000000000" pitchFamily="50" charset="-128"/>
                <a:ea typeface="游ゴシック" panose="020B0400000000000000" pitchFamily="50" charset="-128"/>
                <a:cs typeface="Arial"/>
              </a:rPr>
              <a:t>for </a:t>
            </a:r>
            <a:r>
              <a:rPr sz="1900" spc="-55" dirty="0">
                <a:latin typeface="游ゴシック" panose="020B0400000000000000" pitchFamily="50" charset="-128"/>
                <a:ea typeface="游ゴシック" panose="020B0400000000000000" pitchFamily="50" charset="-128"/>
                <a:cs typeface="Arial"/>
              </a:rPr>
              <a:t>Recording/Modulation </a:t>
            </a:r>
            <a:r>
              <a:rPr sz="1900" spc="-30" dirty="0">
                <a:latin typeface="游ゴシック" panose="020B0400000000000000" pitchFamily="50" charset="-128"/>
                <a:ea typeface="游ゴシック" panose="020B0400000000000000" pitchFamily="50" charset="-128"/>
                <a:cs typeface="Arial"/>
              </a:rPr>
              <a:t>in </a:t>
            </a:r>
            <a:r>
              <a:rPr sz="1900" spc="-130" dirty="0">
                <a:latin typeface="游ゴシック" panose="020B0400000000000000" pitchFamily="50" charset="-128"/>
                <a:ea typeface="游ゴシック" panose="020B0400000000000000" pitchFamily="50" charset="-128"/>
                <a:cs typeface="Arial"/>
              </a:rPr>
              <a:t>Humans </a:t>
            </a:r>
            <a:r>
              <a:rPr sz="1900" spc="-5" dirty="0">
                <a:latin typeface="游ゴシック" panose="020B0400000000000000" pitchFamily="50" charset="-128"/>
                <a:ea typeface="游ゴシック" panose="020B0400000000000000" pitchFamily="50" charset="-128"/>
                <a:cs typeface="Arial"/>
              </a:rPr>
              <a:t>(with </a:t>
            </a:r>
            <a:r>
              <a:rPr sz="1900" spc="-90" dirty="0">
                <a:latin typeface="游ゴシック" panose="020B0400000000000000" pitchFamily="50" charset="-128"/>
                <a:ea typeface="游ゴシック" panose="020B0400000000000000" pitchFamily="50" charset="-128"/>
                <a:cs typeface="Arial"/>
              </a:rPr>
              <a:t>Clinical</a:t>
            </a:r>
            <a:r>
              <a:rPr sz="1900" spc="-95" dirty="0">
                <a:latin typeface="游ゴシック" panose="020B0400000000000000" pitchFamily="50" charset="-128"/>
                <a:ea typeface="游ゴシック" panose="020B0400000000000000" pitchFamily="50" charset="-128"/>
                <a:cs typeface="Arial"/>
              </a:rPr>
              <a:t> </a:t>
            </a:r>
            <a:r>
              <a:rPr sz="1900" spc="-100" dirty="0">
                <a:latin typeface="游ゴシック" panose="020B0400000000000000" pitchFamily="50" charset="-128"/>
                <a:ea typeface="游ゴシック" panose="020B0400000000000000" pitchFamily="50" charset="-128"/>
                <a:cs typeface="Arial"/>
              </a:rPr>
              <a:t>Studies)</a:t>
            </a:r>
            <a:endParaRPr sz="1900" dirty="0">
              <a:latin typeface="游ゴシック" panose="020B0400000000000000" pitchFamily="50" charset="-128"/>
              <a:ea typeface="游ゴシック" panose="020B0400000000000000" pitchFamily="50" charset="-128"/>
              <a:cs typeface="Arial"/>
            </a:endParaRPr>
          </a:p>
        </p:txBody>
      </p:sp>
    </p:spTree>
    <p:extLst>
      <p:ext uri="{BB962C8B-B14F-4D97-AF65-F5344CB8AC3E}">
        <p14:creationId xmlns:p14="http://schemas.microsoft.com/office/powerpoint/2010/main" val="1968046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50"/>
          <p:cNvGrpSpPr>
            <a:grpSpLocks noChangeAspect="1"/>
          </p:cNvGrpSpPr>
          <p:nvPr/>
        </p:nvGrpSpPr>
        <p:grpSpPr bwMode="auto">
          <a:xfrm>
            <a:off x="1544564" y="1824037"/>
            <a:ext cx="592137" cy="563563"/>
            <a:chOff x="650" y="1324"/>
            <a:chExt cx="664" cy="643"/>
          </a:xfrm>
        </p:grpSpPr>
        <p:sp>
          <p:nvSpPr>
            <p:cNvPr id="3" name="Oval 2051"/>
            <p:cNvSpPr>
              <a:spLocks noChangeAspect="1" noChangeArrowheads="1"/>
            </p:cNvSpPr>
            <p:nvPr/>
          </p:nvSpPr>
          <p:spPr bwMode="auto">
            <a:xfrm>
              <a:off x="650" y="1648"/>
              <a:ext cx="140" cy="1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800"/>
            </a:p>
          </p:txBody>
        </p:sp>
        <p:sp>
          <p:nvSpPr>
            <p:cNvPr id="4" name="Line 2052"/>
            <p:cNvSpPr>
              <a:spLocks noChangeAspect="1" noChangeShapeType="1"/>
            </p:cNvSpPr>
            <p:nvPr/>
          </p:nvSpPr>
          <p:spPr bwMode="auto">
            <a:xfrm flipH="1">
              <a:off x="745" y="1682"/>
              <a:ext cx="182" cy="30"/>
            </a:xfrm>
            <a:prstGeom prst="line">
              <a:avLst/>
            </a:prstGeom>
            <a:noFill/>
            <a:ln w="381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 name="Oval 2053"/>
            <p:cNvSpPr>
              <a:spLocks noChangeAspect="1" noChangeArrowheads="1"/>
            </p:cNvSpPr>
            <p:nvPr/>
          </p:nvSpPr>
          <p:spPr bwMode="auto">
            <a:xfrm>
              <a:off x="846" y="1552"/>
              <a:ext cx="278" cy="279"/>
            </a:xfrm>
            <a:prstGeom prst="ellipse">
              <a:avLst/>
            </a:prstGeom>
            <a:gradFill rotWithShape="0">
              <a:gsLst>
                <a:gs pos="0">
                  <a:schemeClr val="accent2">
                    <a:gamma/>
                    <a:tint val="33725"/>
                    <a:invGamma/>
                  </a:schemeClr>
                </a:gs>
                <a:gs pos="100000">
                  <a:schemeClr val="accent2"/>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en-US"/>
            </a:p>
          </p:txBody>
        </p:sp>
        <p:sp>
          <p:nvSpPr>
            <p:cNvPr id="6" name="Line 2054"/>
            <p:cNvSpPr>
              <a:spLocks noChangeAspect="1" noChangeShapeType="1"/>
            </p:cNvSpPr>
            <p:nvPr/>
          </p:nvSpPr>
          <p:spPr bwMode="auto">
            <a:xfrm>
              <a:off x="985" y="1422"/>
              <a:ext cx="0" cy="166"/>
            </a:xfrm>
            <a:prstGeom prst="line">
              <a:avLst/>
            </a:prstGeom>
            <a:noFill/>
            <a:ln w="381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 name="Line 2055"/>
            <p:cNvSpPr>
              <a:spLocks noChangeAspect="1" noChangeShapeType="1"/>
            </p:cNvSpPr>
            <p:nvPr/>
          </p:nvSpPr>
          <p:spPr bwMode="auto">
            <a:xfrm flipH="1" flipV="1">
              <a:off x="1081" y="1726"/>
              <a:ext cx="159" cy="89"/>
            </a:xfrm>
            <a:prstGeom prst="line">
              <a:avLst/>
            </a:prstGeom>
            <a:noFill/>
            <a:ln w="381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8" name="Line 2056"/>
            <p:cNvSpPr>
              <a:spLocks noChangeAspect="1" noChangeShapeType="1"/>
            </p:cNvSpPr>
            <p:nvPr/>
          </p:nvSpPr>
          <p:spPr bwMode="auto">
            <a:xfrm flipH="1">
              <a:off x="805" y="1753"/>
              <a:ext cx="111" cy="138"/>
            </a:xfrm>
            <a:prstGeom prst="line">
              <a:avLst/>
            </a:prstGeom>
            <a:noFill/>
            <a:ln w="381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9" name="Oval 2057"/>
            <p:cNvSpPr>
              <a:spLocks noChangeAspect="1" noChangeArrowheads="1"/>
            </p:cNvSpPr>
            <p:nvPr/>
          </p:nvSpPr>
          <p:spPr bwMode="auto">
            <a:xfrm>
              <a:off x="717" y="1827"/>
              <a:ext cx="140" cy="1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800"/>
            </a:p>
          </p:txBody>
        </p:sp>
        <p:sp>
          <p:nvSpPr>
            <p:cNvPr id="10" name="Oval 2058"/>
            <p:cNvSpPr>
              <a:spLocks noChangeAspect="1" noChangeArrowheads="1"/>
            </p:cNvSpPr>
            <p:nvPr/>
          </p:nvSpPr>
          <p:spPr bwMode="auto">
            <a:xfrm>
              <a:off x="1174" y="1752"/>
              <a:ext cx="140" cy="139"/>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800"/>
            </a:p>
          </p:txBody>
        </p:sp>
        <p:sp>
          <p:nvSpPr>
            <p:cNvPr id="11" name="Oval 2059"/>
            <p:cNvSpPr>
              <a:spLocks noChangeAspect="1" noChangeArrowheads="1"/>
            </p:cNvSpPr>
            <p:nvPr/>
          </p:nvSpPr>
          <p:spPr bwMode="auto">
            <a:xfrm>
              <a:off x="914" y="1324"/>
              <a:ext cx="140" cy="1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800"/>
            </a:p>
          </p:txBody>
        </p:sp>
      </p:grpSp>
      <p:sp>
        <p:nvSpPr>
          <p:cNvPr id="12" name="Text Box 2060"/>
          <p:cNvSpPr txBox="1">
            <a:spLocks noChangeArrowheads="1"/>
          </p:cNvSpPr>
          <p:nvPr/>
        </p:nvSpPr>
        <p:spPr bwMode="auto">
          <a:xfrm>
            <a:off x="1235001" y="1063625"/>
            <a:ext cx="1201738"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148" tIns="42574" rIns="85148" bIns="42574">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400">
                <a:latin typeface="Arial" panose="020B0604020202020204" pitchFamily="34" charset="0"/>
              </a:rPr>
              <a:t>Simple molecules</a:t>
            </a:r>
          </a:p>
          <a:p>
            <a:pPr algn="ctr">
              <a:spcBef>
                <a:spcPct val="0"/>
              </a:spcBef>
              <a:buFontTx/>
              <a:buNone/>
            </a:pPr>
            <a:r>
              <a:rPr lang="en-US" altLang="ja-JP" sz="1400">
                <a:latin typeface="Arial" panose="020B0604020202020204" pitchFamily="34" charset="0"/>
              </a:rPr>
              <a:t>&lt;1nm </a:t>
            </a:r>
          </a:p>
        </p:txBody>
      </p:sp>
      <p:sp>
        <p:nvSpPr>
          <p:cNvPr id="13" name="Text Box 2061"/>
          <p:cNvSpPr txBox="1">
            <a:spLocks noChangeArrowheads="1"/>
          </p:cNvSpPr>
          <p:nvPr/>
        </p:nvSpPr>
        <p:spPr bwMode="auto">
          <a:xfrm>
            <a:off x="8002513" y="5910262"/>
            <a:ext cx="2109049" cy="94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5148" tIns="42574" rIns="85148" bIns="42574">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400" dirty="0">
                <a:latin typeface="Arial" panose="020B0604020202020204" pitchFamily="34" charset="0"/>
              </a:rPr>
              <a:t>IBM PowerPC 750</a:t>
            </a:r>
            <a:r>
              <a:rPr lang="en-US" altLang="ja-JP" sz="1400" baseline="30000" dirty="0">
                <a:latin typeface="Arial" panose="020B0604020202020204" pitchFamily="34" charset="0"/>
              </a:rPr>
              <a:t>TM</a:t>
            </a:r>
            <a:r>
              <a:rPr lang="en-US" altLang="ja-JP" sz="1400" dirty="0">
                <a:latin typeface="Arial" panose="020B0604020202020204" pitchFamily="34" charset="0"/>
              </a:rPr>
              <a:t> Microprocessor</a:t>
            </a:r>
          </a:p>
          <a:p>
            <a:pPr algn="ctr">
              <a:spcBef>
                <a:spcPct val="0"/>
              </a:spcBef>
              <a:buFontTx/>
              <a:buNone/>
            </a:pPr>
            <a:r>
              <a:rPr lang="en-US" altLang="ja-JP" sz="1400" dirty="0">
                <a:latin typeface="Arial" panose="020B0604020202020204" pitchFamily="34" charset="0"/>
              </a:rPr>
              <a:t>7.56mm×8.799mm</a:t>
            </a:r>
          </a:p>
          <a:p>
            <a:pPr algn="ctr">
              <a:spcBef>
                <a:spcPct val="0"/>
              </a:spcBef>
              <a:buFontTx/>
              <a:buNone/>
            </a:pPr>
            <a:r>
              <a:rPr lang="en-US" altLang="ja-JP" sz="1400" dirty="0">
                <a:latin typeface="Arial" panose="020B0604020202020204" pitchFamily="34" charset="0"/>
              </a:rPr>
              <a:t>6.35×10</a:t>
            </a:r>
            <a:r>
              <a:rPr lang="en-US" altLang="ja-JP" sz="1400" baseline="30000" dirty="0">
                <a:latin typeface="Arial" panose="020B0604020202020204" pitchFamily="34" charset="0"/>
              </a:rPr>
              <a:t>6</a:t>
            </a:r>
            <a:r>
              <a:rPr lang="en-US" altLang="ja-JP" sz="1400" dirty="0">
                <a:latin typeface="Arial" panose="020B0604020202020204" pitchFamily="34" charset="0"/>
              </a:rPr>
              <a:t> transistors</a:t>
            </a:r>
          </a:p>
        </p:txBody>
      </p:sp>
      <p:sp>
        <p:nvSpPr>
          <p:cNvPr id="14" name="Text Box 2062"/>
          <p:cNvSpPr txBox="1">
            <a:spLocks noChangeArrowheads="1"/>
          </p:cNvSpPr>
          <p:nvPr/>
        </p:nvSpPr>
        <p:spPr bwMode="auto">
          <a:xfrm>
            <a:off x="1235001" y="5324475"/>
            <a:ext cx="14033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148" tIns="42574" rIns="85148" bIns="42574">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a:latin typeface="Arial" panose="020B0604020202020204" pitchFamily="34" charset="0"/>
              </a:rPr>
              <a:t>Semiconductor </a:t>
            </a:r>
          </a:p>
          <a:p>
            <a:pPr>
              <a:spcBef>
                <a:spcPct val="0"/>
              </a:spcBef>
              <a:buFontTx/>
              <a:buNone/>
            </a:pPr>
            <a:r>
              <a:rPr lang="en-US" altLang="ja-JP" sz="1400">
                <a:latin typeface="Arial" panose="020B0604020202020204" pitchFamily="34" charset="0"/>
              </a:rPr>
              <a:t>Nanocrystal</a:t>
            </a:r>
          </a:p>
          <a:p>
            <a:pPr>
              <a:spcBef>
                <a:spcPct val="0"/>
              </a:spcBef>
              <a:buFontTx/>
              <a:buNone/>
            </a:pPr>
            <a:r>
              <a:rPr lang="en-US" altLang="ja-JP" sz="1400">
                <a:latin typeface="Arial" panose="020B0604020202020204" pitchFamily="34" charset="0"/>
              </a:rPr>
              <a:t>~1 nm</a:t>
            </a:r>
          </a:p>
        </p:txBody>
      </p:sp>
      <p:grpSp>
        <p:nvGrpSpPr>
          <p:cNvPr id="15" name="Group 2132"/>
          <p:cNvGrpSpPr>
            <a:grpSpLocks/>
          </p:cNvGrpSpPr>
          <p:nvPr/>
        </p:nvGrpSpPr>
        <p:grpSpPr bwMode="auto">
          <a:xfrm>
            <a:off x="1293739" y="3089275"/>
            <a:ext cx="8647112" cy="669925"/>
            <a:chOff x="105" y="1827"/>
            <a:chExt cx="5447" cy="422"/>
          </a:xfrm>
        </p:grpSpPr>
        <p:grpSp>
          <p:nvGrpSpPr>
            <p:cNvPr id="16" name="Group 2065"/>
            <p:cNvGrpSpPr>
              <a:grpSpLocks/>
            </p:cNvGrpSpPr>
            <p:nvPr/>
          </p:nvGrpSpPr>
          <p:grpSpPr bwMode="auto">
            <a:xfrm>
              <a:off x="229" y="1827"/>
              <a:ext cx="5323" cy="155"/>
              <a:chOff x="465" y="2614"/>
              <a:chExt cx="5669" cy="168"/>
            </a:xfrm>
          </p:grpSpPr>
          <p:sp>
            <p:nvSpPr>
              <p:cNvPr id="27" name="Line 2066"/>
              <p:cNvSpPr>
                <a:spLocks noChangeShapeType="1"/>
              </p:cNvSpPr>
              <p:nvPr/>
            </p:nvSpPr>
            <p:spPr bwMode="auto">
              <a:xfrm>
                <a:off x="465" y="2698"/>
                <a:ext cx="5669"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grpSp>
            <p:nvGrpSpPr>
              <p:cNvPr id="28" name="Group 2067"/>
              <p:cNvGrpSpPr>
                <a:grpSpLocks/>
              </p:cNvGrpSpPr>
              <p:nvPr/>
            </p:nvGrpSpPr>
            <p:grpSpPr bwMode="auto">
              <a:xfrm>
                <a:off x="465" y="2614"/>
                <a:ext cx="5234" cy="168"/>
                <a:chOff x="440" y="2279"/>
                <a:chExt cx="5234" cy="168"/>
              </a:xfrm>
            </p:grpSpPr>
            <p:sp>
              <p:nvSpPr>
                <p:cNvPr id="29" name="Line 2068"/>
                <p:cNvSpPr>
                  <a:spLocks noChangeShapeType="1"/>
                </p:cNvSpPr>
                <p:nvPr/>
              </p:nvSpPr>
              <p:spPr bwMode="auto">
                <a:xfrm>
                  <a:off x="440" y="2279"/>
                  <a:ext cx="0"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sp>
              <p:nvSpPr>
                <p:cNvPr id="30" name="Line 2069"/>
                <p:cNvSpPr>
                  <a:spLocks noChangeShapeType="1"/>
                </p:cNvSpPr>
                <p:nvPr/>
              </p:nvSpPr>
              <p:spPr bwMode="auto">
                <a:xfrm>
                  <a:off x="1094" y="2279"/>
                  <a:ext cx="0"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sp>
              <p:nvSpPr>
                <p:cNvPr id="31" name="Line 2070"/>
                <p:cNvSpPr>
                  <a:spLocks noChangeShapeType="1"/>
                </p:cNvSpPr>
                <p:nvPr/>
              </p:nvSpPr>
              <p:spPr bwMode="auto">
                <a:xfrm>
                  <a:off x="2402" y="2279"/>
                  <a:ext cx="0"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sp>
              <p:nvSpPr>
                <p:cNvPr id="32" name="Line 2071"/>
                <p:cNvSpPr>
                  <a:spLocks noChangeShapeType="1"/>
                </p:cNvSpPr>
                <p:nvPr/>
              </p:nvSpPr>
              <p:spPr bwMode="auto">
                <a:xfrm>
                  <a:off x="3057" y="2279"/>
                  <a:ext cx="0"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sp>
              <p:nvSpPr>
                <p:cNvPr id="33" name="Line 2072"/>
                <p:cNvSpPr>
                  <a:spLocks noChangeShapeType="1"/>
                </p:cNvSpPr>
                <p:nvPr/>
              </p:nvSpPr>
              <p:spPr bwMode="auto">
                <a:xfrm>
                  <a:off x="3711" y="2279"/>
                  <a:ext cx="0"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sp>
              <p:nvSpPr>
                <p:cNvPr id="34" name="Line 2073"/>
                <p:cNvSpPr>
                  <a:spLocks noChangeShapeType="1"/>
                </p:cNvSpPr>
                <p:nvPr/>
              </p:nvSpPr>
              <p:spPr bwMode="auto">
                <a:xfrm>
                  <a:off x="4365" y="2279"/>
                  <a:ext cx="0"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sp>
              <p:nvSpPr>
                <p:cNvPr id="35" name="Line 2074"/>
                <p:cNvSpPr>
                  <a:spLocks noChangeShapeType="1"/>
                </p:cNvSpPr>
                <p:nvPr/>
              </p:nvSpPr>
              <p:spPr bwMode="auto">
                <a:xfrm>
                  <a:off x="5019" y="2279"/>
                  <a:ext cx="0"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sp>
              <p:nvSpPr>
                <p:cNvPr id="36" name="Line 2075"/>
                <p:cNvSpPr>
                  <a:spLocks noChangeShapeType="1"/>
                </p:cNvSpPr>
                <p:nvPr/>
              </p:nvSpPr>
              <p:spPr bwMode="auto">
                <a:xfrm>
                  <a:off x="5674" y="2279"/>
                  <a:ext cx="0"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sp>
              <p:nvSpPr>
                <p:cNvPr id="37" name="Line 2076"/>
                <p:cNvSpPr>
                  <a:spLocks noChangeShapeType="1"/>
                </p:cNvSpPr>
                <p:nvPr/>
              </p:nvSpPr>
              <p:spPr bwMode="auto">
                <a:xfrm>
                  <a:off x="1748" y="2279"/>
                  <a:ext cx="0"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2327" tIns="66168" rIns="132327" bIns="66168">
                  <a:spAutoFit/>
                </a:bodyPr>
                <a:lstStyle/>
                <a:p>
                  <a:endParaRPr lang="ja-JP" altLang="en-US"/>
                </a:p>
              </p:txBody>
            </p:sp>
          </p:grpSp>
        </p:grpSp>
        <p:grpSp>
          <p:nvGrpSpPr>
            <p:cNvPr id="17" name="Group 2077"/>
            <p:cNvGrpSpPr>
              <a:grpSpLocks/>
            </p:cNvGrpSpPr>
            <p:nvPr/>
          </p:nvGrpSpPr>
          <p:grpSpPr bwMode="auto">
            <a:xfrm>
              <a:off x="105" y="1993"/>
              <a:ext cx="5231" cy="256"/>
              <a:chOff x="138" y="2130"/>
              <a:chExt cx="5572" cy="277"/>
            </a:xfrm>
          </p:grpSpPr>
          <p:sp>
            <p:nvSpPr>
              <p:cNvPr id="18" name="Text Box 2078"/>
              <p:cNvSpPr txBox="1">
                <a:spLocks noChangeArrowheads="1"/>
              </p:cNvSpPr>
              <p:nvPr/>
            </p:nvSpPr>
            <p:spPr bwMode="auto">
              <a:xfrm>
                <a:off x="138" y="2130"/>
                <a:ext cx="502"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10</a:t>
                </a:r>
                <a:r>
                  <a:rPr lang="en-US" altLang="ja-JP" sz="1900" baseline="30000">
                    <a:latin typeface="Arial" panose="020B0604020202020204" pitchFamily="34" charset="0"/>
                  </a:rPr>
                  <a:t>-10</a:t>
                </a:r>
                <a:endParaRPr lang="en-US" altLang="ja-JP" sz="1900">
                  <a:latin typeface="Arial" panose="020B0604020202020204" pitchFamily="34" charset="0"/>
                </a:endParaRPr>
              </a:p>
            </p:txBody>
          </p:sp>
          <p:sp>
            <p:nvSpPr>
              <p:cNvPr id="19" name="Text Box 2079"/>
              <p:cNvSpPr txBox="1">
                <a:spLocks noChangeArrowheads="1"/>
              </p:cNvSpPr>
              <p:nvPr/>
            </p:nvSpPr>
            <p:spPr bwMode="auto">
              <a:xfrm>
                <a:off x="3366" y="2130"/>
                <a:ext cx="439"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10</a:t>
                </a:r>
                <a:r>
                  <a:rPr lang="en-US" altLang="ja-JP" sz="1900" baseline="30000">
                    <a:latin typeface="Arial" panose="020B0604020202020204" pitchFamily="34" charset="0"/>
                  </a:rPr>
                  <a:t>-5</a:t>
                </a:r>
                <a:endParaRPr lang="en-US" altLang="ja-JP" sz="1900">
                  <a:latin typeface="Arial" panose="020B0604020202020204" pitchFamily="34" charset="0"/>
                </a:endParaRPr>
              </a:p>
            </p:txBody>
          </p:sp>
          <p:sp>
            <p:nvSpPr>
              <p:cNvPr id="20" name="Text Box 2080"/>
              <p:cNvSpPr txBox="1">
                <a:spLocks noChangeArrowheads="1"/>
              </p:cNvSpPr>
              <p:nvPr/>
            </p:nvSpPr>
            <p:spPr bwMode="auto">
              <a:xfrm>
                <a:off x="825" y="2130"/>
                <a:ext cx="440"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10</a:t>
                </a:r>
                <a:r>
                  <a:rPr lang="en-US" altLang="ja-JP" sz="1900" baseline="30000">
                    <a:latin typeface="Arial" panose="020B0604020202020204" pitchFamily="34" charset="0"/>
                  </a:rPr>
                  <a:t>-9</a:t>
                </a:r>
                <a:endParaRPr lang="en-US" altLang="ja-JP" sz="1900">
                  <a:latin typeface="Arial" panose="020B0604020202020204" pitchFamily="34" charset="0"/>
                </a:endParaRPr>
              </a:p>
            </p:txBody>
          </p:sp>
          <p:sp>
            <p:nvSpPr>
              <p:cNvPr id="21" name="Text Box 2081"/>
              <p:cNvSpPr txBox="1">
                <a:spLocks noChangeArrowheads="1"/>
              </p:cNvSpPr>
              <p:nvPr/>
            </p:nvSpPr>
            <p:spPr bwMode="auto">
              <a:xfrm>
                <a:off x="2096" y="2130"/>
                <a:ext cx="440"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10</a:t>
                </a:r>
                <a:r>
                  <a:rPr lang="en-US" altLang="ja-JP" sz="1900" baseline="30000">
                    <a:latin typeface="Arial" panose="020B0604020202020204" pitchFamily="34" charset="0"/>
                  </a:rPr>
                  <a:t>-7</a:t>
                </a:r>
                <a:endParaRPr lang="en-US" altLang="ja-JP" sz="1900">
                  <a:latin typeface="Arial" panose="020B0604020202020204" pitchFamily="34" charset="0"/>
                </a:endParaRPr>
              </a:p>
            </p:txBody>
          </p:sp>
          <p:sp>
            <p:nvSpPr>
              <p:cNvPr id="22" name="Text Box 2082"/>
              <p:cNvSpPr txBox="1">
                <a:spLocks noChangeArrowheads="1"/>
              </p:cNvSpPr>
              <p:nvPr/>
            </p:nvSpPr>
            <p:spPr bwMode="auto">
              <a:xfrm>
                <a:off x="2732" y="2130"/>
                <a:ext cx="440"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10</a:t>
                </a:r>
                <a:r>
                  <a:rPr lang="en-US" altLang="ja-JP" sz="1900" baseline="30000">
                    <a:latin typeface="Arial" panose="020B0604020202020204" pitchFamily="34" charset="0"/>
                  </a:rPr>
                  <a:t>-6</a:t>
                </a:r>
                <a:endParaRPr lang="en-US" altLang="ja-JP" sz="1900">
                  <a:latin typeface="Arial" panose="020B0604020202020204" pitchFamily="34" charset="0"/>
                </a:endParaRPr>
              </a:p>
            </p:txBody>
          </p:sp>
          <p:sp>
            <p:nvSpPr>
              <p:cNvPr id="23" name="Text Box 2083"/>
              <p:cNvSpPr txBox="1">
                <a:spLocks noChangeArrowheads="1"/>
              </p:cNvSpPr>
              <p:nvPr/>
            </p:nvSpPr>
            <p:spPr bwMode="auto">
              <a:xfrm>
                <a:off x="1459" y="2130"/>
                <a:ext cx="440"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10</a:t>
                </a:r>
                <a:r>
                  <a:rPr lang="en-US" altLang="ja-JP" sz="1900" baseline="30000">
                    <a:latin typeface="Arial" panose="020B0604020202020204" pitchFamily="34" charset="0"/>
                  </a:rPr>
                  <a:t>-8</a:t>
                </a:r>
                <a:endParaRPr lang="en-US" altLang="ja-JP" sz="1900">
                  <a:latin typeface="Arial" panose="020B0604020202020204" pitchFamily="34" charset="0"/>
                </a:endParaRPr>
              </a:p>
            </p:txBody>
          </p:sp>
          <p:sp>
            <p:nvSpPr>
              <p:cNvPr id="24" name="Text Box 2084"/>
              <p:cNvSpPr txBox="1">
                <a:spLocks noChangeArrowheads="1"/>
              </p:cNvSpPr>
              <p:nvPr/>
            </p:nvSpPr>
            <p:spPr bwMode="auto">
              <a:xfrm>
                <a:off x="4000" y="2130"/>
                <a:ext cx="440"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10</a:t>
                </a:r>
                <a:r>
                  <a:rPr lang="en-US" altLang="ja-JP" sz="1900" baseline="30000">
                    <a:latin typeface="Arial" panose="020B0604020202020204" pitchFamily="34" charset="0"/>
                  </a:rPr>
                  <a:t>-4</a:t>
                </a:r>
                <a:endParaRPr lang="en-US" altLang="ja-JP" sz="1900">
                  <a:latin typeface="Arial" panose="020B0604020202020204" pitchFamily="34" charset="0"/>
                </a:endParaRPr>
              </a:p>
            </p:txBody>
          </p:sp>
          <p:sp>
            <p:nvSpPr>
              <p:cNvPr id="25" name="Text Box 2085"/>
              <p:cNvSpPr txBox="1">
                <a:spLocks noChangeArrowheads="1"/>
              </p:cNvSpPr>
              <p:nvPr/>
            </p:nvSpPr>
            <p:spPr bwMode="auto">
              <a:xfrm>
                <a:off x="4634" y="2130"/>
                <a:ext cx="440"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10</a:t>
                </a:r>
                <a:r>
                  <a:rPr lang="en-US" altLang="ja-JP" sz="1900" baseline="30000">
                    <a:latin typeface="Arial" panose="020B0604020202020204" pitchFamily="34" charset="0"/>
                  </a:rPr>
                  <a:t>-3</a:t>
                </a:r>
                <a:endParaRPr lang="en-US" altLang="ja-JP" sz="1900">
                  <a:latin typeface="Arial" panose="020B0604020202020204" pitchFamily="34" charset="0"/>
                </a:endParaRPr>
              </a:p>
            </p:txBody>
          </p:sp>
          <p:sp>
            <p:nvSpPr>
              <p:cNvPr id="26" name="Text Box 2086"/>
              <p:cNvSpPr txBox="1">
                <a:spLocks noChangeArrowheads="1"/>
              </p:cNvSpPr>
              <p:nvPr/>
            </p:nvSpPr>
            <p:spPr bwMode="auto">
              <a:xfrm>
                <a:off x="5270" y="2130"/>
                <a:ext cx="440"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10</a:t>
                </a:r>
                <a:r>
                  <a:rPr lang="en-US" altLang="ja-JP" sz="1900" baseline="30000">
                    <a:latin typeface="Arial" panose="020B0604020202020204" pitchFamily="34" charset="0"/>
                  </a:rPr>
                  <a:t>-2</a:t>
                </a:r>
                <a:endParaRPr lang="en-US" altLang="ja-JP" sz="1900">
                  <a:latin typeface="Arial" panose="020B0604020202020204" pitchFamily="34" charset="0"/>
                </a:endParaRPr>
              </a:p>
            </p:txBody>
          </p:sp>
        </p:grpSp>
      </p:grpSp>
      <p:sp>
        <p:nvSpPr>
          <p:cNvPr id="38" name="Text Box 2087"/>
          <p:cNvSpPr txBox="1">
            <a:spLocks noChangeArrowheads="1"/>
          </p:cNvSpPr>
          <p:nvPr/>
        </p:nvSpPr>
        <p:spPr bwMode="auto">
          <a:xfrm>
            <a:off x="9380464" y="2790825"/>
            <a:ext cx="439737"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8750" tIns="59379" rIns="118750" bIns="59379">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0">
                <a:latin typeface="Arial" panose="020B0604020202020204" pitchFamily="34" charset="0"/>
              </a:rPr>
              <a:t>m</a:t>
            </a:r>
          </a:p>
        </p:txBody>
      </p:sp>
      <p:sp>
        <p:nvSpPr>
          <p:cNvPr id="39" name="Text Box 2088"/>
          <p:cNvSpPr txBox="1">
            <a:spLocks noChangeArrowheads="1"/>
          </p:cNvSpPr>
          <p:nvPr/>
        </p:nvSpPr>
        <p:spPr bwMode="auto">
          <a:xfrm>
            <a:off x="6562651" y="5445125"/>
            <a:ext cx="1265238"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148" tIns="42574" rIns="85148" bIns="42574">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a:latin typeface="Arial" panose="020B0604020202020204" pitchFamily="34" charset="0"/>
              </a:rPr>
              <a:t>Circuit design</a:t>
            </a:r>
          </a:p>
          <a:p>
            <a:pPr>
              <a:spcBef>
                <a:spcPct val="0"/>
              </a:spcBef>
              <a:buFontTx/>
              <a:buNone/>
            </a:pPr>
            <a:r>
              <a:rPr lang="en-US" altLang="ja-JP" sz="1400">
                <a:latin typeface="Arial" panose="020B0604020202020204" pitchFamily="34" charset="0"/>
              </a:rPr>
              <a:t>Copper wiring</a:t>
            </a:r>
          </a:p>
          <a:p>
            <a:pPr>
              <a:spcBef>
                <a:spcPct val="0"/>
              </a:spcBef>
              <a:buFontTx/>
              <a:buNone/>
            </a:pPr>
            <a:r>
              <a:rPr lang="en-US" altLang="ja-JP" sz="1400">
                <a:latin typeface="Arial" panose="020B0604020202020204" pitchFamily="34" charset="0"/>
              </a:rPr>
              <a:t>width 0.1</a:t>
            </a:r>
            <a:r>
              <a:rPr lang="en-US" altLang="ja-JP" sz="1400">
                <a:latin typeface="Arial" panose="020B0604020202020204" pitchFamily="34" charset="0"/>
                <a:sym typeface="Symbol" panose="05050102010706020507" pitchFamily="18" charset="2"/>
              </a:rPr>
              <a:t>m</a:t>
            </a:r>
            <a:endParaRPr lang="en-US" altLang="ja-JP" sz="1400">
              <a:latin typeface="Arial" panose="020B0604020202020204" pitchFamily="34" charset="0"/>
            </a:endParaRPr>
          </a:p>
        </p:txBody>
      </p:sp>
      <p:sp>
        <p:nvSpPr>
          <p:cNvPr id="40" name="Text Box 2089"/>
          <p:cNvSpPr txBox="1">
            <a:spLocks noChangeArrowheads="1"/>
          </p:cNvSpPr>
          <p:nvPr/>
        </p:nvSpPr>
        <p:spPr bwMode="auto">
          <a:xfrm>
            <a:off x="6667426" y="715962"/>
            <a:ext cx="122555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148" tIns="42574" rIns="85148" bIns="42574">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a:latin typeface="Arial" panose="020B0604020202020204" pitchFamily="34" charset="0"/>
              </a:rPr>
              <a:t>red blood cell</a:t>
            </a:r>
          </a:p>
          <a:p>
            <a:pPr>
              <a:spcBef>
                <a:spcPct val="0"/>
              </a:spcBef>
              <a:buFontTx/>
              <a:buNone/>
            </a:pPr>
            <a:r>
              <a:rPr lang="en-US" altLang="ja-JP" sz="1400">
                <a:latin typeface="Arial" panose="020B0604020202020204" pitchFamily="34" charset="0"/>
              </a:rPr>
              <a:t>~5 </a:t>
            </a:r>
            <a:r>
              <a:rPr lang="en-US" altLang="ja-JP" sz="1400">
                <a:latin typeface="Arial" panose="020B0604020202020204" pitchFamily="34" charset="0"/>
                <a:sym typeface="Symbol" panose="05050102010706020507" pitchFamily="18" charset="2"/>
              </a:rPr>
              <a:t>m (SEM)</a:t>
            </a:r>
            <a:endParaRPr lang="en-US" altLang="ja-JP" sz="1400">
              <a:latin typeface="Arial" panose="020B0604020202020204" pitchFamily="34" charset="0"/>
            </a:endParaRPr>
          </a:p>
        </p:txBody>
      </p:sp>
      <p:sp>
        <p:nvSpPr>
          <p:cNvPr id="41" name="Text Box 2090"/>
          <p:cNvSpPr txBox="1">
            <a:spLocks noChangeArrowheads="1"/>
          </p:cNvSpPr>
          <p:nvPr/>
        </p:nvSpPr>
        <p:spPr bwMode="auto">
          <a:xfrm>
            <a:off x="2746301" y="1144587"/>
            <a:ext cx="8509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148" tIns="42574" rIns="85148" bIns="42574">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a:latin typeface="Arial" panose="020B0604020202020204" pitchFamily="34" charset="0"/>
              </a:rPr>
              <a:t>DNA</a:t>
            </a:r>
          </a:p>
          <a:p>
            <a:pPr>
              <a:spcBef>
                <a:spcPct val="0"/>
              </a:spcBef>
              <a:buFontTx/>
              <a:buNone/>
            </a:pPr>
            <a:r>
              <a:rPr lang="en-US" altLang="ja-JP" sz="1400">
                <a:latin typeface="Arial" panose="020B0604020202020204" pitchFamily="34" charset="0"/>
              </a:rPr>
              <a:t>proteins </a:t>
            </a:r>
          </a:p>
          <a:p>
            <a:pPr>
              <a:spcBef>
                <a:spcPct val="0"/>
              </a:spcBef>
              <a:buFontTx/>
              <a:buNone/>
            </a:pPr>
            <a:r>
              <a:rPr lang="en-US" altLang="ja-JP" sz="1400">
                <a:latin typeface="Arial" panose="020B0604020202020204" pitchFamily="34" charset="0"/>
                <a:sym typeface="Symbol" panose="05050102010706020507" pitchFamily="18" charset="2"/>
              </a:rPr>
              <a:t>nm</a:t>
            </a:r>
            <a:endParaRPr lang="en-US" altLang="ja-JP" sz="1400">
              <a:latin typeface="Arial" panose="020B0604020202020204" pitchFamily="34" charset="0"/>
            </a:endParaRPr>
          </a:p>
        </p:txBody>
      </p:sp>
      <p:sp>
        <p:nvSpPr>
          <p:cNvPr id="42" name="Text Box 2091"/>
          <p:cNvSpPr txBox="1">
            <a:spLocks noChangeArrowheads="1"/>
          </p:cNvSpPr>
          <p:nvPr/>
        </p:nvSpPr>
        <p:spPr bwMode="auto">
          <a:xfrm>
            <a:off x="4583039" y="2300287"/>
            <a:ext cx="801687"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148" tIns="42574" rIns="85148" bIns="42574">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a:spcBef>
                <a:spcPct val="0"/>
              </a:spcBef>
              <a:buFontTx/>
              <a:buNone/>
            </a:pPr>
            <a:r>
              <a:rPr lang="en-US" altLang="ja-JP" sz="1400">
                <a:latin typeface="Arial" panose="020B0604020202020204" pitchFamily="34" charset="0"/>
              </a:rPr>
              <a:t>bacteria</a:t>
            </a:r>
          </a:p>
          <a:p>
            <a:pPr algn="r">
              <a:spcBef>
                <a:spcPct val="0"/>
              </a:spcBef>
              <a:buFontTx/>
              <a:buNone/>
            </a:pPr>
            <a:r>
              <a:rPr lang="en-US" altLang="ja-JP" sz="1400">
                <a:latin typeface="Arial" panose="020B0604020202020204" pitchFamily="34" charset="0"/>
              </a:rPr>
              <a:t>1 </a:t>
            </a:r>
            <a:r>
              <a:rPr lang="en-US" altLang="ja-JP" sz="1400">
                <a:latin typeface="Arial" panose="020B0604020202020204" pitchFamily="34" charset="0"/>
                <a:sym typeface="Symbol" panose="05050102010706020507" pitchFamily="18" charset="2"/>
              </a:rPr>
              <a:t>m</a:t>
            </a:r>
            <a:endParaRPr lang="en-US" altLang="ja-JP" sz="1400">
              <a:latin typeface="Arial" panose="020B0604020202020204" pitchFamily="34" charset="0"/>
            </a:endParaRPr>
          </a:p>
        </p:txBody>
      </p:sp>
      <p:sp>
        <p:nvSpPr>
          <p:cNvPr id="43" name="Line 2092"/>
          <p:cNvSpPr>
            <a:spLocks noChangeShapeType="1"/>
          </p:cNvSpPr>
          <p:nvPr/>
        </p:nvSpPr>
        <p:spPr bwMode="auto">
          <a:xfrm>
            <a:off x="1849364" y="2482850"/>
            <a:ext cx="0" cy="687387"/>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4" name="Line 2093"/>
          <p:cNvSpPr>
            <a:spLocks noChangeShapeType="1"/>
          </p:cNvSpPr>
          <p:nvPr/>
        </p:nvSpPr>
        <p:spPr bwMode="auto">
          <a:xfrm>
            <a:off x="5394251" y="2219325"/>
            <a:ext cx="0" cy="950912"/>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nvGrpSpPr>
          <p:cNvPr id="45" name="Group 2094"/>
          <p:cNvGrpSpPr>
            <a:grpSpLocks/>
          </p:cNvGrpSpPr>
          <p:nvPr/>
        </p:nvGrpSpPr>
        <p:grpSpPr bwMode="auto">
          <a:xfrm flipV="1">
            <a:off x="8581951" y="3246437"/>
            <a:ext cx="676275" cy="979488"/>
            <a:chOff x="1524" y="6435"/>
            <a:chExt cx="468" cy="489"/>
          </a:xfrm>
        </p:grpSpPr>
        <p:sp>
          <p:nvSpPr>
            <p:cNvPr id="46" name="Line 2095"/>
            <p:cNvSpPr>
              <a:spLocks noChangeShapeType="1"/>
            </p:cNvSpPr>
            <p:nvPr/>
          </p:nvSpPr>
          <p:spPr bwMode="auto">
            <a:xfrm>
              <a:off x="1528" y="6435"/>
              <a:ext cx="0" cy="489"/>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7" name="Line 2096"/>
            <p:cNvSpPr>
              <a:spLocks noChangeShapeType="1"/>
            </p:cNvSpPr>
            <p:nvPr/>
          </p:nvSpPr>
          <p:spPr bwMode="auto">
            <a:xfrm>
              <a:off x="1524" y="6435"/>
              <a:ext cx="46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pic>
        <p:nvPicPr>
          <p:cNvPr id="48" name="Picture 2097" descr="ecoli"/>
          <p:cNvPicPr>
            <a:picLocks noChangeAspect="1" noChangeArrowheads="1"/>
          </p:cNvPicPr>
          <p:nvPr/>
        </p:nvPicPr>
        <p:blipFill>
          <a:blip r:embed="rId2">
            <a:extLst>
              <a:ext uri="{28A0092B-C50C-407E-A947-70E740481C1C}">
                <a14:useLocalDpi xmlns:a14="http://schemas.microsoft.com/office/drawing/2010/main" val="0"/>
              </a:ext>
            </a:extLst>
          </a:blip>
          <a:srcRect r="5084"/>
          <a:stretch>
            <a:fillRect/>
          </a:stretch>
        </p:blipFill>
        <p:spPr bwMode="auto">
          <a:xfrm>
            <a:off x="4643364" y="838200"/>
            <a:ext cx="1698625"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Group 2098"/>
          <p:cNvGrpSpPr>
            <a:grpSpLocks/>
          </p:cNvGrpSpPr>
          <p:nvPr/>
        </p:nvGrpSpPr>
        <p:grpSpPr bwMode="auto">
          <a:xfrm>
            <a:off x="5878439" y="2535237"/>
            <a:ext cx="1101725" cy="635000"/>
            <a:chOff x="3018" y="1513"/>
            <a:chExt cx="504" cy="432"/>
          </a:xfrm>
        </p:grpSpPr>
        <p:sp>
          <p:nvSpPr>
            <p:cNvPr id="50" name="Line 2099"/>
            <p:cNvSpPr>
              <a:spLocks noChangeShapeType="1"/>
            </p:cNvSpPr>
            <p:nvPr/>
          </p:nvSpPr>
          <p:spPr bwMode="auto">
            <a:xfrm>
              <a:off x="3025" y="1513"/>
              <a:ext cx="0" cy="432"/>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1" name="Line 2100"/>
            <p:cNvSpPr>
              <a:spLocks noChangeShapeType="1"/>
            </p:cNvSpPr>
            <p:nvPr/>
          </p:nvSpPr>
          <p:spPr bwMode="auto">
            <a:xfrm flipV="1">
              <a:off x="3018" y="1520"/>
              <a:ext cx="504" cy="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sp>
        <p:nvSpPr>
          <p:cNvPr id="52" name="Text Box 2101"/>
          <p:cNvSpPr txBox="1">
            <a:spLocks noChangeArrowheads="1"/>
          </p:cNvSpPr>
          <p:nvPr/>
        </p:nvSpPr>
        <p:spPr bwMode="auto">
          <a:xfrm>
            <a:off x="2755826" y="5634037"/>
            <a:ext cx="177006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20738">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20738">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2073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2073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2073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2073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2073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2073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a:latin typeface="Arial" panose="020B0604020202020204" pitchFamily="34" charset="0"/>
              </a:rPr>
              <a:t>Nanotube Transistor</a:t>
            </a:r>
          </a:p>
          <a:p>
            <a:pPr>
              <a:spcBef>
                <a:spcPct val="0"/>
              </a:spcBef>
              <a:buFontTx/>
              <a:buNone/>
            </a:pPr>
            <a:r>
              <a:rPr lang="en-US" altLang="ja-JP" sz="1400">
                <a:latin typeface="Arial" panose="020B0604020202020204" pitchFamily="34" charset="0"/>
              </a:rPr>
              <a:t>(Dekker)</a:t>
            </a:r>
          </a:p>
        </p:txBody>
      </p:sp>
      <p:grpSp>
        <p:nvGrpSpPr>
          <p:cNvPr id="53" name="Group 2103"/>
          <p:cNvGrpSpPr>
            <a:grpSpLocks/>
          </p:cNvGrpSpPr>
          <p:nvPr/>
        </p:nvGrpSpPr>
        <p:grpSpPr bwMode="auto">
          <a:xfrm>
            <a:off x="2922514" y="2484437"/>
            <a:ext cx="952500" cy="685800"/>
            <a:chOff x="1524" y="6435"/>
            <a:chExt cx="468" cy="489"/>
          </a:xfrm>
        </p:grpSpPr>
        <p:sp>
          <p:nvSpPr>
            <p:cNvPr id="54" name="Line 2104"/>
            <p:cNvSpPr>
              <a:spLocks noChangeShapeType="1"/>
            </p:cNvSpPr>
            <p:nvPr/>
          </p:nvSpPr>
          <p:spPr bwMode="auto">
            <a:xfrm>
              <a:off x="1528" y="6435"/>
              <a:ext cx="0" cy="489"/>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5" name="Line 2105"/>
            <p:cNvSpPr>
              <a:spLocks noChangeShapeType="1"/>
            </p:cNvSpPr>
            <p:nvPr/>
          </p:nvSpPr>
          <p:spPr bwMode="auto">
            <a:xfrm>
              <a:off x="1524" y="6435"/>
              <a:ext cx="46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pic>
        <p:nvPicPr>
          <p:cNvPr id="56" name="Picture 2106" descr="d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114" y="1087437"/>
            <a:ext cx="704850"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 name="Group 2107"/>
          <p:cNvGrpSpPr>
            <a:grpSpLocks/>
          </p:cNvGrpSpPr>
          <p:nvPr/>
        </p:nvGrpSpPr>
        <p:grpSpPr bwMode="auto">
          <a:xfrm flipH="1" flipV="1">
            <a:off x="2335139" y="3290887"/>
            <a:ext cx="674687" cy="979488"/>
            <a:chOff x="1524" y="6435"/>
            <a:chExt cx="468" cy="489"/>
          </a:xfrm>
        </p:grpSpPr>
        <p:sp>
          <p:nvSpPr>
            <p:cNvPr id="58" name="Line 2108"/>
            <p:cNvSpPr>
              <a:spLocks noChangeShapeType="1"/>
            </p:cNvSpPr>
            <p:nvPr/>
          </p:nvSpPr>
          <p:spPr bwMode="auto">
            <a:xfrm>
              <a:off x="1528" y="6435"/>
              <a:ext cx="0" cy="489"/>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9" name="Line 2109"/>
            <p:cNvSpPr>
              <a:spLocks noChangeShapeType="1"/>
            </p:cNvSpPr>
            <p:nvPr/>
          </p:nvSpPr>
          <p:spPr bwMode="auto">
            <a:xfrm>
              <a:off x="1524" y="6435"/>
              <a:ext cx="46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grpSp>
        <p:nvGrpSpPr>
          <p:cNvPr id="60" name="Group 2110"/>
          <p:cNvGrpSpPr>
            <a:grpSpLocks noChangeAspect="1"/>
          </p:cNvGrpSpPr>
          <p:nvPr/>
        </p:nvGrpSpPr>
        <p:grpSpPr bwMode="auto">
          <a:xfrm>
            <a:off x="1235001" y="3905250"/>
            <a:ext cx="1389063" cy="1443037"/>
            <a:chOff x="916" y="880"/>
            <a:chExt cx="968" cy="1024"/>
          </a:xfrm>
        </p:grpSpPr>
        <p:pic>
          <p:nvPicPr>
            <p:cNvPr id="61" name="Picture 2111" descr="001 nc"/>
            <p:cNvPicPr>
              <a:picLocks noChangeAspect="1" noChangeArrowheads="1"/>
            </p:cNvPicPr>
            <p:nvPr/>
          </p:nvPicPr>
          <p:blipFill>
            <a:blip r:embed="rId4">
              <a:extLst>
                <a:ext uri="{28A0092B-C50C-407E-A947-70E740481C1C}">
                  <a14:useLocalDpi xmlns:a14="http://schemas.microsoft.com/office/drawing/2010/main" val="0"/>
                </a:ext>
              </a:extLst>
            </a:blip>
            <a:srcRect l="9396" t="8176" r="9396" b="11320"/>
            <a:stretch>
              <a:fillRect/>
            </a:stretch>
          </p:blipFill>
          <p:spPr bwMode="auto">
            <a:xfrm>
              <a:off x="916" y="880"/>
              <a:ext cx="968"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Line 2112"/>
            <p:cNvSpPr>
              <a:spLocks noChangeAspect="1" noChangeShapeType="1"/>
            </p:cNvSpPr>
            <p:nvPr/>
          </p:nvSpPr>
          <p:spPr bwMode="auto">
            <a:xfrm>
              <a:off x="1137" y="951"/>
              <a:ext cx="54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sp>
        <p:nvSpPr>
          <p:cNvPr id="63" name="Line 2113"/>
          <p:cNvSpPr>
            <a:spLocks noChangeShapeType="1"/>
          </p:cNvSpPr>
          <p:nvPr/>
        </p:nvSpPr>
        <p:spPr bwMode="auto">
          <a:xfrm flipV="1">
            <a:off x="3884539" y="3265487"/>
            <a:ext cx="0" cy="1436688"/>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pic>
        <p:nvPicPr>
          <p:cNvPr id="64" name="Picture 2114" descr="powerpc750"/>
          <p:cNvPicPr>
            <a:picLocks noChangeAspect="1" noChangeArrowheads="1"/>
          </p:cNvPicPr>
          <p:nvPr/>
        </p:nvPicPr>
        <p:blipFill>
          <a:blip r:embed="rId5">
            <a:extLst>
              <a:ext uri="{28A0092B-C50C-407E-A947-70E740481C1C}">
                <a14:useLocalDpi xmlns:a14="http://schemas.microsoft.com/office/drawing/2010/main" val="0"/>
              </a:ext>
            </a:extLst>
          </a:blip>
          <a:srcRect l="31560" r="30479"/>
          <a:stretch>
            <a:fillRect/>
          </a:stretch>
        </p:blipFill>
        <p:spPr bwMode="auto">
          <a:xfrm>
            <a:off x="8146976" y="3838575"/>
            <a:ext cx="1617663" cy="209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13500000" algn="ctr" rotWithShape="0">
                    <a:schemeClr val="folHlink"/>
                  </a:outerShdw>
                </a:effectLst>
              </a14:hiddenEffects>
            </a:ext>
          </a:extLst>
        </p:spPr>
      </p:pic>
      <p:pic>
        <p:nvPicPr>
          <p:cNvPr id="65" name="Picture 2115" descr="cell landscape"/>
          <p:cNvPicPr>
            <a:picLocks noChangeArrowheads="1"/>
          </p:cNvPicPr>
          <p:nvPr/>
        </p:nvPicPr>
        <p:blipFill>
          <a:blip r:embed="rId6">
            <a:extLst>
              <a:ext uri="{28A0092B-C50C-407E-A947-70E740481C1C}">
                <a14:useLocalDpi xmlns:a14="http://schemas.microsoft.com/office/drawing/2010/main" val="0"/>
              </a:ext>
            </a:extLst>
          </a:blip>
          <a:srcRect r="16301" b="7607"/>
          <a:stretch>
            <a:fillRect/>
          </a:stretch>
        </p:blipFill>
        <p:spPr bwMode="auto">
          <a:xfrm>
            <a:off x="6565826" y="1219200"/>
            <a:ext cx="1677988" cy="142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2116" descr="GF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4401" y="1825625"/>
            <a:ext cx="912813"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 Box 2119"/>
          <p:cNvSpPr txBox="1">
            <a:spLocks noChangeArrowheads="1"/>
          </p:cNvSpPr>
          <p:nvPr/>
        </p:nvSpPr>
        <p:spPr bwMode="auto">
          <a:xfrm>
            <a:off x="6778551" y="3986212"/>
            <a:ext cx="125571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148" tIns="42574" rIns="85148" bIns="42574">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a:latin typeface="Arial" panose="020B0604020202020204" pitchFamily="34" charset="0"/>
              </a:rPr>
              <a:t>SOI transistor</a:t>
            </a:r>
          </a:p>
          <a:p>
            <a:pPr>
              <a:spcBef>
                <a:spcPct val="0"/>
              </a:spcBef>
              <a:buFontTx/>
              <a:buNone/>
            </a:pPr>
            <a:r>
              <a:rPr lang="en-US" altLang="ja-JP" sz="1400">
                <a:latin typeface="Arial" panose="020B0604020202020204" pitchFamily="34" charset="0"/>
              </a:rPr>
              <a:t>width 0.12</a:t>
            </a:r>
            <a:r>
              <a:rPr lang="en-US" altLang="ja-JP" sz="1400">
                <a:latin typeface="Arial" panose="020B0604020202020204" pitchFamily="34" charset="0"/>
                <a:sym typeface="Symbol" panose="05050102010706020507" pitchFamily="18" charset="2"/>
              </a:rPr>
              <a:t>m</a:t>
            </a:r>
            <a:endParaRPr lang="en-US" altLang="ja-JP" sz="1400">
              <a:latin typeface="Arial" panose="020B0604020202020204" pitchFamily="34" charset="0"/>
            </a:endParaRPr>
          </a:p>
        </p:txBody>
      </p:sp>
      <p:grpSp>
        <p:nvGrpSpPr>
          <p:cNvPr id="68" name="Group 2120"/>
          <p:cNvGrpSpPr>
            <a:grpSpLocks/>
          </p:cNvGrpSpPr>
          <p:nvPr/>
        </p:nvGrpSpPr>
        <p:grpSpPr bwMode="auto">
          <a:xfrm>
            <a:off x="4773539" y="3254375"/>
            <a:ext cx="957262" cy="2500312"/>
            <a:chOff x="2572" y="2116"/>
            <a:chExt cx="618" cy="1785"/>
          </a:xfrm>
        </p:grpSpPr>
        <p:grpSp>
          <p:nvGrpSpPr>
            <p:cNvPr id="69" name="Group 2121"/>
            <p:cNvGrpSpPr>
              <a:grpSpLocks/>
            </p:cNvGrpSpPr>
            <p:nvPr/>
          </p:nvGrpSpPr>
          <p:grpSpPr bwMode="auto">
            <a:xfrm flipV="1">
              <a:off x="2572" y="2116"/>
              <a:ext cx="618" cy="1785"/>
              <a:chOff x="1524" y="6435"/>
              <a:chExt cx="468" cy="489"/>
            </a:xfrm>
          </p:grpSpPr>
          <p:sp>
            <p:nvSpPr>
              <p:cNvPr id="71" name="Line 2122"/>
              <p:cNvSpPr>
                <a:spLocks noChangeShapeType="1"/>
              </p:cNvSpPr>
              <p:nvPr/>
            </p:nvSpPr>
            <p:spPr bwMode="auto">
              <a:xfrm>
                <a:off x="1528" y="6435"/>
                <a:ext cx="0" cy="489"/>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2" name="Line 2123"/>
              <p:cNvSpPr>
                <a:spLocks noChangeShapeType="1"/>
              </p:cNvSpPr>
              <p:nvPr/>
            </p:nvSpPr>
            <p:spPr bwMode="auto">
              <a:xfrm>
                <a:off x="1524" y="6435"/>
                <a:ext cx="46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sp>
          <p:nvSpPr>
            <p:cNvPr id="70" name="Line 2124"/>
            <p:cNvSpPr>
              <a:spLocks noChangeShapeType="1"/>
            </p:cNvSpPr>
            <p:nvPr/>
          </p:nvSpPr>
          <p:spPr bwMode="auto">
            <a:xfrm>
              <a:off x="2586" y="2974"/>
              <a:ext cx="282"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sp>
        <p:nvSpPr>
          <p:cNvPr id="73" name="Text Box 2125"/>
          <p:cNvSpPr txBox="1">
            <a:spLocks noChangeArrowheads="1"/>
          </p:cNvSpPr>
          <p:nvPr/>
        </p:nvSpPr>
        <p:spPr bwMode="auto">
          <a:xfrm>
            <a:off x="8739114" y="755650"/>
            <a:ext cx="703262"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148" tIns="42574" rIns="85148" bIns="42574">
            <a:spAutoFit/>
          </a:bodyPr>
          <a:lstStyle>
            <a:lvl1pPr defTabSz="850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85090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8509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8509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8509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a:latin typeface="Arial" panose="020B0604020202020204" pitchFamily="34" charset="0"/>
              </a:rPr>
              <a:t>diatom</a:t>
            </a:r>
          </a:p>
          <a:p>
            <a:pPr>
              <a:spcBef>
                <a:spcPct val="0"/>
              </a:spcBef>
              <a:buFontTx/>
              <a:buNone/>
            </a:pPr>
            <a:r>
              <a:rPr lang="en-US" altLang="ja-JP" sz="1400">
                <a:latin typeface="Arial" panose="020B0604020202020204" pitchFamily="34" charset="0"/>
              </a:rPr>
              <a:t>30 </a:t>
            </a:r>
            <a:r>
              <a:rPr lang="en-US" altLang="ja-JP" sz="1400">
                <a:latin typeface="Arial" panose="020B0604020202020204" pitchFamily="34" charset="0"/>
                <a:sym typeface="Symbol" panose="05050102010706020507" pitchFamily="18" charset="2"/>
              </a:rPr>
              <a:t>m</a:t>
            </a:r>
            <a:endParaRPr lang="en-US" altLang="ja-JP" sz="1400">
              <a:latin typeface="Arial" panose="020B0604020202020204" pitchFamily="34" charset="0"/>
            </a:endParaRPr>
          </a:p>
        </p:txBody>
      </p:sp>
      <p:grpSp>
        <p:nvGrpSpPr>
          <p:cNvPr id="74" name="Group 2126"/>
          <p:cNvGrpSpPr>
            <a:grpSpLocks/>
          </p:cNvGrpSpPr>
          <p:nvPr/>
        </p:nvGrpSpPr>
        <p:grpSpPr bwMode="auto">
          <a:xfrm>
            <a:off x="6613451" y="2825750"/>
            <a:ext cx="2012950" cy="344487"/>
            <a:chOff x="3703" y="1735"/>
            <a:chExt cx="1493" cy="246"/>
          </a:xfrm>
        </p:grpSpPr>
        <p:sp>
          <p:nvSpPr>
            <p:cNvPr id="75" name="Line 2127"/>
            <p:cNvSpPr>
              <a:spLocks noChangeShapeType="1"/>
            </p:cNvSpPr>
            <p:nvPr/>
          </p:nvSpPr>
          <p:spPr bwMode="auto">
            <a:xfrm>
              <a:off x="3706" y="1735"/>
              <a:ext cx="0" cy="246"/>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76" name="Line 2128"/>
            <p:cNvSpPr>
              <a:spLocks noChangeShapeType="1"/>
            </p:cNvSpPr>
            <p:nvPr/>
          </p:nvSpPr>
          <p:spPr bwMode="auto">
            <a:xfrm flipV="1">
              <a:off x="3703" y="1739"/>
              <a:ext cx="1493" cy="1"/>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pic>
        <p:nvPicPr>
          <p:cNvPr id="77" name="Picture 2129" descr="cystelli"/>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99401" y="1277937"/>
            <a:ext cx="1122363" cy="161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2130" descr="cmos7s-new"/>
          <p:cNvPicPr>
            <a:picLocks noChangeAspect="1" noChangeArrowheads="1"/>
          </p:cNvPicPr>
          <p:nvPr/>
        </p:nvPicPr>
        <p:blipFill>
          <a:blip r:embed="rId9">
            <a:extLst>
              <a:ext uri="{28A0092B-C50C-407E-A947-70E740481C1C}">
                <a14:useLocalDpi xmlns:a14="http://schemas.microsoft.com/office/drawing/2010/main" val="0"/>
              </a:ext>
            </a:extLst>
          </a:blip>
          <a:srcRect r="5014" b="4915"/>
          <a:stretch>
            <a:fillRect/>
          </a:stretch>
        </p:blipFill>
        <p:spPr bwMode="auto">
          <a:xfrm>
            <a:off x="5051351" y="5008562"/>
            <a:ext cx="1476375" cy="178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2131" descr="swnt_1b"/>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03451" y="4608512"/>
            <a:ext cx="18288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テキスト ボックス 2"/>
          <p:cNvSpPr txBox="1">
            <a:spLocks noChangeArrowheads="1"/>
          </p:cNvSpPr>
          <p:nvPr/>
        </p:nvSpPr>
        <p:spPr bwMode="auto">
          <a:xfrm>
            <a:off x="9840839" y="1098550"/>
            <a:ext cx="430212"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600" b="1">
                <a:latin typeface="Meiryo UI" panose="020B0604030504040204" pitchFamily="50" charset="-128"/>
                <a:ea typeface="Meiryo UI" panose="020B0604030504040204" pitchFamily="50" charset="-128"/>
              </a:rPr>
              <a:t>生物構造体</a:t>
            </a:r>
          </a:p>
        </p:txBody>
      </p:sp>
      <p:sp>
        <p:nvSpPr>
          <p:cNvPr id="82" name="テキスト ボックス 82"/>
          <p:cNvSpPr txBox="1">
            <a:spLocks noChangeArrowheads="1"/>
          </p:cNvSpPr>
          <p:nvPr/>
        </p:nvSpPr>
        <p:spPr bwMode="auto">
          <a:xfrm>
            <a:off x="9875764" y="3871912"/>
            <a:ext cx="430212"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600" b="1">
                <a:latin typeface="Meiryo UI" panose="020B0604030504040204" pitchFamily="50" charset="-128"/>
                <a:ea typeface="Meiryo UI" panose="020B0604030504040204" pitchFamily="50" charset="-128"/>
              </a:rPr>
              <a:t>人類の微細加工</a:t>
            </a:r>
          </a:p>
        </p:txBody>
      </p:sp>
      <p:pic>
        <p:nvPicPr>
          <p:cNvPr id="83" name="Picture 2118" descr="soi_z"/>
          <p:cNvPicPr>
            <a:picLocks noChangeAspect="1" noChangeArrowheads="1"/>
          </p:cNvPicPr>
          <p:nvPr/>
        </p:nvPicPr>
        <p:blipFill>
          <a:blip r:embed="rId11">
            <a:extLst>
              <a:ext uri="{28A0092B-C50C-407E-A947-70E740481C1C}">
                <a14:useLocalDpi xmlns:a14="http://schemas.microsoft.com/office/drawing/2010/main" val="0"/>
              </a:ext>
            </a:extLst>
          </a:blip>
          <a:srcRect l="11948" r="22308"/>
          <a:stretch>
            <a:fillRect/>
          </a:stretch>
        </p:blipFill>
        <p:spPr bwMode="auto">
          <a:xfrm>
            <a:off x="5051351" y="3679825"/>
            <a:ext cx="1749425"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テキスト ボックス 83"/>
          <p:cNvSpPr txBox="1"/>
          <p:nvPr/>
        </p:nvSpPr>
        <p:spPr>
          <a:xfrm>
            <a:off x="2056" y="0"/>
            <a:ext cx="12189943" cy="923330"/>
          </a:xfrm>
          <a:prstGeom prst="rect">
            <a:avLst/>
          </a:prstGeom>
          <a:noFill/>
        </p:spPr>
        <p:txBody>
          <a:bodyPr wrap="square" rtlCol="0">
            <a:spAutoFit/>
          </a:bodyPr>
          <a:lstStyle/>
          <a:p>
            <a:pPr algn="ctr"/>
            <a:r>
              <a:rPr lang="ja-JP" altLang="en-US" sz="5400" b="1" dirty="0">
                <a:latin typeface="游ゴシック" panose="020B0400000000000000" pitchFamily="50" charset="-128"/>
                <a:ea typeface="游ゴシック" panose="020B0400000000000000" pitchFamily="50" charset="-128"/>
              </a:rPr>
              <a:t>生物組織に匹敵する人類の微細加工</a:t>
            </a:r>
            <a:endParaRPr kumimoji="1" lang="ja-JP" altLang="en-US" sz="5400" b="1" dirty="0">
              <a:latin typeface="游ゴシック" panose="020B0400000000000000" pitchFamily="50" charset="-128"/>
              <a:ea typeface="游ゴシック" panose="020B0400000000000000" pitchFamily="50" charset="-128"/>
            </a:endParaRPr>
          </a:p>
        </p:txBody>
      </p:sp>
      <p:pic>
        <p:nvPicPr>
          <p:cNvPr id="85" name="図 8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39047" y="5449887"/>
            <a:ext cx="1540483" cy="1408259"/>
          </a:xfrm>
          <a:prstGeom prst="rect">
            <a:avLst/>
          </a:prstGeom>
        </p:spPr>
      </p:pic>
    </p:spTree>
    <p:extLst>
      <p:ext uri="{BB962C8B-B14F-4D97-AF65-F5344CB8AC3E}">
        <p14:creationId xmlns:p14="http://schemas.microsoft.com/office/powerpoint/2010/main" val="39362906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6" y="344335"/>
            <a:ext cx="2697480" cy="360680"/>
          </a:xfrm>
          <a:prstGeom prst="rect">
            <a:avLst/>
          </a:prstGeom>
        </p:spPr>
        <p:txBody>
          <a:bodyPr vert="horz" wrap="square" lIns="0" tIns="12065" rIns="0" bIns="0" rtlCol="0">
            <a:spAutoFit/>
          </a:bodyPr>
          <a:lstStyle/>
          <a:p>
            <a:pPr marL="12700">
              <a:spcBef>
                <a:spcPts val="95"/>
              </a:spcBef>
            </a:pPr>
            <a:r>
              <a:rPr sz="2200" b="1" spc="-290" dirty="0">
                <a:solidFill>
                  <a:srgbClr val="FFFFFF"/>
                </a:solidFill>
                <a:latin typeface="Arial"/>
                <a:cs typeface="Arial"/>
              </a:rPr>
              <a:t>THE </a:t>
            </a:r>
            <a:r>
              <a:rPr sz="2200" b="1" spc="-229" dirty="0">
                <a:solidFill>
                  <a:srgbClr val="FFFFFF"/>
                </a:solidFill>
                <a:latin typeface="Arial"/>
                <a:cs typeface="Arial"/>
              </a:rPr>
              <a:t>BRAIN</a:t>
            </a:r>
            <a:r>
              <a:rPr sz="2200" b="1" spc="-270" dirty="0">
                <a:solidFill>
                  <a:srgbClr val="FFFFFF"/>
                </a:solidFill>
                <a:latin typeface="Arial"/>
                <a:cs typeface="Arial"/>
              </a:rPr>
              <a:t> </a:t>
            </a:r>
            <a:r>
              <a:rPr sz="2200" b="1" spc="-210" dirty="0">
                <a:solidFill>
                  <a:srgbClr val="FFFFFF"/>
                </a:solidFill>
                <a:latin typeface="Arial"/>
                <a:cs typeface="Arial"/>
              </a:rPr>
              <a:t>INITIATIVE®</a:t>
            </a:r>
            <a:endParaRPr sz="2200">
              <a:latin typeface="Arial"/>
              <a:cs typeface="Arial"/>
            </a:endParaRPr>
          </a:p>
        </p:txBody>
      </p:sp>
      <p:sp>
        <p:nvSpPr>
          <p:cNvPr id="3" name="object 3"/>
          <p:cNvSpPr/>
          <p:nvPr/>
        </p:nvSpPr>
        <p:spPr>
          <a:xfrm>
            <a:off x="18533" y="6126480"/>
            <a:ext cx="2868699" cy="731519"/>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885556" y="206936"/>
            <a:ext cx="8404607" cy="536878"/>
          </a:xfrm>
          <a:prstGeom prst="rect">
            <a:avLst/>
          </a:prstGeom>
        </p:spPr>
        <p:txBody>
          <a:bodyPr vert="horz" wrap="square" lIns="0" tIns="12700" rIns="0" bIns="0" rtlCol="0" anchor="ctr">
            <a:spAutoFit/>
          </a:bodyPr>
          <a:lstStyle/>
          <a:p>
            <a:pPr marL="12700" algn="ctr">
              <a:lnSpc>
                <a:spcPts val="3904"/>
              </a:lnSpc>
              <a:spcBef>
                <a:spcPts val="100"/>
              </a:spcBef>
            </a:pPr>
            <a:r>
              <a:rPr spc="-185" dirty="0"/>
              <a:t>New </a:t>
            </a:r>
            <a:r>
              <a:rPr spc="-200" dirty="0"/>
              <a:t>NIH </a:t>
            </a:r>
            <a:r>
              <a:rPr spc="-175" dirty="0"/>
              <a:t>Definition</a:t>
            </a:r>
            <a:r>
              <a:rPr spc="-210" dirty="0"/>
              <a:t> </a:t>
            </a:r>
            <a:r>
              <a:rPr spc="-165" dirty="0"/>
              <a:t>of</a:t>
            </a:r>
            <a:r>
              <a:rPr lang="ja-JP" altLang="en-US" spc="-165" dirty="0"/>
              <a:t> </a:t>
            </a:r>
            <a:r>
              <a:rPr spc="-275" dirty="0"/>
              <a:t>Clinical</a:t>
            </a:r>
            <a:r>
              <a:rPr spc="-250" dirty="0"/>
              <a:t> </a:t>
            </a:r>
            <a:r>
              <a:rPr spc="-235" dirty="0"/>
              <a:t>Trial</a:t>
            </a:r>
          </a:p>
        </p:txBody>
      </p:sp>
      <p:sp>
        <p:nvSpPr>
          <p:cNvPr id="5" name="object 5"/>
          <p:cNvSpPr txBox="1"/>
          <p:nvPr/>
        </p:nvSpPr>
        <p:spPr>
          <a:xfrm>
            <a:off x="840260" y="1183621"/>
            <a:ext cx="11071654" cy="3744615"/>
          </a:xfrm>
          <a:prstGeom prst="rect">
            <a:avLst/>
          </a:prstGeom>
        </p:spPr>
        <p:txBody>
          <a:bodyPr vert="horz" wrap="square" lIns="0" tIns="12700" rIns="0" bIns="0" rtlCol="0">
            <a:spAutoFit/>
          </a:bodyPr>
          <a:lstStyle/>
          <a:p>
            <a:pPr marL="12700" marR="5080">
              <a:spcBef>
                <a:spcPts val="100"/>
              </a:spcBef>
            </a:pPr>
            <a:r>
              <a:rPr sz="2400" b="1" spc="-185" dirty="0">
                <a:latin typeface="Arial"/>
                <a:cs typeface="Arial"/>
              </a:rPr>
              <a:t>Clinical </a:t>
            </a:r>
            <a:r>
              <a:rPr sz="2400" b="1" spc="-140" dirty="0">
                <a:latin typeface="Arial"/>
                <a:cs typeface="Arial"/>
              </a:rPr>
              <a:t>Trial</a:t>
            </a:r>
            <a:r>
              <a:rPr sz="2400" spc="-140" dirty="0">
                <a:latin typeface="Arial"/>
                <a:cs typeface="Arial"/>
              </a:rPr>
              <a:t>: </a:t>
            </a:r>
            <a:r>
              <a:rPr sz="2400" spc="-215" dirty="0">
                <a:latin typeface="Arial"/>
                <a:cs typeface="Arial"/>
              </a:rPr>
              <a:t>A </a:t>
            </a:r>
            <a:r>
              <a:rPr sz="2400" spc="-125" dirty="0">
                <a:latin typeface="Arial"/>
                <a:cs typeface="Arial"/>
              </a:rPr>
              <a:t>research </a:t>
            </a:r>
            <a:r>
              <a:rPr sz="2400" spc="-85" dirty="0">
                <a:latin typeface="Arial"/>
                <a:cs typeface="Arial"/>
              </a:rPr>
              <a:t>study </a:t>
            </a:r>
            <a:r>
              <a:rPr sz="2400" spc="-30" dirty="0">
                <a:latin typeface="Arial"/>
                <a:cs typeface="Arial"/>
              </a:rPr>
              <a:t>in </a:t>
            </a:r>
            <a:r>
              <a:rPr sz="2400" spc="-70" dirty="0">
                <a:latin typeface="Arial"/>
                <a:cs typeface="Arial"/>
              </a:rPr>
              <a:t>which </a:t>
            </a:r>
            <a:r>
              <a:rPr sz="2400" spc="-100" dirty="0">
                <a:latin typeface="Arial"/>
                <a:cs typeface="Arial"/>
              </a:rPr>
              <a:t>one </a:t>
            </a:r>
            <a:r>
              <a:rPr sz="2400" spc="-25" dirty="0">
                <a:latin typeface="Arial"/>
                <a:cs typeface="Arial"/>
              </a:rPr>
              <a:t>or </a:t>
            </a:r>
            <a:r>
              <a:rPr sz="2400" spc="-75" dirty="0">
                <a:latin typeface="Arial"/>
                <a:cs typeface="Arial"/>
              </a:rPr>
              <a:t>more </a:t>
            </a:r>
            <a:r>
              <a:rPr sz="2400" spc="-100" dirty="0">
                <a:latin typeface="Arial"/>
                <a:cs typeface="Arial"/>
              </a:rPr>
              <a:t>human</a:t>
            </a:r>
            <a:r>
              <a:rPr sz="2400" spc="-400" dirty="0">
                <a:latin typeface="Arial"/>
                <a:cs typeface="Arial"/>
              </a:rPr>
              <a:t> </a:t>
            </a:r>
            <a:r>
              <a:rPr sz="2400" spc="-105" dirty="0">
                <a:latin typeface="Arial"/>
                <a:cs typeface="Arial"/>
              </a:rPr>
              <a:t>subjects  </a:t>
            </a:r>
            <a:r>
              <a:rPr sz="2400" spc="-110" dirty="0">
                <a:latin typeface="Arial"/>
                <a:cs typeface="Arial"/>
              </a:rPr>
              <a:t>are</a:t>
            </a:r>
            <a:r>
              <a:rPr sz="2400" spc="-130" dirty="0">
                <a:latin typeface="Arial"/>
                <a:cs typeface="Arial"/>
              </a:rPr>
              <a:t> </a:t>
            </a:r>
            <a:r>
              <a:rPr sz="2400" spc="-80" dirty="0">
                <a:latin typeface="Arial"/>
                <a:cs typeface="Arial"/>
              </a:rPr>
              <a:t>prospectively</a:t>
            </a:r>
            <a:r>
              <a:rPr sz="2400" spc="-140" dirty="0">
                <a:latin typeface="Arial"/>
                <a:cs typeface="Arial"/>
              </a:rPr>
              <a:t> </a:t>
            </a:r>
            <a:r>
              <a:rPr sz="2400" spc="-150" dirty="0">
                <a:latin typeface="Arial"/>
                <a:cs typeface="Arial"/>
              </a:rPr>
              <a:t>assigned</a:t>
            </a:r>
            <a:r>
              <a:rPr sz="2400" spc="-140" dirty="0">
                <a:latin typeface="Arial"/>
                <a:cs typeface="Arial"/>
              </a:rPr>
              <a:t> </a:t>
            </a:r>
            <a:r>
              <a:rPr sz="2400" spc="20" dirty="0">
                <a:latin typeface="Arial"/>
                <a:cs typeface="Arial"/>
              </a:rPr>
              <a:t>to</a:t>
            </a:r>
            <a:r>
              <a:rPr sz="2400" spc="-135" dirty="0">
                <a:latin typeface="Arial"/>
                <a:cs typeface="Arial"/>
              </a:rPr>
              <a:t> </a:t>
            </a:r>
            <a:r>
              <a:rPr sz="2400" spc="-100" dirty="0">
                <a:latin typeface="Arial"/>
                <a:cs typeface="Arial"/>
              </a:rPr>
              <a:t>one</a:t>
            </a:r>
            <a:r>
              <a:rPr sz="2400" spc="-130" dirty="0">
                <a:latin typeface="Arial"/>
                <a:cs typeface="Arial"/>
              </a:rPr>
              <a:t> </a:t>
            </a:r>
            <a:r>
              <a:rPr sz="2400" spc="-25" dirty="0">
                <a:latin typeface="Arial"/>
                <a:cs typeface="Arial"/>
              </a:rPr>
              <a:t>or</a:t>
            </a:r>
            <a:r>
              <a:rPr sz="2400" spc="-135" dirty="0">
                <a:latin typeface="Arial"/>
                <a:cs typeface="Arial"/>
              </a:rPr>
              <a:t> </a:t>
            </a:r>
            <a:r>
              <a:rPr sz="2400" spc="-75" dirty="0">
                <a:latin typeface="Arial"/>
                <a:cs typeface="Arial"/>
              </a:rPr>
              <a:t>more</a:t>
            </a:r>
            <a:r>
              <a:rPr sz="2400" spc="-130" dirty="0">
                <a:latin typeface="Arial"/>
                <a:cs typeface="Arial"/>
              </a:rPr>
              <a:t> </a:t>
            </a:r>
            <a:r>
              <a:rPr sz="2400" spc="-55" dirty="0">
                <a:latin typeface="Arial"/>
                <a:cs typeface="Arial"/>
              </a:rPr>
              <a:t>interventions</a:t>
            </a:r>
            <a:r>
              <a:rPr sz="2400" spc="-135" dirty="0">
                <a:latin typeface="Arial"/>
                <a:cs typeface="Arial"/>
              </a:rPr>
              <a:t> </a:t>
            </a:r>
            <a:r>
              <a:rPr sz="2400" spc="-70" dirty="0">
                <a:latin typeface="Arial"/>
                <a:cs typeface="Arial"/>
              </a:rPr>
              <a:t>(which</a:t>
            </a:r>
            <a:r>
              <a:rPr sz="2400" spc="-150" dirty="0">
                <a:latin typeface="Arial"/>
                <a:cs typeface="Arial"/>
              </a:rPr>
              <a:t> </a:t>
            </a:r>
            <a:r>
              <a:rPr sz="2400" spc="-145" dirty="0">
                <a:latin typeface="Arial"/>
                <a:cs typeface="Arial"/>
              </a:rPr>
              <a:t>may  </a:t>
            </a:r>
            <a:r>
              <a:rPr sz="2400" spc="-80" dirty="0">
                <a:latin typeface="Arial"/>
                <a:cs typeface="Arial"/>
              </a:rPr>
              <a:t>include </a:t>
            </a:r>
            <a:r>
              <a:rPr sz="2400" spc="-105" dirty="0">
                <a:latin typeface="Arial"/>
                <a:cs typeface="Arial"/>
              </a:rPr>
              <a:t>placebo </a:t>
            </a:r>
            <a:r>
              <a:rPr sz="2400" spc="-25" dirty="0">
                <a:latin typeface="Arial"/>
                <a:cs typeface="Arial"/>
              </a:rPr>
              <a:t>or other </a:t>
            </a:r>
            <a:r>
              <a:rPr sz="2400" spc="-50" dirty="0">
                <a:latin typeface="Arial"/>
                <a:cs typeface="Arial"/>
              </a:rPr>
              <a:t>control) </a:t>
            </a:r>
            <a:r>
              <a:rPr sz="2400" spc="20" dirty="0">
                <a:latin typeface="Arial"/>
                <a:cs typeface="Arial"/>
              </a:rPr>
              <a:t>to </a:t>
            </a:r>
            <a:r>
              <a:rPr sz="2400" spc="-100" dirty="0">
                <a:latin typeface="Arial"/>
                <a:cs typeface="Arial"/>
              </a:rPr>
              <a:t>evaluate </a:t>
            </a:r>
            <a:r>
              <a:rPr sz="2400" spc="-30" dirty="0">
                <a:latin typeface="Arial"/>
                <a:cs typeface="Arial"/>
              </a:rPr>
              <a:t>the </a:t>
            </a:r>
            <a:r>
              <a:rPr sz="2400" spc="-80" dirty="0">
                <a:latin typeface="Arial"/>
                <a:cs typeface="Arial"/>
              </a:rPr>
              <a:t>effects </a:t>
            </a:r>
            <a:r>
              <a:rPr sz="2400" spc="-10" dirty="0">
                <a:latin typeface="Arial"/>
                <a:cs typeface="Arial"/>
              </a:rPr>
              <a:t>of </a:t>
            </a:r>
            <a:r>
              <a:rPr sz="2400" spc="-85" dirty="0">
                <a:latin typeface="Arial"/>
                <a:cs typeface="Arial"/>
              </a:rPr>
              <a:t>those  </a:t>
            </a:r>
            <a:r>
              <a:rPr sz="2400" spc="-55" dirty="0">
                <a:latin typeface="Arial"/>
                <a:cs typeface="Arial"/>
              </a:rPr>
              <a:t>interventions </a:t>
            </a:r>
            <a:r>
              <a:rPr sz="2400" spc="-80" dirty="0">
                <a:latin typeface="Arial"/>
                <a:cs typeface="Arial"/>
              </a:rPr>
              <a:t>on </a:t>
            </a:r>
            <a:r>
              <a:rPr sz="2400" spc="-60" dirty="0">
                <a:latin typeface="Arial"/>
                <a:cs typeface="Arial"/>
              </a:rPr>
              <a:t>health-related </a:t>
            </a:r>
            <a:r>
              <a:rPr sz="2400" spc="-80" dirty="0">
                <a:latin typeface="Arial"/>
                <a:cs typeface="Arial"/>
              </a:rPr>
              <a:t>biomedical </a:t>
            </a:r>
            <a:r>
              <a:rPr sz="2400" spc="-25" dirty="0">
                <a:latin typeface="Arial"/>
                <a:cs typeface="Arial"/>
              </a:rPr>
              <a:t>or </a:t>
            </a:r>
            <a:r>
              <a:rPr sz="2400" spc="-90" dirty="0">
                <a:latin typeface="Arial"/>
                <a:cs typeface="Arial"/>
              </a:rPr>
              <a:t>behavioral</a:t>
            </a:r>
            <a:r>
              <a:rPr sz="2400" spc="-480" dirty="0">
                <a:latin typeface="Arial"/>
                <a:cs typeface="Arial"/>
              </a:rPr>
              <a:t> </a:t>
            </a:r>
            <a:r>
              <a:rPr sz="2400" spc="-100" dirty="0">
                <a:latin typeface="Arial"/>
                <a:cs typeface="Arial"/>
              </a:rPr>
              <a:t>outcomes.</a:t>
            </a:r>
            <a:endParaRPr sz="2400" dirty="0">
              <a:latin typeface="Arial"/>
              <a:cs typeface="Arial"/>
            </a:endParaRPr>
          </a:p>
          <a:p>
            <a:pPr marL="610870" indent="-342900">
              <a:lnSpc>
                <a:spcPts val="2655"/>
              </a:lnSpc>
              <a:buChar char="•"/>
              <a:tabLst>
                <a:tab pos="610870" algn="l"/>
                <a:tab pos="611505" algn="l"/>
              </a:tabLst>
            </a:pPr>
            <a:r>
              <a:rPr sz="2600" spc="-185" dirty="0">
                <a:latin typeface="Arial"/>
                <a:cs typeface="Arial"/>
              </a:rPr>
              <a:t>The </a:t>
            </a:r>
            <a:r>
              <a:rPr sz="2600" spc="-90" dirty="0">
                <a:latin typeface="Arial"/>
                <a:cs typeface="Arial"/>
              </a:rPr>
              <a:t>study </a:t>
            </a:r>
            <a:r>
              <a:rPr sz="2600" spc="-135" dirty="0">
                <a:latin typeface="Arial"/>
                <a:cs typeface="Arial"/>
              </a:rPr>
              <a:t>is </a:t>
            </a:r>
            <a:r>
              <a:rPr sz="2600" spc="-200" dirty="0">
                <a:latin typeface="Arial"/>
                <a:cs typeface="Arial"/>
              </a:rPr>
              <a:t>a </a:t>
            </a:r>
            <a:r>
              <a:rPr sz="2600" spc="-80" dirty="0">
                <a:latin typeface="Arial"/>
                <a:cs typeface="Arial"/>
              </a:rPr>
              <a:t>clinical </a:t>
            </a:r>
            <a:r>
              <a:rPr sz="2600" spc="5" dirty="0">
                <a:latin typeface="Arial"/>
                <a:cs typeface="Arial"/>
              </a:rPr>
              <a:t>trial </a:t>
            </a:r>
            <a:r>
              <a:rPr sz="2600" spc="45" dirty="0">
                <a:latin typeface="Arial"/>
                <a:cs typeface="Arial"/>
              </a:rPr>
              <a:t>if</a:t>
            </a:r>
            <a:r>
              <a:rPr sz="2600" spc="-350" dirty="0">
                <a:latin typeface="Arial"/>
                <a:cs typeface="Arial"/>
              </a:rPr>
              <a:t> </a:t>
            </a:r>
            <a:r>
              <a:rPr sz="2600" spc="45" dirty="0">
                <a:latin typeface="Arial"/>
                <a:cs typeface="Arial"/>
              </a:rPr>
              <a:t>it:</a:t>
            </a:r>
            <a:endParaRPr sz="2600" dirty="0">
              <a:latin typeface="Arial"/>
              <a:cs typeface="Arial"/>
            </a:endParaRPr>
          </a:p>
          <a:p>
            <a:pPr marL="610870" indent="-342900">
              <a:spcBef>
                <a:spcPts val="625"/>
              </a:spcBef>
              <a:buChar char="•"/>
              <a:tabLst>
                <a:tab pos="610870" algn="l"/>
                <a:tab pos="611505" algn="l"/>
              </a:tabLst>
            </a:pPr>
            <a:r>
              <a:rPr sz="2600" spc="-125" dirty="0">
                <a:latin typeface="Arial"/>
                <a:cs typeface="Arial"/>
              </a:rPr>
              <a:t>Involves </a:t>
            </a:r>
            <a:r>
              <a:rPr sz="2600" spc="-110" dirty="0">
                <a:latin typeface="Arial"/>
                <a:cs typeface="Arial"/>
              </a:rPr>
              <a:t>one </a:t>
            </a:r>
            <a:r>
              <a:rPr sz="2600" spc="-25" dirty="0">
                <a:latin typeface="Arial"/>
                <a:cs typeface="Arial"/>
              </a:rPr>
              <a:t>or </a:t>
            </a:r>
            <a:r>
              <a:rPr sz="2600" spc="-80" dirty="0">
                <a:latin typeface="Arial"/>
                <a:cs typeface="Arial"/>
              </a:rPr>
              <a:t>more </a:t>
            </a:r>
            <a:r>
              <a:rPr sz="2600" spc="-110" dirty="0">
                <a:latin typeface="Arial"/>
                <a:cs typeface="Arial"/>
              </a:rPr>
              <a:t>human</a:t>
            </a:r>
            <a:r>
              <a:rPr sz="2600" spc="-380" dirty="0">
                <a:latin typeface="Arial"/>
                <a:cs typeface="Arial"/>
              </a:rPr>
              <a:t> </a:t>
            </a:r>
            <a:r>
              <a:rPr sz="2600" spc="-114" dirty="0">
                <a:latin typeface="Arial"/>
                <a:cs typeface="Arial"/>
              </a:rPr>
              <a:t>subjects</a:t>
            </a:r>
            <a:endParaRPr sz="2600" dirty="0">
              <a:latin typeface="Arial"/>
              <a:cs typeface="Arial"/>
            </a:endParaRPr>
          </a:p>
          <a:p>
            <a:pPr marL="610870" indent="-342900">
              <a:spcBef>
                <a:spcPts val="625"/>
              </a:spcBef>
              <a:buChar char="•"/>
              <a:tabLst>
                <a:tab pos="610870" algn="l"/>
                <a:tab pos="611505" algn="l"/>
              </a:tabLst>
            </a:pPr>
            <a:r>
              <a:rPr sz="2600" spc="-110" dirty="0">
                <a:latin typeface="Arial"/>
                <a:cs typeface="Arial"/>
              </a:rPr>
              <a:t>Prospectively </a:t>
            </a:r>
            <a:r>
              <a:rPr sz="2600" spc="-195" dirty="0">
                <a:latin typeface="Arial"/>
                <a:cs typeface="Arial"/>
              </a:rPr>
              <a:t>assigns </a:t>
            </a:r>
            <a:r>
              <a:rPr sz="2600" spc="-110" dirty="0">
                <a:latin typeface="Arial"/>
                <a:cs typeface="Arial"/>
              </a:rPr>
              <a:t>human </a:t>
            </a:r>
            <a:r>
              <a:rPr sz="2600" spc="-105" dirty="0">
                <a:latin typeface="Arial"/>
                <a:cs typeface="Arial"/>
              </a:rPr>
              <a:t>subject(s) </a:t>
            </a:r>
            <a:r>
              <a:rPr sz="2600" spc="25" dirty="0">
                <a:latin typeface="Arial"/>
                <a:cs typeface="Arial"/>
              </a:rPr>
              <a:t>to</a:t>
            </a:r>
            <a:r>
              <a:rPr sz="2600" spc="-290" dirty="0">
                <a:latin typeface="Arial"/>
                <a:cs typeface="Arial"/>
              </a:rPr>
              <a:t> </a:t>
            </a:r>
            <a:r>
              <a:rPr sz="2600" spc="-60" dirty="0">
                <a:latin typeface="Arial"/>
                <a:cs typeface="Arial"/>
              </a:rPr>
              <a:t>intervention(s)</a:t>
            </a:r>
            <a:endParaRPr sz="2600" dirty="0">
              <a:latin typeface="Arial"/>
              <a:cs typeface="Arial"/>
            </a:endParaRPr>
          </a:p>
          <a:p>
            <a:pPr marL="610870" marR="859790" indent="-342900">
              <a:spcBef>
                <a:spcPts val="620"/>
              </a:spcBef>
              <a:buChar char="•"/>
              <a:tabLst>
                <a:tab pos="610870" algn="l"/>
                <a:tab pos="611505" algn="l"/>
              </a:tabLst>
            </a:pPr>
            <a:r>
              <a:rPr sz="2600" spc="-165" dirty="0">
                <a:latin typeface="Arial"/>
                <a:cs typeface="Arial"/>
              </a:rPr>
              <a:t>Evaluates </a:t>
            </a:r>
            <a:r>
              <a:rPr sz="2600" spc="-30" dirty="0">
                <a:latin typeface="Arial"/>
                <a:cs typeface="Arial"/>
              </a:rPr>
              <a:t>the</a:t>
            </a:r>
            <a:r>
              <a:rPr sz="2600" spc="-155" dirty="0">
                <a:latin typeface="Arial"/>
                <a:cs typeface="Arial"/>
              </a:rPr>
              <a:t> </a:t>
            </a:r>
            <a:r>
              <a:rPr sz="2600" spc="-55" dirty="0">
                <a:latin typeface="Arial"/>
                <a:cs typeface="Arial"/>
              </a:rPr>
              <a:t>effect</a:t>
            </a:r>
            <a:r>
              <a:rPr sz="2600" spc="-175" dirty="0">
                <a:latin typeface="Arial"/>
                <a:cs typeface="Arial"/>
              </a:rPr>
              <a:t> </a:t>
            </a:r>
            <a:r>
              <a:rPr sz="2600" spc="-10" dirty="0">
                <a:latin typeface="Arial"/>
                <a:cs typeface="Arial"/>
              </a:rPr>
              <a:t>of</a:t>
            </a:r>
            <a:r>
              <a:rPr sz="2600" spc="-145" dirty="0">
                <a:latin typeface="Arial"/>
                <a:cs typeface="Arial"/>
              </a:rPr>
              <a:t> </a:t>
            </a:r>
            <a:r>
              <a:rPr sz="2600" spc="-60" dirty="0">
                <a:latin typeface="Arial"/>
                <a:cs typeface="Arial"/>
              </a:rPr>
              <a:t>intervention(s)</a:t>
            </a:r>
            <a:r>
              <a:rPr sz="2600" spc="-175" dirty="0">
                <a:latin typeface="Arial"/>
                <a:cs typeface="Arial"/>
              </a:rPr>
              <a:t> </a:t>
            </a:r>
            <a:r>
              <a:rPr sz="2600" spc="-85" dirty="0">
                <a:latin typeface="Arial"/>
                <a:cs typeface="Arial"/>
              </a:rPr>
              <a:t>on</a:t>
            </a:r>
            <a:r>
              <a:rPr sz="2600" spc="-145" dirty="0">
                <a:latin typeface="Arial"/>
                <a:cs typeface="Arial"/>
              </a:rPr>
              <a:t> </a:t>
            </a:r>
            <a:r>
              <a:rPr sz="2600" spc="-30" dirty="0">
                <a:latin typeface="Arial"/>
                <a:cs typeface="Arial"/>
              </a:rPr>
              <a:t>the</a:t>
            </a:r>
            <a:r>
              <a:rPr sz="2600" spc="-170" dirty="0">
                <a:latin typeface="Arial"/>
                <a:cs typeface="Arial"/>
              </a:rPr>
              <a:t> </a:t>
            </a:r>
            <a:r>
              <a:rPr sz="2600" spc="-110" dirty="0">
                <a:latin typeface="Arial"/>
                <a:cs typeface="Arial"/>
              </a:rPr>
              <a:t>human  </a:t>
            </a:r>
            <a:r>
              <a:rPr sz="2600" spc="-105" dirty="0">
                <a:latin typeface="Arial"/>
                <a:cs typeface="Arial"/>
              </a:rPr>
              <a:t>subject(s)</a:t>
            </a:r>
            <a:endParaRPr sz="2600" dirty="0">
              <a:latin typeface="Arial"/>
              <a:cs typeface="Arial"/>
            </a:endParaRPr>
          </a:p>
          <a:p>
            <a:pPr marL="610870" indent="-342900">
              <a:spcBef>
                <a:spcPts val="625"/>
              </a:spcBef>
              <a:buChar char="•"/>
              <a:tabLst>
                <a:tab pos="610870" algn="l"/>
                <a:tab pos="611505" algn="l"/>
              </a:tabLst>
            </a:pPr>
            <a:r>
              <a:rPr sz="2600" spc="-250" dirty="0">
                <a:latin typeface="Arial"/>
                <a:cs typeface="Arial"/>
              </a:rPr>
              <a:t>Has </a:t>
            </a:r>
            <a:r>
              <a:rPr sz="2600" spc="-200" dirty="0">
                <a:latin typeface="Arial"/>
                <a:cs typeface="Arial"/>
              </a:rPr>
              <a:t>a </a:t>
            </a:r>
            <a:r>
              <a:rPr sz="2600" spc="-65" dirty="0">
                <a:latin typeface="Arial"/>
                <a:cs typeface="Arial"/>
              </a:rPr>
              <a:t>health-related </a:t>
            </a:r>
            <a:r>
              <a:rPr sz="2600" spc="-85" dirty="0">
                <a:latin typeface="Arial"/>
                <a:cs typeface="Arial"/>
              </a:rPr>
              <a:t>biomedical </a:t>
            </a:r>
            <a:r>
              <a:rPr sz="2600" spc="-25" dirty="0">
                <a:latin typeface="Arial"/>
                <a:cs typeface="Arial"/>
              </a:rPr>
              <a:t>or </a:t>
            </a:r>
            <a:r>
              <a:rPr sz="2600" spc="-95" dirty="0">
                <a:latin typeface="Arial"/>
                <a:cs typeface="Arial"/>
              </a:rPr>
              <a:t>behavioral</a:t>
            </a:r>
            <a:r>
              <a:rPr sz="2600" spc="-225" dirty="0">
                <a:latin typeface="Arial"/>
                <a:cs typeface="Arial"/>
              </a:rPr>
              <a:t> </a:t>
            </a:r>
            <a:r>
              <a:rPr sz="2600" spc="-90" dirty="0">
                <a:latin typeface="Arial"/>
                <a:cs typeface="Arial"/>
              </a:rPr>
              <a:t>outcome</a:t>
            </a:r>
            <a:endParaRPr sz="2600" dirty="0">
              <a:latin typeface="Arial"/>
              <a:cs typeface="Arial"/>
            </a:endParaRPr>
          </a:p>
        </p:txBody>
      </p:sp>
      <p:sp>
        <p:nvSpPr>
          <p:cNvPr id="6" name="object 6"/>
          <p:cNvSpPr/>
          <p:nvPr/>
        </p:nvSpPr>
        <p:spPr>
          <a:xfrm>
            <a:off x="1972818" y="5162551"/>
            <a:ext cx="2286000" cy="970915"/>
          </a:xfrm>
          <a:custGeom>
            <a:avLst/>
            <a:gdLst/>
            <a:ahLst/>
            <a:cxnLst/>
            <a:rect l="l" t="t" r="r" b="b"/>
            <a:pathLst>
              <a:path w="2286000" h="970914">
                <a:moveTo>
                  <a:pt x="2171001" y="0"/>
                </a:moveTo>
                <a:lnTo>
                  <a:pt x="114998" y="0"/>
                </a:lnTo>
                <a:lnTo>
                  <a:pt x="78649" y="8248"/>
                </a:lnTo>
                <a:lnTo>
                  <a:pt x="47081" y="31218"/>
                </a:lnTo>
                <a:lnTo>
                  <a:pt x="22187" y="66242"/>
                </a:lnTo>
                <a:lnTo>
                  <a:pt x="5862" y="110657"/>
                </a:lnTo>
                <a:lnTo>
                  <a:pt x="0" y="161797"/>
                </a:lnTo>
                <a:lnTo>
                  <a:pt x="0" y="808977"/>
                </a:lnTo>
                <a:lnTo>
                  <a:pt x="5862" y="860123"/>
                </a:lnTo>
                <a:lnTo>
                  <a:pt x="22187" y="904542"/>
                </a:lnTo>
                <a:lnTo>
                  <a:pt x="47081" y="939569"/>
                </a:lnTo>
                <a:lnTo>
                  <a:pt x="78649" y="962539"/>
                </a:lnTo>
                <a:lnTo>
                  <a:pt x="114998" y="970788"/>
                </a:lnTo>
                <a:lnTo>
                  <a:pt x="2171001" y="970788"/>
                </a:lnTo>
                <a:lnTo>
                  <a:pt x="2238918" y="939569"/>
                </a:lnTo>
                <a:lnTo>
                  <a:pt x="2263812" y="904542"/>
                </a:lnTo>
                <a:lnTo>
                  <a:pt x="2280137" y="860123"/>
                </a:lnTo>
                <a:lnTo>
                  <a:pt x="2286000" y="808977"/>
                </a:lnTo>
                <a:lnTo>
                  <a:pt x="2286000" y="161797"/>
                </a:lnTo>
                <a:lnTo>
                  <a:pt x="2280137" y="110657"/>
                </a:lnTo>
                <a:lnTo>
                  <a:pt x="2263812" y="66242"/>
                </a:lnTo>
                <a:lnTo>
                  <a:pt x="2238918" y="31218"/>
                </a:lnTo>
                <a:lnTo>
                  <a:pt x="2207350" y="8248"/>
                </a:lnTo>
                <a:lnTo>
                  <a:pt x="2171001" y="0"/>
                </a:lnTo>
                <a:close/>
              </a:path>
            </a:pathLst>
          </a:custGeom>
          <a:solidFill>
            <a:srgbClr val="92D050"/>
          </a:solidFill>
        </p:spPr>
        <p:txBody>
          <a:bodyPr wrap="square" lIns="0" tIns="0" rIns="0" bIns="0" rtlCol="0"/>
          <a:lstStyle/>
          <a:p>
            <a:endParaRPr/>
          </a:p>
        </p:txBody>
      </p:sp>
      <p:sp>
        <p:nvSpPr>
          <p:cNvPr id="10" name="object 10"/>
          <p:cNvSpPr txBox="1"/>
          <p:nvPr/>
        </p:nvSpPr>
        <p:spPr>
          <a:xfrm>
            <a:off x="2102910" y="5345430"/>
            <a:ext cx="2024380" cy="546735"/>
          </a:xfrm>
          <a:prstGeom prst="rect">
            <a:avLst/>
          </a:prstGeom>
        </p:spPr>
        <p:txBody>
          <a:bodyPr vert="horz" wrap="square" lIns="0" tIns="43815" rIns="0" bIns="0" rtlCol="0">
            <a:spAutoFit/>
          </a:bodyPr>
          <a:lstStyle/>
          <a:p>
            <a:pPr marL="224154" marR="5080" indent="-212090">
              <a:lnSpc>
                <a:spcPts val="1939"/>
              </a:lnSpc>
              <a:spcBef>
                <a:spcPts val="345"/>
              </a:spcBef>
            </a:pPr>
            <a:r>
              <a:rPr spc="-120" dirty="0">
                <a:latin typeface="Arial"/>
                <a:cs typeface="Arial"/>
              </a:rPr>
              <a:t>Due </a:t>
            </a:r>
            <a:r>
              <a:rPr spc="-114" dirty="0">
                <a:latin typeface="Arial"/>
                <a:cs typeface="Arial"/>
              </a:rPr>
              <a:t>Dates </a:t>
            </a:r>
            <a:r>
              <a:rPr spc="-60" dirty="0">
                <a:latin typeface="Arial"/>
                <a:cs typeface="Arial"/>
              </a:rPr>
              <a:t>on </a:t>
            </a:r>
            <a:r>
              <a:rPr spc="-15" dirty="0">
                <a:latin typeface="Arial"/>
                <a:cs typeface="Arial"/>
              </a:rPr>
              <a:t>or</a:t>
            </a:r>
            <a:r>
              <a:rPr spc="-114" dirty="0">
                <a:latin typeface="Arial"/>
                <a:cs typeface="Arial"/>
              </a:rPr>
              <a:t> </a:t>
            </a:r>
            <a:r>
              <a:rPr spc="-25" dirty="0">
                <a:latin typeface="Arial"/>
                <a:cs typeface="Arial"/>
              </a:rPr>
              <a:t>after  </a:t>
            </a:r>
            <a:r>
              <a:rPr spc="-110" dirty="0">
                <a:latin typeface="Arial"/>
                <a:cs typeface="Arial"/>
              </a:rPr>
              <a:t>January </a:t>
            </a:r>
            <a:r>
              <a:rPr spc="-80" dirty="0">
                <a:latin typeface="Arial"/>
                <a:cs typeface="Arial"/>
              </a:rPr>
              <a:t>25,</a:t>
            </a:r>
            <a:r>
              <a:rPr spc="-105" dirty="0">
                <a:latin typeface="Arial"/>
                <a:cs typeface="Arial"/>
              </a:rPr>
              <a:t> </a:t>
            </a:r>
            <a:r>
              <a:rPr spc="-90" dirty="0">
                <a:latin typeface="Arial"/>
                <a:cs typeface="Arial"/>
              </a:rPr>
              <a:t>2018</a:t>
            </a:r>
            <a:endParaRPr dirty="0">
              <a:latin typeface="Arial"/>
              <a:cs typeface="Arial"/>
            </a:endParaRPr>
          </a:p>
        </p:txBody>
      </p:sp>
      <p:sp>
        <p:nvSpPr>
          <p:cNvPr id="11" name="object 11"/>
          <p:cNvSpPr/>
          <p:nvPr/>
        </p:nvSpPr>
        <p:spPr>
          <a:xfrm>
            <a:off x="4171950" y="5235703"/>
            <a:ext cx="5354320" cy="832485"/>
          </a:xfrm>
          <a:custGeom>
            <a:avLst/>
            <a:gdLst/>
            <a:ahLst/>
            <a:cxnLst/>
            <a:rect l="l" t="t" r="r" b="b"/>
            <a:pathLst>
              <a:path w="5354320" h="832485">
                <a:moveTo>
                  <a:pt x="5277002" y="0"/>
                </a:moveTo>
                <a:lnTo>
                  <a:pt x="0" y="0"/>
                </a:lnTo>
                <a:lnTo>
                  <a:pt x="0" y="832104"/>
                </a:lnTo>
                <a:lnTo>
                  <a:pt x="5277002" y="832104"/>
                </a:lnTo>
                <a:lnTo>
                  <a:pt x="5306898" y="821205"/>
                </a:lnTo>
                <a:lnTo>
                  <a:pt x="5331313" y="791484"/>
                </a:lnTo>
                <a:lnTo>
                  <a:pt x="5347775" y="747402"/>
                </a:lnTo>
                <a:lnTo>
                  <a:pt x="5353812" y="693420"/>
                </a:lnTo>
                <a:lnTo>
                  <a:pt x="5353812" y="138684"/>
                </a:lnTo>
                <a:lnTo>
                  <a:pt x="5347775" y="84701"/>
                </a:lnTo>
                <a:lnTo>
                  <a:pt x="5331313" y="40619"/>
                </a:lnTo>
                <a:lnTo>
                  <a:pt x="5306898" y="10898"/>
                </a:lnTo>
                <a:lnTo>
                  <a:pt x="5277002" y="0"/>
                </a:lnTo>
                <a:close/>
              </a:path>
            </a:pathLst>
          </a:custGeom>
          <a:solidFill>
            <a:srgbClr val="D6EDBD">
              <a:alpha val="89804"/>
            </a:srgbClr>
          </a:solidFill>
        </p:spPr>
        <p:txBody>
          <a:bodyPr wrap="square" lIns="0" tIns="0" rIns="0" bIns="0" rtlCol="0"/>
          <a:lstStyle/>
          <a:p>
            <a:endParaRPr/>
          </a:p>
        </p:txBody>
      </p:sp>
      <p:sp>
        <p:nvSpPr>
          <p:cNvPr id="12" name="object 12"/>
          <p:cNvSpPr/>
          <p:nvPr/>
        </p:nvSpPr>
        <p:spPr>
          <a:xfrm>
            <a:off x="4171950" y="5235703"/>
            <a:ext cx="5354320" cy="832485"/>
          </a:xfrm>
          <a:custGeom>
            <a:avLst/>
            <a:gdLst/>
            <a:ahLst/>
            <a:cxnLst/>
            <a:rect l="l" t="t" r="r" b="b"/>
            <a:pathLst>
              <a:path w="5354320" h="832485">
                <a:moveTo>
                  <a:pt x="5353812" y="138684"/>
                </a:moveTo>
                <a:lnTo>
                  <a:pt x="5353812" y="693420"/>
                </a:lnTo>
                <a:lnTo>
                  <a:pt x="5347775" y="747402"/>
                </a:lnTo>
                <a:lnTo>
                  <a:pt x="5331313" y="791484"/>
                </a:lnTo>
                <a:lnTo>
                  <a:pt x="5306898" y="821205"/>
                </a:lnTo>
                <a:lnTo>
                  <a:pt x="5277002" y="832104"/>
                </a:lnTo>
                <a:lnTo>
                  <a:pt x="0" y="832104"/>
                </a:lnTo>
                <a:lnTo>
                  <a:pt x="0" y="0"/>
                </a:lnTo>
                <a:lnTo>
                  <a:pt x="5277002" y="0"/>
                </a:lnTo>
                <a:lnTo>
                  <a:pt x="5306898" y="10898"/>
                </a:lnTo>
                <a:lnTo>
                  <a:pt x="5331313" y="40619"/>
                </a:lnTo>
                <a:lnTo>
                  <a:pt x="5347775" y="84701"/>
                </a:lnTo>
                <a:lnTo>
                  <a:pt x="5353812" y="138684"/>
                </a:lnTo>
                <a:close/>
              </a:path>
            </a:pathLst>
          </a:custGeom>
          <a:ln w="25907">
            <a:solidFill>
              <a:srgbClr val="92D050"/>
            </a:solidFill>
          </a:ln>
        </p:spPr>
        <p:txBody>
          <a:bodyPr wrap="square" lIns="0" tIns="0" rIns="0" bIns="0" rtlCol="0"/>
          <a:lstStyle/>
          <a:p>
            <a:endParaRPr/>
          </a:p>
        </p:txBody>
      </p:sp>
      <p:sp>
        <p:nvSpPr>
          <p:cNvPr id="13" name="object 13"/>
          <p:cNvSpPr txBox="1"/>
          <p:nvPr/>
        </p:nvSpPr>
        <p:spPr>
          <a:xfrm>
            <a:off x="4344187" y="5372588"/>
            <a:ext cx="4434840" cy="505459"/>
          </a:xfrm>
          <a:prstGeom prst="rect">
            <a:avLst/>
          </a:prstGeom>
        </p:spPr>
        <p:txBody>
          <a:bodyPr vert="horz" wrap="square" lIns="0" tIns="41275" rIns="0" bIns="0" rtlCol="0">
            <a:spAutoFit/>
          </a:bodyPr>
          <a:lstStyle/>
          <a:p>
            <a:pPr marL="12700" marR="5080">
              <a:lnSpc>
                <a:spcPts val="1789"/>
              </a:lnSpc>
              <a:spcBef>
                <a:spcPts val="325"/>
              </a:spcBef>
            </a:pPr>
            <a:r>
              <a:rPr sz="1650" spc="-40" dirty="0">
                <a:latin typeface="Arial"/>
                <a:cs typeface="Arial"/>
              </a:rPr>
              <a:t>All</a:t>
            </a:r>
            <a:r>
              <a:rPr sz="1650" spc="-110" dirty="0">
                <a:latin typeface="Arial"/>
                <a:cs typeface="Arial"/>
              </a:rPr>
              <a:t> </a:t>
            </a:r>
            <a:r>
              <a:rPr sz="1650" spc="-50" dirty="0">
                <a:latin typeface="Arial"/>
                <a:cs typeface="Arial"/>
              </a:rPr>
              <a:t>clinical</a:t>
            </a:r>
            <a:r>
              <a:rPr sz="1650" spc="-130" dirty="0">
                <a:latin typeface="Arial"/>
                <a:cs typeface="Arial"/>
              </a:rPr>
              <a:t> </a:t>
            </a:r>
            <a:r>
              <a:rPr sz="1650" dirty="0">
                <a:latin typeface="Arial"/>
                <a:cs typeface="Arial"/>
              </a:rPr>
              <a:t>trial</a:t>
            </a:r>
            <a:r>
              <a:rPr sz="1650" spc="-105" dirty="0">
                <a:latin typeface="Arial"/>
                <a:cs typeface="Arial"/>
              </a:rPr>
              <a:t> </a:t>
            </a:r>
            <a:r>
              <a:rPr sz="1650" spc="-60" dirty="0">
                <a:latin typeface="Arial"/>
                <a:cs typeface="Arial"/>
              </a:rPr>
              <a:t>applications</a:t>
            </a:r>
            <a:r>
              <a:rPr sz="1650" spc="-120" dirty="0">
                <a:latin typeface="Arial"/>
                <a:cs typeface="Arial"/>
              </a:rPr>
              <a:t> </a:t>
            </a:r>
            <a:r>
              <a:rPr sz="1650" b="1" spc="-145" dirty="0">
                <a:latin typeface="Arial"/>
                <a:cs typeface="Arial"/>
              </a:rPr>
              <a:t>MUST</a:t>
            </a:r>
            <a:r>
              <a:rPr sz="1650" b="1" spc="-110" dirty="0">
                <a:latin typeface="Arial"/>
                <a:cs typeface="Arial"/>
              </a:rPr>
              <a:t> </a:t>
            </a:r>
            <a:r>
              <a:rPr sz="1650" spc="-70" dirty="0">
                <a:latin typeface="Arial"/>
                <a:cs typeface="Arial"/>
              </a:rPr>
              <a:t>be</a:t>
            </a:r>
            <a:r>
              <a:rPr sz="1650" spc="-90" dirty="0">
                <a:latin typeface="Arial"/>
                <a:cs typeface="Arial"/>
              </a:rPr>
              <a:t> </a:t>
            </a:r>
            <a:r>
              <a:rPr sz="1650" spc="-40" dirty="0">
                <a:latin typeface="Arial"/>
                <a:cs typeface="Arial"/>
              </a:rPr>
              <a:t>submitted</a:t>
            </a:r>
            <a:r>
              <a:rPr sz="1650" spc="-125" dirty="0">
                <a:latin typeface="Arial"/>
                <a:cs typeface="Arial"/>
              </a:rPr>
              <a:t> </a:t>
            </a:r>
            <a:r>
              <a:rPr sz="1650" spc="15" dirty="0">
                <a:latin typeface="Arial"/>
                <a:cs typeface="Arial"/>
              </a:rPr>
              <a:t>to</a:t>
            </a:r>
            <a:r>
              <a:rPr sz="1650" spc="-80" dirty="0">
                <a:latin typeface="Arial"/>
                <a:cs typeface="Arial"/>
              </a:rPr>
              <a:t> </a:t>
            </a:r>
            <a:r>
              <a:rPr sz="1650" spc="-125" dirty="0">
                <a:latin typeface="Arial"/>
                <a:cs typeface="Arial"/>
              </a:rPr>
              <a:t>a  </a:t>
            </a:r>
            <a:r>
              <a:rPr sz="1650" spc="-45" dirty="0">
                <a:latin typeface="Arial"/>
                <a:cs typeface="Arial"/>
              </a:rPr>
              <a:t>funding</a:t>
            </a:r>
            <a:r>
              <a:rPr sz="1650" spc="-130" dirty="0">
                <a:latin typeface="Arial"/>
                <a:cs typeface="Arial"/>
              </a:rPr>
              <a:t> </a:t>
            </a:r>
            <a:r>
              <a:rPr sz="1650" spc="-15" dirty="0">
                <a:latin typeface="Arial"/>
                <a:cs typeface="Arial"/>
              </a:rPr>
              <a:t>opportunity</a:t>
            </a:r>
            <a:r>
              <a:rPr sz="1650" spc="-120" dirty="0">
                <a:latin typeface="Arial"/>
                <a:cs typeface="Arial"/>
              </a:rPr>
              <a:t> </a:t>
            </a:r>
            <a:r>
              <a:rPr sz="1650" dirty="0">
                <a:latin typeface="Arial"/>
                <a:cs typeface="Arial"/>
              </a:rPr>
              <a:t>that</a:t>
            </a:r>
            <a:r>
              <a:rPr sz="1650" spc="-120" dirty="0">
                <a:latin typeface="Arial"/>
                <a:cs typeface="Arial"/>
              </a:rPr>
              <a:t> </a:t>
            </a:r>
            <a:r>
              <a:rPr sz="1650" spc="-60" dirty="0">
                <a:latin typeface="Arial"/>
                <a:cs typeface="Arial"/>
              </a:rPr>
              <a:t>allows</a:t>
            </a:r>
            <a:r>
              <a:rPr sz="1650" spc="-114" dirty="0">
                <a:latin typeface="Arial"/>
                <a:cs typeface="Arial"/>
              </a:rPr>
              <a:t> </a:t>
            </a:r>
            <a:r>
              <a:rPr sz="1650" spc="-50" dirty="0">
                <a:latin typeface="Arial"/>
                <a:cs typeface="Arial"/>
              </a:rPr>
              <a:t>clinical</a:t>
            </a:r>
            <a:r>
              <a:rPr sz="1650" spc="-135" dirty="0">
                <a:latin typeface="Arial"/>
                <a:cs typeface="Arial"/>
              </a:rPr>
              <a:t> </a:t>
            </a:r>
            <a:r>
              <a:rPr sz="1650" spc="-30" dirty="0">
                <a:latin typeface="Arial"/>
                <a:cs typeface="Arial"/>
              </a:rPr>
              <a:t>trials</a:t>
            </a:r>
            <a:endParaRPr sz="1650">
              <a:latin typeface="Arial"/>
              <a:cs typeface="Arial"/>
            </a:endParaRPr>
          </a:p>
        </p:txBody>
      </p:sp>
    </p:spTree>
    <p:extLst>
      <p:ext uri="{BB962C8B-B14F-4D97-AF65-F5344CB8AC3E}">
        <p14:creationId xmlns:p14="http://schemas.microsoft.com/office/powerpoint/2010/main" val="34251882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6" y="344335"/>
            <a:ext cx="2697480" cy="360680"/>
          </a:xfrm>
          <a:prstGeom prst="rect">
            <a:avLst/>
          </a:prstGeom>
        </p:spPr>
        <p:txBody>
          <a:bodyPr vert="horz" wrap="square" lIns="0" tIns="12065" rIns="0" bIns="0" rtlCol="0">
            <a:spAutoFit/>
          </a:bodyPr>
          <a:lstStyle/>
          <a:p>
            <a:pPr marL="12700">
              <a:spcBef>
                <a:spcPts val="95"/>
              </a:spcBef>
            </a:pPr>
            <a:r>
              <a:rPr sz="2200" b="1" spc="-290" dirty="0">
                <a:solidFill>
                  <a:srgbClr val="FFFFFF"/>
                </a:solidFill>
                <a:latin typeface="Arial"/>
                <a:cs typeface="Arial"/>
              </a:rPr>
              <a:t>THE </a:t>
            </a:r>
            <a:r>
              <a:rPr sz="2200" b="1" spc="-229" dirty="0">
                <a:solidFill>
                  <a:srgbClr val="FFFFFF"/>
                </a:solidFill>
                <a:latin typeface="Arial"/>
                <a:cs typeface="Arial"/>
              </a:rPr>
              <a:t>BRAIN</a:t>
            </a:r>
            <a:r>
              <a:rPr sz="2200" b="1" spc="-270" dirty="0">
                <a:solidFill>
                  <a:srgbClr val="FFFFFF"/>
                </a:solidFill>
                <a:latin typeface="Arial"/>
                <a:cs typeface="Arial"/>
              </a:rPr>
              <a:t> </a:t>
            </a:r>
            <a:r>
              <a:rPr sz="2200" b="1" spc="-210" dirty="0">
                <a:solidFill>
                  <a:srgbClr val="FFFFFF"/>
                </a:solidFill>
                <a:latin typeface="Arial"/>
                <a:cs typeface="Arial"/>
              </a:rPr>
              <a:t>INITIATIVE®</a:t>
            </a:r>
            <a:endParaRPr sz="2200">
              <a:latin typeface="Arial"/>
              <a:cs typeface="Arial"/>
            </a:endParaRPr>
          </a:p>
        </p:txBody>
      </p:sp>
      <p:sp>
        <p:nvSpPr>
          <p:cNvPr id="3" name="object 3"/>
          <p:cNvSpPr/>
          <p:nvPr/>
        </p:nvSpPr>
        <p:spPr>
          <a:xfrm>
            <a:off x="1600201" y="6126480"/>
            <a:ext cx="2868699" cy="731519"/>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5696204" y="1"/>
            <a:ext cx="4892675" cy="974725"/>
          </a:xfrm>
          <a:prstGeom prst="rect">
            <a:avLst/>
          </a:prstGeom>
        </p:spPr>
        <p:txBody>
          <a:bodyPr vert="horz" wrap="square" lIns="0" tIns="98425" rIns="0" bIns="0" rtlCol="0" anchor="ctr">
            <a:spAutoFit/>
          </a:bodyPr>
          <a:lstStyle/>
          <a:p>
            <a:pPr marL="12700" marR="5080" indent="1209675">
              <a:lnSpc>
                <a:spcPts val="3400"/>
              </a:lnSpc>
              <a:spcBef>
                <a:spcPts val="775"/>
              </a:spcBef>
            </a:pPr>
            <a:r>
              <a:rPr sz="3400" spc="-185" dirty="0"/>
              <a:t>Identifying </a:t>
            </a:r>
            <a:r>
              <a:rPr sz="3400" spc="-135" dirty="0"/>
              <a:t>the</a:t>
            </a:r>
            <a:r>
              <a:rPr sz="3400" spc="-204" dirty="0"/>
              <a:t> </a:t>
            </a:r>
            <a:r>
              <a:rPr sz="3400" spc="-275" dirty="0"/>
              <a:t>Right  </a:t>
            </a:r>
            <a:r>
              <a:rPr sz="3400" spc="-305" dirty="0"/>
              <a:t>Funding </a:t>
            </a:r>
            <a:r>
              <a:rPr sz="3400" spc="-190" dirty="0"/>
              <a:t>Opportunity </a:t>
            </a:r>
            <a:r>
              <a:rPr sz="3400" spc="-325" dirty="0"/>
              <a:t>is</a:t>
            </a:r>
            <a:r>
              <a:rPr sz="3400" spc="-65" dirty="0"/>
              <a:t> </a:t>
            </a:r>
            <a:r>
              <a:rPr sz="3400" spc="-390" dirty="0"/>
              <a:t>Key</a:t>
            </a:r>
            <a:endParaRPr sz="3400" dirty="0"/>
          </a:p>
        </p:txBody>
      </p:sp>
      <p:sp>
        <p:nvSpPr>
          <p:cNvPr id="5" name="object 5"/>
          <p:cNvSpPr/>
          <p:nvPr/>
        </p:nvSpPr>
        <p:spPr>
          <a:xfrm>
            <a:off x="4846320" y="6048756"/>
            <a:ext cx="5414772" cy="690371"/>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860035" y="6121909"/>
            <a:ext cx="5384292" cy="618743"/>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908042" y="6087621"/>
            <a:ext cx="5291455" cy="567055"/>
          </a:xfrm>
          <a:custGeom>
            <a:avLst/>
            <a:gdLst/>
            <a:ahLst/>
            <a:cxnLst/>
            <a:rect l="l" t="t" r="r" b="b"/>
            <a:pathLst>
              <a:path w="5291455" h="567054">
                <a:moveTo>
                  <a:pt x="5196840" y="0"/>
                </a:moveTo>
                <a:lnTo>
                  <a:pt x="94488" y="0"/>
                </a:lnTo>
                <a:lnTo>
                  <a:pt x="57708" y="7425"/>
                </a:lnTo>
                <a:lnTo>
                  <a:pt x="27674" y="27674"/>
                </a:lnTo>
                <a:lnTo>
                  <a:pt x="7425" y="57708"/>
                </a:lnTo>
                <a:lnTo>
                  <a:pt x="0" y="94488"/>
                </a:lnTo>
                <a:lnTo>
                  <a:pt x="0" y="472440"/>
                </a:lnTo>
                <a:lnTo>
                  <a:pt x="7425" y="509219"/>
                </a:lnTo>
                <a:lnTo>
                  <a:pt x="27674" y="539253"/>
                </a:lnTo>
                <a:lnTo>
                  <a:pt x="57708" y="559502"/>
                </a:lnTo>
                <a:lnTo>
                  <a:pt x="94488" y="566928"/>
                </a:lnTo>
                <a:lnTo>
                  <a:pt x="5196840" y="566928"/>
                </a:lnTo>
                <a:lnTo>
                  <a:pt x="5233619" y="559502"/>
                </a:lnTo>
                <a:lnTo>
                  <a:pt x="5263653" y="539253"/>
                </a:lnTo>
                <a:lnTo>
                  <a:pt x="5283902" y="509219"/>
                </a:lnTo>
                <a:lnTo>
                  <a:pt x="5291328" y="472440"/>
                </a:lnTo>
                <a:lnTo>
                  <a:pt x="5291328" y="94488"/>
                </a:lnTo>
                <a:lnTo>
                  <a:pt x="5283902" y="57708"/>
                </a:lnTo>
                <a:lnTo>
                  <a:pt x="5263653" y="27674"/>
                </a:lnTo>
                <a:lnTo>
                  <a:pt x="5233619" y="7425"/>
                </a:lnTo>
                <a:lnTo>
                  <a:pt x="5196840" y="0"/>
                </a:lnTo>
                <a:close/>
              </a:path>
            </a:pathLst>
          </a:custGeom>
          <a:solidFill>
            <a:srgbClr val="BEE395"/>
          </a:solidFill>
        </p:spPr>
        <p:txBody>
          <a:bodyPr wrap="square" lIns="0" tIns="0" rIns="0" bIns="0" rtlCol="0"/>
          <a:lstStyle/>
          <a:p>
            <a:endParaRPr/>
          </a:p>
        </p:txBody>
      </p:sp>
      <p:sp>
        <p:nvSpPr>
          <p:cNvPr id="8" name="object 8"/>
          <p:cNvSpPr/>
          <p:nvPr/>
        </p:nvSpPr>
        <p:spPr>
          <a:xfrm>
            <a:off x="4908042" y="6087621"/>
            <a:ext cx="5291455" cy="567055"/>
          </a:xfrm>
          <a:custGeom>
            <a:avLst/>
            <a:gdLst/>
            <a:ahLst/>
            <a:cxnLst/>
            <a:rect l="l" t="t" r="r" b="b"/>
            <a:pathLst>
              <a:path w="5291455" h="567054">
                <a:moveTo>
                  <a:pt x="0" y="94488"/>
                </a:moveTo>
                <a:lnTo>
                  <a:pt x="7425" y="57708"/>
                </a:lnTo>
                <a:lnTo>
                  <a:pt x="27674" y="27674"/>
                </a:lnTo>
                <a:lnTo>
                  <a:pt x="57708" y="7425"/>
                </a:lnTo>
                <a:lnTo>
                  <a:pt x="94488" y="0"/>
                </a:lnTo>
                <a:lnTo>
                  <a:pt x="5196840" y="0"/>
                </a:lnTo>
                <a:lnTo>
                  <a:pt x="5233619" y="7425"/>
                </a:lnTo>
                <a:lnTo>
                  <a:pt x="5263653" y="27674"/>
                </a:lnTo>
                <a:lnTo>
                  <a:pt x="5283902" y="57708"/>
                </a:lnTo>
                <a:lnTo>
                  <a:pt x="5291328" y="94488"/>
                </a:lnTo>
                <a:lnTo>
                  <a:pt x="5291328" y="472440"/>
                </a:lnTo>
                <a:lnTo>
                  <a:pt x="5283902" y="509219"/>
                </a:lnTo>
                <a:lnTo>
                  <a:pt x="5263653" y="539253"/>
                </a:lnTo>
                <a:lnTo>
                  <a:pt x="5233619" y="559502"/>
                </a:lnTo>
                <a:lnTo>
                  <a:pt x="5196840" y="566928"/>
                </a:lnTo>
                <a:lnTo>
                  <a:pt x="94488" y="566928"/>
                </a:lnTo>
                <a:lnTo>
                  <a:pt x="57708" y="559502"/>
                </a:lnTo>
                <a:lnTo>
                  <a:pt x="27674" y="539253"/>
                </a:lnTo>
                <a:lnTo>
                  <a:pt x="7425" y="509219"/>
                </a:lnTo>
                <a:lnTo>
                  <a:pt x="0" y="472440"/>
                </a:lnTo>
                <a:lnTo>
                  <a:pt x="0" y="94488"/>
                </a:lnTo>
                <a:close/>
              </a:path>
            </a:pathLst>
          </a:custGeom>
          <a:ln w="38100">
            <a:solidFill>
              <a:srgbClr val="92D050"/>
            </a:solidFill>
          </a:ln>
        </p:spPr>
        <p:txBody>
          <a:bodyPr wrap="square" lIns="0" tIns="0" rIns="0" bIns="0" rtlCol="0"/>
          <a:lstStyle/>
          <a:p>
            <a:endParaRPr/>
          </a:p>
        </p:txBody>
      </p:sp>
      <p:sp>
        <p:nvSpPr>
          <p:cNvPr id="9" name="object 9"/>
          <p:cNvSpPr txBox="1"/>
          <p:nvPr/>
        </p:nvSpPr>
        <p:spPr>
          <a:xfrm>
            <a:off x="1858760" y="1007071"/>
            <a:ext cx="8325484" cy="5573961"/>
          </a:xfrm>
          <a:prstGeom prst="rect">
            <a:avLst/>
          </a:prstGeom>
        </p:spPr>
        <p:txBody>
          <a:bodyPr vert="horz" wrap="square" lIns="0" tIns="107314" rIns="0" bIns="0" rtlCol="0">
            <a:spAutoFit/>
          </a:bodyPr>
          <a:lstStyle/>
          <a:p>
            <a:pPr marL="12700">
              <a:spcBef>
                <a:spcPts val="844"/>
              </a:spcBef>
            </a:pPr>
            <a:r>
              <a:rPr sz="2400" b="1" spc="-160" dirty="0">
                <a:latin typeface="Arial"/>
                <a:cs typeface="Arial"/>
              </a:rPr>
              <a:t>How </a:t>
            </a:r>
            <a:r>
              <a:rPr sz="2400" b="1" spc="-90" dirty="0">
                <a:latin typeface="Arial"/>
                <a:cs typeface="Arial"/>
              </a:rPr>
              <a:t>to </a:t>
            </a:r>
            <a:r>
              <a:rPr sz="2400" b="1" spc="-125" dirty="0">
                <a:latin typeface="Arial"/>
                <a:cs typeface="Arial"/>
              </a:rPr>
              <a:t>determine </a:t>
            </a:r>
            <a:r>
              <a:rPr sz="2400" b="1" spc="-65" dirty="0">
                <a:latin typeface="Arial"/>
                <a:cs typeface="Arial"/>
              </a:rPr>
              <a:t>if </a:t>
            </a:r>
            <a:r>
              <a:rPr sz="2400" b="1" spc="-150" dirty="0">
                <a:latin typeface="Arial"/>
                <a:cs typeface="Arial"/>
              </a:rPr>
              <a:t>a </a:t>
            </a:r>
            <a:r>
              <a:rPr sz="2400" b="1" spc="-170" dirty="0">
                <a:latin typeface="Arial"/>
                <a:cs typeface="Arial"/>
              </a:rPr>
              <a:t>funding </a:t>
            </a:r>
            <a:r>
              <a:rPr sz="2400" b="1" spc="-130" dirty="0">
                <a:latin typeface="Arial"/>
                <a:cs typeface="Arial"/>
              </a:rPr>
              <a:t>opportunity </a:t>
            </a:r>
            <a:r>
              <a:rPr sz="2400" b="1" spc="-215" dirty="0">
                <a:latin typeface="Arial"/>
                <a:cs typeface="Arial"/>
              </a:rPr>
              <a:t>accepts </a:t>
            </a:r>
            <a:r>
              <a:rPr sz="2400" b="1" spc="-170" dirty="0">
                <a:latin typeface="Arial"/>
                <a:cs typeface="Arial"/>
              </a:rPr>
              <a:t>clinical</a:t>
            </a:r>
            <a:r>
              <a:rPr sz="2400" b="1" dirty="0">
                <a:latin typeface="Arial"/>
                <a:cs typeface="Arial"/>
              </a:rPr>
              <a:t> </a:t>
            </a:r>
            <a:r>
              <a:rPr sz="2400" b="1" spc="-160" dirty="0">
                <a:latin typeface="Arial"/>
                <a:cs typeface="Arial"/>
              </a:rPr>
              <a:t>trials?</a:t>
            </a:r>
            <a:endParaRPr sz="2400">
              <a:latin typeface="Arial"/>
              <a:cs typeface="Arial"/>
            </a:endParaRPr>
          </a:p>
          <a:p>
            <a:pPr marL="354965" indent="-342265">
              <a:spcBef>
                <a:spcPts val="630"/>
              </a:spcBef>
              <a:buClr>
                <a:srgbClr val="77933C"/>
              </a:buClr>
              <a:buChar char="•"/>
              <a:tabLst>
                <a:tab pos="354965" algn="l"/>
                <a:tab pos="355600" algn="l"/>
              </a:tabLst>
            </a:pPr>
            <a:r>
              <a:rPr sz="2000" spc="-125" dirty="0">
                <a:latin typeface="Arial"/>
                <a:cs typeface="Arial"/>
              </a:rPr>
              <a:t>Refer </a:t>
            </a:r>
            <a:r>
              <a:rPr sz="2000" spc="15" dirty="0">
                <a:latin typeface="Arial"/>
                <a:cs typeface="Arial"/>
              </a:rPr>
              <a:t>to </a:t>
            </a:r>
            <a:r>
              <a:rPr sz="2000" spc="-100" dirty="0">
                <a:latin typeface="Arial"/>
                <a:cs typeface="Arial"/>
              </a:rPr>
              <a:t>Section </a:t>
            </a:r>
            <a:r>
              <a:rPr sz="2000" spc="-55" dirty="0">
                <a:latin typeface="Arial"/>
                <a:cs typeface="Arial"/>
              </a:rPr>
              <a:t>II. </a:t>
            </a:r>
            <a:r>
              <a:rPr sz="2000" spc="-90" dirty="0">
                <a:latin typeface="Arial"/>
                <a:cs typeface="Arial"/>
              </a:rPr>
              <a:t>Award</a:t>
            </a:r>
            <a:r>
              <a:rPr sz="2000" spc="-265" dirty="0">
                <a:latin typeface="Arial"/>
                <a:cs typeface="Arial"/>
              </a:rPr>
              <a:t> </a:t>
            </a:r>
            <a:r>
              <a:rPr sz="2000" spc="-40" dirty="0">
                <a:latin typeface="Arial"/>
                <a:cs typeface="Arial"/>
              </a:rPr>
              <a:t>Information</a:t>
            </a:r>
            <a:endParaRPr sz="2000">
              <a:latin typeface="Arial"/>
              <a:cs typeface="Arial"/>
            </a:endParaRPr>
          </a:p>
          <a:p>
            <a:pPr marL="354965" indent="-342265">
              <a:spcBef>
                <a:spcPts val="600"/>
              </a:spcBef>
              <a:buClr>
                <a:srgbClr val="77933C"/>
              </a:buClr>
              <a:buChar char="•"/>
              <a:tabLst>
                <a:tab pos="354965" algn="l"/>
                <a:tab pos="355600" algn="l"/>
              </a:tabLst>
            </a:pPr>
            <a:r>
              <a:rPr sz="2000" spc="-70" dirty="0">
                <a:latin typeface="Arial"/>
                <a:cs typeface="Arial"/>
              </a:rPr>
              <a:t>Indicated </a:t>
            </a:r>
            <a:r>
              <a:rPr sz="2000" spc="-25" dirty="0">
                <a:latin typeface="Arial"/>
                <a:cs typeface="Arial"/>
              </a:rPr>
              <a:t>in </a:t>
            </a:r>
            <a:r>
              <a:rPr sz="2000" spc="-245" dirty="0">
                <a:latin typeface="Arial"/>
                <a:cs typeface="Arial"/>
              </a:rPr>
              <a:t>FOA </a:t>
            </a:r>
            <a:r>
              <a:rPr sz="2000" spc="25" dirty="0">
                <a:latin typeface="Arial"/>
                <a:cs typeface="Arial"/>
              </a:rPr>
              <a:t>title </a:t>
            </a:r>
            <a:r>
              <a:rPr sz="2000" spc="-65" dirty="0">
                <a:latin typeface="Arial"/>
                <a:cs typeface="Arial"/>
              </a:rPr>
              <a:t>(new </a:t>
            </a:r>
            <a:r>
              <a:rPr sz="2000" spc="-240" dirty="0">
                <a:latin typeface="Arial"/>
                <a:cs typeface="Arial"/>
              </a:rPr>
              <a:t>FOAs</a:t>
            </a:r>
            <a:r>
              <a:rPr sz="2000" spc="-290" dirty="0">
                <a:latin typeface="Arial"/>
                <a:cs typeface="Arial"/>
              </a:rPr>
              <a:t> </a:t>
            </a:r>
            <a:r>
              <a:rPr sz="2000" spc="-55" dirty="0">
                <a:latin typeface="Arial"/>
                <a:cs typeface="Arial"/>
              </a:rPr>
              <a:t>only)</a:t>
            </a:r>
            <a:endParaRPr sz="2000">
              <a:latin typeface="Arial"/>
              <a:cs typeface="Arial"/>
            </a:endParaRPr>
          </a:p>
          <a:p>
            <a:pPr marL="756285" marR="393065" lvl="1" indent="-286385">
              <a:spcBef>
                <a:spcPts val="605"/>
              </a:spcBef>
              <a:buClr>
                <a:srgbClr val="77933C"/>
              </a:buClr>
              <a:buChar char="•"/>
              <a:tabLst>
                <a:tab pos="755650" algn="l"/>
                <a:tab pos="756920" algn="l"/>
              </a:tabLst>
            </a:pPr>
            <a:r>
              <a:rPr spc="-180" dirty="0">
                <a:latin typeface="Arial"/>
                <a:cs typeface="Arial"/>
              </a:rPr>
              <a:t>BRAIN </a:t>
            </a:r>
            <a:r>
              <a:rPr spc="-25" dirty="0">
                <a:latin typeface="Arial"/>
                <a:cs typeface="Arial"/>
              </a:rPr>
              <a:t>Initiative: </a:t>
            </a:r>
            <a:r>
              <a:rPr spc="-110" dirty="0">
                <a:latin typeface="Arial"/>
                <a:cs typeface="Arial"/>
              </a:rPr>
              <a:t>Targeted </a:t>
            </a:r>
            <a:r>
              <a:rPr spc="-180" dirty="0">
                <a:latin typeface="Arial"/>
                <a:cs typeface="Arial"/>
              </a:rPr>
              <a:t>BRAIN </a:t>
            </a:r>
            <a:r>
              <a:rPr spc="-80" dirty="0">
                <a:latin typeface="Arial"/>
                <a:cs typeface="Arial"/>
              </a:rPr>
              <a:t>Circuits Projects- </a:t>
            </a:r>
            <a:r>
              <a:rPr spc="-160" dirty="0">
                <a:latin typeface="Arial"/>
                <a:cs typeface="Arial"/>
              </a:rPr>
              <a:t>TargetedBCP </a:t>
            </a:r>
            <a:r>
              <a:rPr b="1" spc="-130" dirty="0">
                <a:solidFill>
                  <a:srgbClr val="7A983E"/>
                </a:solidFill>
                <a:latin typeface="Arial"/>
                <a:cs typeface="Arial"/>
              </a:rPr>
              <a:t>(</a:t>
            </a:r>
            <a:r>
              <a:rPr b="1" spc="-130" dirty="0">
                <a:solidFill>
                  <a:srgbClr val="607731"/>
                </a:solidFill>
                <a:latin typeface="Arial"/>
                <a:cs typeface="Arial"/>
              </a:rPr>
              <a:t>R01 </a:t>
            </a:r>
            <a:r>
              <a:rPr b="1" spc="-50" dirty="0">
                <a:solidFill>
                  <a:srgbClr val="607731"/>
                </a:solidFill>
                <a:latin typeface="Arial"/>
                <a:cs typeface="Arial"/>
              </a:rPr>
              <a:t>- </a:t>
            </a:r>
            <a:r>
              <a:rPr b="1" spc="-140" dirty="0">
                <a:solidFill>
                  <a:srgbClr val="607731"/>
                </a:solidFill>
                <a:latin typeface="Arial"/>
                <a:cs typeface="Arial"/>
              </a:rPr>
              <a:t>Clinical  </a:t>
            </a:r>
            <a:r>
              <a:rPr b="1" spc="-125" dirty="0">
                <a:solidFill>
                  <a:srgbClr val="607731"/>
                </a:solidFill>
                <a:latin typeface="Arial"/>
                <a:cs typeface="Arial"/>
              </a:rPr>
              <a:t>Trial </a:t>
            </a:r>
            <a:r>
              <a:rPr b="1" spc="-75" dirty="0">
                <a:solidFill>
                  <a:srgbClr val="607731"/>
                </a:solidFill>
                <a:latin typeface="Arial"/>
                <a:cs typeface="Arial"/>
              </a:rPr>
              <a:t>Not </a:t>
            </a:r>
            <a:r>
              <a:rPr b="1" spc="-105" dirty="0">
                <a:solidFill>
                  <a:srgbClr val="607731"/>
                </a:solidFill>
                <a:latin typeface="Arial"/>
                <a:cs typeface="Arial"/>
              </a:rPr>
              <a:t>Allowed</a:t>
            </a:r>
            <a:r>
              <a:rPr b="1" spc="-105" dirty="0">
                <a:solidFill>
                  <a:srgbClr val="7A983E"/>
                </a:solidFill>
                <a:latin typeface="Arial"/>
                <a:cs typeface="Arial"/>
              </a:rPr>
              <a:t>)</a:t>
            </a:r>
            <a:endParaRPr>
              <a:latin typeface="Arial"/>
              <a:cs typeface="Arial"/>
            </a:endParaRPr>
          </a:p>
          <a:p>
            <a:pPr marL="756285" marR="5080" lvl="1" indent="-286385">
              <a:spcBef>
                <a:spcPts val="600"/>
              </a:spcBef>
              <a:buClr>
                <a:srgbClr val="77933C"/>
              </a:buClr>
              <a:buChar char="•"/>
              <a:tabLst>
                <a:tab pos="756285" algn="l"/>
                <a:tab pos="756920" algn="l"/>
              </a:tabLst>
            </a:pPr>
            <a:r>
              <a:rPr spc="-180" dirty="0">
                <a:latin typeface="Arial"/>
                <a:cs typeface="Arial"/>
              </a:rPr>
              <a:t>BRAIN </a:t>
            </a:r>
            <a:r>
              <a:rPr spc="-25" dirty="0">
                <a:latin typeface="Arial"/>
                <a:cs typeface="Arial"/>
              </a:rPr>
              <a:t>Initiative: </a:t>
            </a:r>
            <a:r>
              <a:rPr spc="-70" dirty="0">
                <a:latin typeface="Arial"/>
                <a:cs typeface="Arial"/>
              </a:rPr>
              <a:t>Next-Generation </a:t>
            </a:r>
            <a:r>
              <a:rPr spc="-100" dirty="0">
                <a:latin typeface="Arial"/>
                <a:cs typeface="Arial"/>
              </a:rPr>
              <a:t>Invasive </a:t>
            </a:r>
            <a:r>
              <a:rPr spc="-125" dirty="0">
                <a:latin typeface="Arial"/>
                <a:cs typeface="Arial"/>
              </a:rPr>
              <a:t>Devices </a:t>
            </a:r>
            <a:r>
              <a:rPr spc="-5" dirty="0">
                <a:latin typeface="Arial"/>
                <a:cs typeface="Arial"/>
              </a:rPr>
              <a:t>for </a:t>
            </a:r>
            <a:r>
              <a:rPr spc="-110" dirty="0">
                <a:latin typeface="Arial"/>
                <a:cs typeface="Arial"/>
              </a:rPr>
              <a:t>Recording </a:t>
            </a:r>
            <a:r>
              <a:rPr spc="-85" dirty="0">
                <a:latin typeface="Arial"/>
                <a:cs typeface="Arial"/>
              </a:rPr>
              <a:t>and </a:t>
            </a:r>
            <a:r>
              <a:rPr spc="-30" dirty="0">
                <a:latin typeface="Arial"/>
                <a:cs typeface="Arial"/>
              </a:rPr>
              <a:t>Modulation  </a:t>
            </a:r>
            <a:r>
              <a:rPr spc="-25" dirty="0">
                <a:latin typeface="Arial"/>
                <a:cs typeface="Arial"/>
              </a:rPr>
              <a:t>in the </a:t>
            </a:r>
            <a:r>
              <a:rPr spc="-100" dirty="0">
                <a:latin typeface="Arial"/>
                <a:cs typeface="Arial"/>
              </a:rPr>
              <a:t>Human </a:t>
            </a:r>
            <a:r>
              <a:rPr spc="-80" dirty="0">
                <a:latin typeface="Arial"/>
                <a:cs typeface="Arial"/>
              </a:rPr>
              <a:t>Central </a:t>
            </a:r>
            <a:r>
              <a:rPr spc="-90" dirty="0">
                <a:latin typeface="Arial"/>
                <a:cs typeface="Arial"/>
              </a:rPr>
              <a:t>Nervous </a:t>
            </a:r>
            <a:r>
              <a:rPr spc="-135" dirty="0">
                <a:latin typeface="Arial"/>
                <a:cs typeface="Arial"/>
              </a:rPr>
              <a:t>System </a:t>
            </a:r>
            <a:r>
              <a:rPr b="1" spc="-80" dirty="0">
                <a:solidFill>
                  <a:srgbClr val="607731"/>
                </a:solidFill>
                <a:latin typeface="Arial"/>
                <a:cs typeface="Arial"/>
              </a:rPr>
              <a:t>(UG3/UH3 </a:t>
            </a:r>
            <a:r>
              <a:rPr b="1" spc="-140" dirty="0">
                <a:solidFill>
                  <a:srgbClr val="607731"/>
                </a:solidFill>
                <a:latin typeface="Arial"/>
                <a:cs typeface="Arial"/>
              </a:rPr>
              <a:t>Clinical </a:t>
            </a:r>
            <a:r>
              <a:rPr b="1" spc="-125" dirty="0">
                <a:solidFill>
                  <a:srgbClr val="607731"/>
                </a:solidFill>
                <a:latin typeface="Arial"/>
                <a:cs typeface="Arial"/>
              </a:rPr>
              <a:t>Trial</a:t>
            </a:r>
            <a:r>
              <a:rPr b="1" spc="-150" dirty="0">
                <a:solidFill>
                  <a:srgbClr val="607731"/>
                </a:solidFill>
                <a:latin typeface="Arial"/>
                <a:cs typeface="Arial"/>
              </a:rPr>
              <a:t> </a:t>
            </a:r>
            <a:r>
              <a:rPr b="1" spc="-125" dirty="0">
                <a:solidFill>
                  <a:srgbClr val="607731"/>
                </a:solidFill>
                <a:latin typeface="Arial"/>
                <a:cs typeface="Arial"/>
              </a:rPr>
              <a:t>Required)</a:t>
            </a:r>
            <a:endParaRPr>
              <a:latin typeface="Arial"/>
              <a:cs typeface="Arial"/>
            </a:endParaRPr>
          </a:p>
          <a:p>
            <a:pPr marL="756285" marR="196850" lvl="1" indent="-286385">
              <a:spcBef>
                <a:spcPts val="600"/>
              </a:spcBef>
              <a:buClr>
                <a:srgbClr val="77933C"/>
              </a:buClr>
              <a:buChar char="•"/>
              <a:tabLst>
                <a:tab pos="756285" algn="l"/>
                <a:tab pos="756920" algn="l"/>
              </a:tabLst>
            </a:pPr>
            <a:r>
              <a:rPr spc="-180" dirty="0">
                <a:latin typeface="Arial"/>
                <a:cs typeface="Arial"/>
              </a:rPr>
              <a:t>BRAIN </a:t>
            </a:r>
            <a:r>
              <a:rPr spc="-25" dirty="0">
                <a:latin typeface="Arial"/>
                <a:cs typeface="Arial"/>
              </a:rPr>
              <a:t>Initiative: </a:t>
            </a:r>
            <a:r>
              <a:rPr spc="-80" dirty="0">
                <a:latin typeface="Arial"/>
                <a:cs typeface="Arial"/>
              </a:rPr>
              <a:t>Biology </a:t>
            </a:r>
            <a:r>
              <a:rPr spc="-85" dirty="0">
                <a:latin typeface="Arial"/>
                <a:cs typeface="Arial"/>
              </a:rPr>
              <a:t>and </a:t>
            </a:r>
            <a:r>
              <a:rPr spc="-110" dirty="0">
                <a:latin typeface="Arial"/>
                <a:cs typeface="Arial"/>
              </a:rPr>
              <a:t>Biophysics </a:t>
            </a:r>
            <a:r>
              <a:rPr spc="-5" dirty="0">
                <a:latin typeface="Arial"/>
                <a:cs typeface="Arial"/>
              </a:rPr>
              <a:t>of </a:t>
            </a:r>
            <a:r>
              <a:rPr spc="-75" dirty="0">
                <a:latin typeface="Arial"/>
                <a:cs typeface="Arial"/>
              </a:rPr>
              <a:t>Neural </a:t>
            </a:r>
            <a:r>
              <a:rPr spc="-55" dirty="0">
                <a:latin typeface="Arial"/>
                <a:cs typeface="Arial"/>
              </a:rPr>
              <a:t>Stimulation </a:t>
            </a:r>
            <a:r>
              <a:rPr b="1" spc="-130" dirty="0">
                <a:solidFill>
                  <a:srgbClr val="607731"/>
                </a:solidFill>
                <a:latin typeface="Arial"/>
                <a:cs typeface="Arial"/>
              </a:rPr>
              <a:t>(R01 </a:t>
            </a:r>
            <a:r>
              <a:rPr b="1" spc="-140" dirty="0">
                <a:solidFill>
                  <a:srgbClr val="607731"/>
                </a:solidFill>
                <a:latin typeface="Arial"/>
                <a:cs typeface="Arial"/>
              </a:rPr>
              <a:t>Clinical </a:t>
            </a:r>
            <a:r>
              <a:rPr b="1" spc="-125" dirty="0">
                <a:solidFill>
                  <a:srgbClr val="607731"/>
                </a:solidFill>
                <a:latin typeface="Arial"/>
                <a:cs typeface="Arial"/>
              </a:rPr>
              <a:t>Trial  </a:t>
            </a:r>
            <a:r>
              <a:rPr b="1" spc="-95" dirty="0">
                <a:solidFill>
                  <a:srgbClr val="607731"/>
                </a:solidFill>
                <a:latin typeface="Arial"/>
                <a:cs typeface="Arial"/>
              </a:rPr>
              <a:t>Optional)</a:t>
            </a:r>
            <a:endParaRPr>
              <a:latin typeface="Arial"/>
              <a:cs typeface="Arial"/>
            </a:endParaRPr>
          </a:p>
          <a:p>
            <a:pPr marL="1294130" marR="103505" lvl="2" indent="-286385">
              <a:spcBef>
                <a:spcPts val="765"/>
              </a:spcBef>
              <a:buClr>
                <a:srgbClr val="77933C"/>
              </a:buClr>
              <a:buFont typeface="Wingdings"/>
              <a:buChar char=""/>
              <a:tabLst>
                <a:tab pos="1294765" algn="l"/>
              </a:tabLst>
            </a:pPr>
            <a:r>
              <a:rPr dirty="0">
                <a:latin typeface="Arial"/>
                <a:cs typeface="Arial"/>
              </a:rPr>
              <a:t>If </a:t>
            </a:r>
            <a:r>
              <a:rPr spc="-70" dirty="0">
                <a:latin typeface="Arial"/>
                <a:cs typeface="Arial"/>
              </a:rPr>
              <a:t>proposing </a:t>
            </a:r>
            <a:r>
              <a:rPr spc="-140" dirty="0">
                <a:latin typeface="Arial"/>
                <a:cs typeface="Arial"/>
              </a:rPr>
              <a:t>a </a:t>
            </a:r>
            <a:r>
              <a:rPr spc="-60" dirty="0">
                <a:latin typeface="Arial"/>
                <a:cs typeface="Arial"/>
              </a:rPr>
              <a:t>clinical </a:t>
            </a:r>
            <a:r>
              <a:rPr spc="-10" dirty="0">
                <a:latin typeface="Arial"/>
                <a:cs typeface="Arial"/>
              </a:rPr>
              <a:t>trial, </a:t>
            </a:r>
            <a:r>
              <a:rPr spc="-40" dirty="0">
                <a:latin typeface="Arial"/>
                <a:cs typeface="Arial"/>
              </a:rPr>
              <a:t>this </a:t>
            </a:r>
            <a:r>
              <a:rPr spc="-229" dirty="0">
                <a:latin typeface="Arial"/>
                <a:cs typeface="Arial"/>
              </a:rPr>
              <a:t>FOA </a:t>
            </a:r>
            <a:r>
              <a:rPr dirty="0">
                <a:latin typeface="Arial"/>
                <a:cs typeface="Arial"/>
              </a:rPr>
              <a:t>will </a:t>
            </a:r>
            <a:r>
              <a:rPr spc="-50" dirty="0">
                <a:latin typeface="Arial"/>
                <a:cs typeface="Arial"/>
              </a:rPr>
              <a:t>only </a:t>
            </a:r>
            <a:r>
              <a:rPr spc="-85" dirty="0">
                <a:latin typeface="Arial"/>
                <a:cs typeface="Arial"/>
              </a:rPr>
              <a:t>accept </a:t>
            </a:r>
            <a:r>
              <a:rPr spc="-65" dirty="0">
                <a:latin typeface="Arial"/>
                <a:cs typeface="Arial"/>
              </a:rPr>
              <a:t>applications </a:t>
            </a:r>
            <a:r>
              <a:rPr spc="-5" dirty="0">
                <a:latin typeface="Arial"/>
                <a:cs typeface="Arial"/>
              </a:rPr>
              <a:t>that  </a:t>
            </a:r>
            <a:r>
              <a:rPr spc="-80" dirty="0">
                <a:latin typeface="Arial"/>
                <a:cs typeface="Arial"/>
              </a:rPr>
              <a:t>propose </a:t>
            </a:r>
            <a:r>
              <a:rPr b="1" spc="-140" dirty="0">
                <a:solidFill>
                  <a:srgbClr val="607731"/>
                </a:solidFill>
                <a:latin typeface="Arial"/>
                <a:cs typeface="Arial"/>
              </a:rPr>
              <a:t>mechanistic </a:t>
            </a:r>
            <a:r>
              <a:rPr b="1" spc="-95" dirty="0">
                <a:solidFill>
                  <a:srgbClr val="607731"/>
                </a:solidFill>
                <a:latin typeface="Arial"/>
                <a:cs typeface="Arial"/>
              </a:rPr>
              <a:t>trials/studies</a:t>
            </a:r>
            <a:r>
              <a:rPr spc="-95" dirty="0">
                <a:latin typeface="Arial"/>
                <a:cs typeface="Arial"/>
              </a:rPr>
              <a:t>. </a:t>
            </a:r>
            <a:r>
              <a:rPr spc="-125" dirty="0">
                <a:latin typeface="Arial"/>
                <a:cs typeface="Arial"/>
              </a:rPr>
              <a:t>NIH </a:t>
            </a:r>
            <a:r>
              <a:rPr spc="-70" dirty="0">
                <a:latin typeface="Arial"/>
                <a:cs typeface="Arial"/>
              </a:rPr>
              <a:t>defines </a:t>
            </a:r>
            <a:r>
              <a:rPr spc="-140" dirty="0">
                <a:latin typeface="Arial"/>
                <a:cs typeface="Arial"/>
              </a:rPr>
              <a:t>a </a:t>
            </a:r>
            <a:r>
              <a:rPr spc="-75" dirty="0">
                <a:latin typeface="Arial"/>
                <a:cs typeface="Arial"/>
              </a:rPr>
              <a:t>mechanistic </a:t>
            </a:r>
            <a:r>
              <a:rPr spc="-60" dirty="0">
                <a:latin typeface="Arial"/>
                <a:cs typeface="Arial"/>
              </a:rPr>
              <a:t>clinical </a:t>
            </a:r>
            <a:r>
              <a:rPr dirty="0">
                <a:latin typeface="Arial"/>
                <a:cs typeface="Arial"/>
              </a:rPr>
              <a:t>trial  </a:t>
            </a:r>
            <a:r>
              <a:rPr spc="-170" dirty="0">
                <a:latin typeface="Arial"/>
                <a:cs typeface="Arial"/>
              </a:rPr>
              <a:t>as </a:t>
            </a:r>
            <a:r>
              <a:rPr spc="-45" dirty="0">
                <a:latin typeface="Arial"/>
                <a:cs typeface="Arial"/>
              </a:rPr>
              <a:t>follows: "A </a:t>
            </a:r>
            <a:r>
              <a:rPr spc="-75" dirty="0">
                <a:latin typeface="Arial"/>
                <a:cs typeface="Arial"/>
              </a:rPr>
              <a:t>mechanistic </a:t>
            </a:r>
            <a:r>
              <a:rPr spc="-65" dirty="0">
                <a:latin typeface="Arial"/>
                <a:cs typeface="Arial"/>
              </a:rPr>
              <a:t>study </a:t>
            </a:r>
            <a:r>
              <a:rPr spc="-100" dirty="0">
                <a:latin typeface="Arial"/>
                <a:cs typeface="Arial"/>
              </a:rPr>
              <a:t>is </a:t>
            </a:r>
            <a:r>
              <a:rPr spc="-95" dirty="0">
                <a:latin typeface="Arial"/>
                <a:cs typeface="Arial"/>
              </a:rPr>
              <a:t>designed </a:t>
            </a:r>
            <a:r>
              <a:rPr spc="15" dirty="0">
                <a:latin typeface="Arial"/>
                <a:cs typeface="Arial"/>
              </a:rPr>
              <a:t>to </a:t>
            </a:r>
            <a:r>
              <a:rPr spc="-70" dirty="0">
                <a:latin typeface="Arial"/>
                <a:cs typeface="Arial"/>
              </a:rPr>
              <a:t>understand </a:t>
            </a:r>
            <a:r>
              <a:rPr spc="-140" dirty="0">
                <a:latin typeface="Arial"/>
                <a:cs typeface="Arial"/>
              </a:rPr>
              <a:t>a </a:t>
            </a:r>
            <a:r>
              <a:rPr spc="-60" dirty="0">
                <a:latin typeface="Arial"/>
                <a:cs typeface="Arial"/>
              </a:rPr>
              <a:t>biological </a:t>
            </a:r>
            <a:r>
              <a:rPr spc="-15" dirty="0">
                <a:latin typeface="Arial"/>
                <a:cs typeface="Arial"/>
              </a:rPr>
              <a:t>or  </a:t>
            </a:r>
            <a:r>
              <a:rPr spc="-70" dirty="0">
                <a:latin typeface="Arial"/>
                <a:cs typeface="Arial"/>
              </a:rPr>
              <a:t>behavioral </a:t>
            </a:r>
            <a:r>
              <a:rPr spc="-105" dirty="0">
                <a:latin typeface="Arial"/>
                <a:cs typeface="Arial"/>
              </a:rPr>
              <a:t>process, </a:t>
            </a:r>
            <a:r>
              <a:rPr spc="-25" dirty="0">
                <a:latin typeface="Arial"/>
                <a:cs typeface="Arial"/>
              </a:rPr>
              <a:t>the </a:t>
            </a:r>
            <a:r>
              <a:rPr spc="-70" dirty="0">
                <a:latin typeface="Arial"/>
                <a:cs typeface="Arial"/>
              </a:rPr>
              <a:t>pathophysiology </a:t>
            </a:r>
            <a:r>
              <a:rPr spc="-5" dirty="0">
                <a:latin typeface="Arial"/>
                <a:cs typeface="Arial"/>
              </a:rPr>
              <a:t>of </a:t>
            </a:r>
            <a:r>
              <a:rPr spc="-140" dirty="0">
                <a:latin typeface="Arial"/>
                <a:cs typeface="Arial"/>
              </a:rPr>
              <a:t>a </a:t>
            </a:r>
            <a:r>
              <a:rPr spc="-105" dirty="0">
                <a:latin typeface="Arial"/>
                <a:cs typeface="Arial"/>
              </a:rPr>
              <a:t>disease, </a:t>
            </a:r>
            <a:r>
              <a:rPr spc="-15" dirty="0">
                <a:latin typeface="Arial"/>
                <a:cs typeface="Arial"/>
              </a:rPr>
              <a:t>or </a:t>
            </a:r>
            <a:r>
              <a:rPr spc="-25" dirty="0">
                <a:latin typeface="Arial"/>
                <a:cs typeface="Arial"/>
              </a:rPr>
              <a:t>the </a:t>
            </a:r>
            <a:r>
              <a:rPr spc="-95" dirty="0">
                <a:latin typeface="Arial"/>
                <a:cs typeface="Arial"/>
              </a:rPr>
              <a:t>mechanism </a:t>
            </a:r>
            <a:r>
              <a:rPr spc="-5" dirty="0">
                <a:latin typeface="Arial"/>
                <a:cs typeface="Arial"/>
              </a:rPr>
              <a:t>of  </a:t>
            </a:r>
            <a:r>
              <a:rPr spc="-50" dirty="0">
                <a:latin typeface="Arial"/>
                <a:cs typeface="Arial"/>
              </a:rPr>
              <a:t>action </a:t>
            </a:r>
            <a:r>
              <a:rPr spc="-5" dirty="0">
                <a:latin typeface="Arial"/>
                <a:cs typeface="Arial"/>
              </a:rPr>
              <a:t>of </a:t>
            </a:r>
            <a:r>
              <a:rPr spc="-100" dirty="0">
                <a:latin typeface="Arial"/>
                <a:cs typeface="Arial"/>
              </a:rPr>
              <a:t>an</a:t>
            </a:r>
            <a:r>
              <a:rPr spc="-200" dirty="0">
                <a:latin typeface="Arial"/>
                <a:cs typeface="Arial"/>
              </a:rPr>
              <a:t> </a:t>
            </a:r>
            <a:r>
              <a:rPr spc="-25" dirty="0">
                <a:latin typeface="Arial"/>
                <a:cs typeface="Arial"/>
              </a:rPr>
              <a:t>intervention."</a:t>
            </a:r>
            <a:endParaRPr>
              <a:latin typeface="Arial"/>
              <a:cs typeface="Arial"/>
            </a:endParaRPr>
          </a:p>
          <a:p>
            <a:pPr>
              <a:lnSpc>
                <a:spcPct val="100000"/>
              </a:lnSpc>
            </a:pPr>
            <a:endParaRPr>
              <a:latin typeface="Times New Roman"/>
              <a:cs typeface="Times New Roman"/>
            </a:endParaRPr>
          </a:p>
          <a:p>
            <a:pPr>
              <a:spcBef>
                <a:spcPts val="40"/>
              </a:spcBef>
            </a:pPr>
            <a:endParaRPr sz="2350">
              <a:latin typeface="Times New Roman"/>
              <a:cs typeface="Times New Roman"/>
            </a:endParaRPr>
          </a:p>
          <a:p>
            <a:pPr marL="3195955"/>
            <a:r>
              <a:rPr sz="2000" b="1" u="heavy" spc="-95" dirty="0">
                <a:uFill>
                  <a:solidFill>
                    <a:srgbClr val="000000"/>
                  </a:solidFill>
                </a:uFill>
                <a:latin typeface="Arial"/>
                <a:cs typeface="Arial"/>
                <a:hlinkClick r:id="rId6"/>
              </a:rPr>
              <a:t>https://grants.nih.gov/policy/clinical-trials.htm</a:t>
            </a:r>
            <a:endParaRPr sz="2000">
              <a:latin typeface="Arial"/>
              <a:cs typeface="Arial"/>
            </a:endParaRPr>
          </a:p>
        </p:txBody>
      </p:sp>
    </p:spTree>
    <p:extLst>
      <p:ext uri="{BB962C8B-B14F-4D97-AF65-F5344CB8AC3E}">
        <p14:creationId xmlns:p14="http://schemas.microsoft.com/office/powerpoint/2010/main" val="5275399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6836" y="344335"/>
            <a:ext cx="2697480" cy="360680"/>
          </a:xfrm>
          <a:prstGeom prst="rect">
            <a:avLst/>
          </a:prstGeom>
        </p:spPr>
        <p:txBody>
          <a:bodyPr vert="horz" wrap="square" lIns="0" tIns="12065" rIns="0" bIns="0" rtlCol="0" anchor="ctr">
            <a:spAutoFit/>
          </a:bodyPr>
          <a:lstStyle/>
          <a:p>
            <a:pPr marL="12700">
              <a:lnSpc>
                <a:spcPct val="100000"/>
              </a:lnSpc>
              <a:spcBef>
                <a:spcPts val="95"/>
              </a:spcBef>
            </a:pPr>
            <a:r>
              <a:rPr sz="2200" spc="-290" dirty="0"/>
              <a:t>THE </a:t>
            </a:r>
            <a:r>
              <a:rPr sz="2200" spc="-229" dirty="0"/>
              <a:t>BRAIN</a:t>
            </a:r>
            <a:r>
              <a:rPr sz="2200" spc="-270" dirty="0"/>
              <a:t> </a:t>
            </a:r>
            <a:r>
              <a:rPr sz="2200" spc="-210" dirty="0"/>
              <a:t>INITIATIVE®</a:t>
            </a:r>
            <a:endParaRPr sz="2200"/>
          </a:p>
        </p:txBody>
      </p:sp>
      <p:sp>
        <p:nvSpPr>
          <p:cNvPr id="3" name="object 3"/>
          <p:cNvSpPr/>
          <p:nvPr/>
        </p:nvSpPr>
        <p:spPr>
          <a:xfrm>
            <a:off x="1600201" y="6126480"/>
            <a:ext cx="2868699" cy="73151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469379" y="3048"/>
            <a:ext cx="4198620" cy="1307591"/>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545335" y="6234685"/>
            <a:ext cx="9116568" cy="620267"/>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588008" y="6254497"/>
            <a:ext cx="9031605" cy="535305"/>
          </a:xfrm>
          <a:custGeom>
            <a:avLst/>
            <a:gdLst/>
            <a:ahLst/>
            <a:cxnLst/>
            <a:rect l="l" t="t" r="r" b="b"/>
            <a:pathLst>
              <a:path w="9031605" h="535304">
                <a:moveTo>
                  <a:pt x="0" y="0"/>
                </a:moveTo>
                <a:lnTo>
                  <a:pt x="9031224" y="0"/>
                </a:lnTo>
                <a:lnTo>
                  <a:pt x="9031224" y="534923"/>
                </a:lnTo>
                <a:lnTo>
                  <a:pt x="0" y="534923"/>
                </a:lnTo>
                <a:lnTo>
                  <a:pt x="0" y="0"/>
                </a:lnTo>
                <a:close/>
              </a:path>
            </a:pathLst>
          </a:custGeom>
          <a:solidFill>
            <a:srgbClr val="FFFFFF"/>
          </a:solidFill>
        </p:spPr>
        <p:txBody>
          <a:bodyPr wrap="square" lIns="0" tIns="0" rIns="0" bIns="0" rtlCol="0"/>
          <a:lstStyle/>
          <a:p>
            <a:endParaRPr/>
          </a:p>
        </p:txBody>
      </p:sp>
      <p:sp>
        <p:nvSpPr>
          <p:cNvPr id="7" name="object 7"/>
          <p:cNvSpPr txBox="1"/>
          <p:nvPr/>
        </p:nvSpPr>
        <p:spPr>
          <a:xfrm>
            <a:off x="1715129" y="6340867"/>
            <a:ext cx="381000" cy="228268"/>
          </a:xfrm>
          <a:prstGeom prst="rect">
            <a:avLst/>
          </a:prstGeom>
        </p:spPr>
        <p:txBody>
          <a:bodyPr vert="horz" wrap="square" lIns="0" tIns="12700" rIns="0" bIns="0" rtlCol="0">
            <a:spAutoFit/>
          </a:bodyPr>
          <a:lstStyle/>
          <a:p>
            <a:pPr marL="12700">
              <a:spcBef>
                <a:spcPts val="100"/>
              </a:spcBef>
            </a:pPr>
            <a:r>
              <a:rPr sz="1400" b="1" spc="-215" dirty="0">
                <a:latin typeface="Arial"/>
                <a:cs typeface="Arial"/>
              </a:rPr>
              <a:t>F</a:t>
            </a:r>
            <a:r>
              <a:rPr sz="1400" b="1" spc="-204" dirty="0">
                <a:latin typeface="Arial"/>
                <a:cs typeface="Arial"/>
              </a:rPr>
              <a:t>Y</a:t>
            </a:r>
            <a:r>
              <a:rPr sz="1400" b="1" spc="-75" dirty="0">
                <a:latin typeface="Arial"/>
                <a:cs typeface="Arial"/>
              </a:rPr>
              <a:t>14</a:t>
            </a:r>
            <a:endParaRPr sz="1400">
              <a:latin typeface="Arial"/>
              <a:cs typeface="Arial"/>
            </a:endParaRPr>
          </a:p>
        </p:txBody>
      </p:sp>
      <p:sp>
        <p:nvSpPr>
          <p:cNvPr id="8" name="object 8"/>
          <p:cNvSpPr/>
          <p:nvPr/>
        </p:nvSpPr>
        <p:spPr>
          <a:xfrm>
            <a:off x="3954779" y="1568196"/>
            <a:ext cx="1981200" cy="340360"/>
          </a:xfrm>
          <a:custGeom>
            <a:avLst/>
            <a:gdLst/>
            <a:ahLst/>
            <a:cxnLst/>
            <a:rect l="l" t="t" r="r" b="b"/>
            <a:pathLst>
              <a:path w="1981200" h="340360">
                <a:moveTo>
                  <a:pt x="0" y="0"/>
                </a:moveTo>
                <a:lnTo>
                  <a:pt x="1981199" y="0"/>
                </a:lnTo>
                <a:lnTo>
                  <a:pt x="1981199" y="339851"/>
                </a:lnTo>
                <a:lnTo>
                  <a:pt x="0" y="339851"/>
                </a:lnTo>
                <a:lnTo>
                  <a:pt x="0" y="0"/>
                </a:lnTo>
                <a:close/>
              </a:path>
            </a:pathLst>
          </a:custGeom>
          <a:solidFill>
            <a:srgbClr val="8EB4E3"/>
          </a:solidFill>
        </p:spPr>
        <p:txBody>
          <a:bodyPr wrap="square" lIns="0" tIns="0" rIns="0" bIns="0" rtlCol="0"/>
          <a:lstStyle/>
          <a:p>
            <a:endParaRPr/>
          </a:p>
        </p:txBody>
      </p:sp>
      <p:sp>
        <p:nvSpPr>
          <p:cNvPr id="9" name="object 9"/>
          <p:cNvSpPr txBox="1"/>
          <p:nvPr/>
        </p:nvSpPr>
        <p:spPr>
          <a:xfrm>
            <a:off x="4170311" y="1589684"/>
            <a:ext cx="1548130" cy="258404"/>
          </a:xfrm>
          <a:prstGeom prst="rect">
            <a:avLst/>
          </a:prstGeom>
        </p:spPr>
        <p:txBody>
          <a:bodyPr vert="horz" wrap="square" lIns="0" tIns="12065" rIns="0" bIns="0" rtlCol="0">
            <a:spAutoFit/>
          </a:bodyPr>
          <a:lstStyle/>
          <a:p>
            <a:pPr marL="12700">
              <a:spcBef>
                <a:spcPts val="95"/>
              </a:spcBef>
            </a:pPr>
            <a:r>
              <a:rPr sz="1600" b="1" spc="-110" dirty="0">
                <a:latin typeface="Arial"/>
                <a:cs typeface="Arial"/>
              </a:rPr>
              <a:t>Mouse </a:t>
            </a:r>
            <a:r>
              <a:rPr sz="1600" b="1" spc="-105" dirty="0">
                <a:latin typeface="Arial"/>
                <a:cs typeface="Arial"/>
              </a:rPr>
              <a:t>cell</a:t>
            </a:r>
            <a:r>
              <a:rPr sz="1600" b="1" spc="-114" dirty="0">
                <a:latin typeface="Arial"/>
                <a:cs typeface="Arial"/>
              </a:rPr>
              <a:t> </a:t>
            </a:r>
            <a:r>
              <a:rPr sz="1600" b="1" spc="-180" dirty="0">
                <a:latin typeface="Arial"/>
                <a:cs typeface="Arial"/>
              </a:rPr>
              <a:t>census</a:t>
            </a:r>
            <a:endParaRPr sz="1600">
              <a:latin typeface="Arial"/>
              <a:cs typeface="Arial"/>
            </a:endParaRPr>
          </a:p>
        </p:txBody>
      </p:sp>
      <p:sp>
        <p:nvSpPr>
          <p:cNvPr id="10" name="object 10"/>
          <p:cNvSpPr txBox="1"/>
          <p:nvPr/>
        </p:nvSpPr>
        <p:spPr>
          <a:xfrm>
            <a:off x="3803357" y="6358119"/>
            <a:ext cx="381000" cy="228268"/>
          </a:xfrm>
          <a:prstGeom prst="rect">
            <a:avLst/>
          </a:prstGeom>
        </p:spPr>
        <p:txBody>
          <a:bodyPr vert="horz" wrap="square" lIns="0" tIns="12700" rIns="0" bIns="0" rtlCol="0">
            <a:spAutoFit/>
          </a:bodyPr>
          <a:lstStyle/>
          <a:p>
            <a:pPr marL="12700">
              <a:spcBef>
                <a:spcPts val="100"/>
              </a:spcBef>
            </a:pPr>
            <a:r>
              <a:rPr sz="1400" b="1" spc="-215" dirty="0">
                <a:latin typeface="Arial"/>
                <a:cs typeface="Arial"/>
              </a:rPr>
              <a:t>F</a:t>
            </a:r>
            <a:r>
              <a:rPr sz="1400" b="1" spc="-204" dirty="0">
                <a:latin typeface="Arial"/>
                <a:cs typeface="Arial"/>
              </a:rPr>
              <a:t>Y</a:t>
            </a:r>
            <a:r>
              <a:rPr sz="1400" b="1" spc="-75" dirty="0">
                <a:latin typeface="Arial"/>
                <a:cs typeface="Arial"/>
              </a:rPr>
              <a:t>17</a:t>
            </a:r>
            <a:endParaRPr sz="1400">
              <a:latin typeface="Arial"/>
              <a:cs typeface="Arial"/>
            </a:endParaRPr>
          </a:p>
        </p:txBody>
      </p:sp>
      <p:sp>
        <p:nvSpPr>
          <p:cNvPr id="11" name="object 11"/>
          <p:cNvSpPr/>
          <p:nvPr/>
        </p:nvSpPr>
        <p:spPr>
          <a:xfrm>
            <a:off x="3912107" y="4133088"/>
            <a:ext cx="6620256" cy="41148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3886200" y="4113277"/>
            <a:ext cx="5186172" cy="512063"/>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3959352" y="4160520"/>
            <a:ext cx="6525895" cy="317500"/>
          </a:xfrm>
          <a:custGeom>
            <a:avLst/>
            <a:gdLst/>
            <a:ahLst/>
            <a:cxnLst/>
            <a:rect l="l" t="t" r="r" b="b"/>
            <a:pathLst>
              <a:path w="6525895" h="317500">
                <a:moveTo>
                  <a:pt x="0" y="0"/>
                </a:moveTo>
                <a:lnTo>
                  <a:pt x="6525768" y="0"/>
                </a:lnTo>
                <a:lnTo>
                  <a:pt x="6525768" y="316991"/>
                </a:lnTo>
                <a:lnTo>
                  <a:pt x="0" y="316991"/>
                </a:lnTo>
                <a:lnTo>
                  <a:pt x="0" y="0"/>
                </a:lnTo>
                <a:close/>
              </a:path>
            </a:pathLst>
          </a:custGeom>
          <a:ln w="9143">
            <a:solidFill>
              <a:srgbClr val="000000"/>
            </a:solidFill>
          </a:ln>
        </p:spPr>
        <p:txBody>
          <a:bodyPr wrap="square" lIns="0" tIns="0" rIns="0" bIns="0" rtlCol="0"/>
          <a:lstStyle/>
          <a:p>
            <a:endParaRPr/>
          </a:p>
        </p:txBody>
      </p:sp>
      <p:sp>
        <p:nvSpPr>
          <p:cNvPr id="14" name="object 14"/>
          <p:cNvSpPr/>
          <p:nvPr/>
        </p:nvSpPr>
        <p:spPr>
          <a:xfrm>
            <a:off x="4051529" y="4192473"/>
            <a:ext cx="4590415" cy="248920"/>
          </a:xfrm>
          <a:custGeom>
            <a:avLst/>
            <a:gdLst/>
            <a:ahLst/>
            <a:cxnLst/>
            <a:rect l="l" t="t" r="r" b="b"/>
            <a:pathLst>
              <a:path w="4590415" h="248920">
                <a:moveTo>
                  <a:pt x="0" y="0"/>
                </a:moveTo>
                <a:lnTo>
                  <a:pt x="4590287" y="0"/>
                </a:lnTo>
                <a:lnTo>
                  <a:pt x="4590287" y="248412"/>
                </a:lnTo>
                <a:lnTo>
                  <a:pt x="0" y="248412"/>
                </a:lnTo>
                <a:lnTo>
                  <a:pt x="0" y="0"/>
                </a:lnTo>
                <a:close/>
              </a:path>
            </a:pathLst>
          </a:custGeom>
          <a:solidFill>
            <a:srgbClr val="FFFF00"/>
          </a:solidFill>
        </p:spPr>
        <p:txBody>
          <a:bodyPr wrap="square" lIns="0" tIns="0" rIns="0" bIns="0" rtlCol="0"/>
          <a:lstStyle/>
          <a:p>
            <a:endParaRPr/>
          </a:p>
        </p:txBody>
      </p:sp>
      <p:sp>
        <p:nvSpPr>
          <p:cNvPr id="15" name="object 15"/>
          <p:cNvSpPr/>
          <p:nvPr/>
        </p:nvSpPr>
        <p:spPr>
          <a:xfrm>
            <a:off x="8673058" y="4192473"/>
            <a:ext cx="0" cy="248920"/>
          </a:xfrm>
          <a:custGeom>
            <a:avLst/>
            <a:gdLst/>
            <a:ahLst/>
            <a:cxnLst/>
            <a:rect l="l" t="t" r="r" b="b"/>
            <a:pathLst>
              <a:path h="248920">
                <a:moveTo>
                  <a:pt x="0" y="0"/>
                </a:moveTo>
                <a:lnTo>
                  <a:pt x="0" y="248412"/>
                </a:lnTo>
              </a:path>
            </a:pathLst>
          </a:custGeom>
          <a:ln w="62483">
            <a:solidFill>
              <a:srgbClr val="FFFF00"/>
            </a:solidFill>
          </a:ln>
        </p:spPr>
        <p:txBody>
          <a:bodyPr wrap="square" lIns="0" tIns="0" rIns="0" bIns="0" rtlCol="0"/>
          <a:lstStyle/>
          <a:p>
            <a:endParaRPr/>
          </a:p>
        </p:txBody>
      </p:sp>
      <p:sp>
        <p:nvSpPr>
          <p:cNvPr id="16" name="object 16"/>
          <p:cNvSpPr/>
          <p:nvPr/>
        </p:nvSpPr>
        <p:spPr>
          <a:xfrm>
            <a:off x="8704300" y="4192473"/>
            <a:ext cx="204470" cy="248920"/>
          </a:xfrm>
          <a:custGeom>
            <a:avLst/>
            <a:gdLst/>
            <a:ahLst/>
            <a:cxnLst/>
            <a:rect l="l" t="t" r="r" b="b"/>
            <a:pathLst>
              <a:path w="204470" h="248920">
                <a:moveTo>
                  <a:pt x="0" y="0"/>
                </a:moveTo>
                <a:lnTo>
                  <a:pt x="204216" y="0"/>
                </a:lnTo>
                <a:lnTo>
                  <a:pt x="204216" y="248412"/>
                </a:lnTo>
                <a:lnTo>
                  <a:pt x="0" y="248412"/>
                </a:lnTo>
                <a:lnTo>
                  <a:pt x="0" y="0"/>
                </a:lnTo>
                <a:close/>
              </a:path>
            </a:pathLst>
          </a:custGeom>
          <a:solidFill>
            <a:srgbClr val="FFFF00"/>
          </a:solidFill>
        </p:spPr>
        <p:txBody>
          <a:bodyPr wrap="square" lIns="0" tIns="0" rIns="0" bIns="0" rtlCol="0"/>
          <a:lstStyle/>
          <a:p>
            <a:endParaRPr/>
          </a:p>
        </p:txBody>
      </p:sp>
      <p:sp>
        <p:nvSpPr>
          <p:cNvPr id="17" name="object 17"/>
          <p:cNvSpPr txBox="1"/>
          <p:nvPr/>
        </p:nvSpPr>
        <p:spPr>
          <a:xfrm>
            <a:off x="4051528" y="4172153"/>
            <a:ext cx="4857750" cy="258404"/>
          </a:xfrm>
          <a:prstGeom prst="rect">
            <a:avLst/>
          </a:prstGeom>
        </p:spPr>
        <p:txBody>
          <a:bodyPr vert="horz" wrap="square" lIns="0" tIns="12065" rIns="0" bIns="0" rtlCol="0">
            <a:spAutoFit/>
          </a:bodyPr>
          <a:lstStyle/>
          <a:p>
            <a:pPr>
              <a:spcBef>
                <a:spcPts val="95"/>
              </a:spcBef>
            </a:pPr>
            <a:r>
              <a:rPr sz="1600" b="1" spc="-60" dirty="0">
                <a:latin typeface="Arial"/>
                <a:cs typeface="Arial"/>
              </a:rPr>
              <a:t>Initiate </a:t>
            </a:r>
            <a:r>
              <a:rPr sz="1600" b="1" spc="-70" dirty="0">
                <a:latin typeface="Arial"/>
                <a:cs typeface="Arial"/>
              </a:rPr>
              <a:t>the </a:t>
            </a:r>
            <a:r>
              <a:rPr sz="1600" b="1" spc="-170" dirty="0">
                <a:latin typeface="Arial"/>
                <a:cs typeface="Arial"/>
              </a:rPr>
              <a:t>BRAIN </a:t>
            </a:r>
            <a:r>
              <a:rPr sz="1600" b="1" spc="-130" dirty="0">
                <a:latin typeface="Arial"/>
                <a:cs typeface="Arial"/>
              </a:rPr>
              <a:t>Cell </a:t>
            </a:r>
            <a:r>
              <a:rPr sz="1600" b="1" spc="-90" dirty="0">
                <a:latin typeface="Arial"/>
                <a:cs typeface="Arial"/>
              </a:rPr>
              <a:t>Data </a:t>
            </a:r>
            <a:r>
              <a:rPr sz="1600" b="1" spc="-114" dirty="0">
                <a:latin typeface="Arial"/>
                <a:cs typeface="Arial"/>
              </a:rPr>
              <a:t>Coordination </a:t>
            </a:r>
            <a:r>
              <a:rPr sz="1600" b="1" spc="-180" dirty="0">
                <a:latin typeface="Arial"/>
                <a:cs typeface="Arial"/>
              </a:rPr>
              <a:t>(BCDC):</a:t>
            </a:r>
            <a:r>
              <a:rPr sz="1600" b="1" spc="-110" dirty="0">
                <a:latin typeface="Arial"/>
                <a:cs typeface="Arial"/>
              </a:rPr>
              <a:t> </a:t>
            </a:r>
            <a:r>
              <a:rPr sz="1600" b="1" spc="-130" dirty="0">
                <a:latin typeface="Arial"/>
                <a:cs typeface="Arial"/>
              </a:rPr>
              <a:t>FY17-25</a:t>
            </a:r>
            <a:endParaRPr sz="1600">
              <a:latin typeface="Arial"/>
              <a:cs typeface="Arial"/>
            </a:endParaRPr>
          </a:p>
        </p:txBody>
      </p:sp>
      <p:sp>
        <p:nvSpPr>
          <p:cNvPr id="18" name="object 18"/>
          <p:cNvSpPr txBox="1"/>
          <p:nvPr/>
        </p:nvSpPr>
        <p:spPr>
          <a:xfrm>
            <a:off x="6941565" y="6322493"/>
            <a:ext cx="381000" cy="228268"/>
          </a:xfrm>
          <a:prstGeom prst="rect">
            <a:avLst/>
          </a:prstGeom>
        </p:spPr>
        <p:txBody>
          <a:bodyPr vert="horz" wrap="square" lIns="0" tIns="12700" rIns="0" bIns="0" rtlCol="0">
            <a:spAutoFit/>
          </a:bodyPr>
          <a:lstStyle/>
          <a:p>
            <a:pPr marL="12700">
              <a:spcBef>
                <a:spcPts val="100"/>
              </a:spcBef>
            </a:pPr>
            <a:r>
              <a:rPr sz="1400" b="1" spc="-215" dirty="0">
                <a:latin typeface="Arial"/>
                <a:cs typeface="Arial"/>
              </a:rPr>
              <a:t>F</a:t>
            </a:r>
            <a:r>
              <a:rPr sz="1400" b="1" spc="-204" dirty="0">
                <a:latin typeface="Arial"/>
                <a:cs typeface="Arial"/>
              </a:rPr>
              <a:t>Y</a:t>
            </a:r>
            <a:r>
              <a:rPr sz="1400" b="1" spc="-75" dirty="0">
                <a:latin typeface="Arial"/>
                <a:cs typeface="Arial"/>
              </a:rPr>
              <a:t>21</a:t>
            </a:r>
            <a:endParaRPr sz="1400">
              <a:latin typeface="Arial"/>
              <a:cs typeface="Arial"/>
            </a:endParaRPr>
          </a:p>
        </p:txBody>
      </p:sp>
      <p:sp>
        <p:nvSpPr>
          <p:cNvPr id="19" name="object 19"/>
          <p:cNvSpPr/>
          <p:nvPr/>
        </p:nvSpPr>
        <p:spPr>
          <a:xfrm>
            <a:off x="1752600" y="4524755"/>
            <a:ext cx="2207260" cy="1262380"/>
          </a:xfrm>
          <a:custGeom>
            <a:avLst/>
            <a:gdLst/>
            <a:ahLst/>
            <a:cxnLst/>
            <a:rect l="l" t="t" r="r" b="b"/>
            <a:pathLst>
              <a:path w="2207260" h="1262379">
                <a:moveTo>
                  <a:pt x="0" y="0"/>
                </a:moveTo>
                <a:lnTo>
                  <a:pt x="2206752" y="0"/>
                </a:lnTo>
                <a:lnTo>
                  <a:pt x="2206752" y="1261872"/>
                </a:lnTo>
                <a:lnTo>
                  <a:pt x="0" y="1261872"/>
                </a:lnTo>
                <a:lnTo>
                  <a:pt x="0" y="0"/>
                </a:lnTo>
                <a:close/>
              </a:path>
            </a:pathLst>
          </a:custGeom>
          <a:solidFill>
            <a:srgbClr val="CCFF66"/>
          </a:solidFill>
        </p:spPr>
        <p:txBody>
          <a:bodyPr wrap="square" lIns="0" tIns="0" rIns="0" bIns="0" rtlCol="0"/>
          <a:lstStyle/>
          <a:p>
            <a:endParaRPr/>
          </a:p>
        </p:txBody>
      </p:sp>
      <p:sp>
        <p:nvSpPr>
          <p:cNvPr id="20" name="object 20"/>
          <p:cNvSpPr/>
          <p:nvPr/>
        </p:nvSpPr>
        <p:spPr>
          <a:xfrm>
            <a:off x="1752600" y="4524755"/>
            <a:ext cx="2207260" cy="1262380"/>
          </a:xfrm>
          <a:custGeom>
            <a:avLst/>
            <a:gdLst/>
            <a:ahLst/>
            <a:cxnLst/>
            <a:rect l="l" t="t" r="r" b="b"/>
            <a:pathLst>
              <a:path w="2207260" h="1262379">
                <a:moveTo>
                  <a:pt x="0" y="0"/>
                </a:moveTo>
                <a:lnTo>
                  <a:pt x="2206752" y="0"/>
                </a:lnTo>
                <a:lnTo>
                  <a:pt x="2206752" y="1261872"/>
                </a:lnTo>
                <a:lnTo>
                  <a:pt x="0" y="1261872"/>
                </a:lnTo>
                <a:lnTo>
                  <a:pt x="0" y="0"/>
                </a:lnTo>
                <a:close/>
              </a:path>
            </a:pathLst>
          </a:custGeom>
          <a:ln w="9144">
            <a:solidFill>
              <a:srgbClr val="4F6228"/>
            </a:solidFill>
          </a:ln>
        </p:spPr>
        <p:txBody>
          <a:bodyPr wrap="square" lIns="0" tIns="0" rIns="0" bIns="0" rtlCol="0"/>
          <a:lstStyle/>
          <a:p>
            <a:endParaRPr/>
          </a:p>
        </p:txBody>
      </p:sp>
      <p:sp>
        <p:nvSpPr>
          <p:cNvPr id="21" name="object 21"/>
          <p:cNvSpPr/>
          <p:nvPr/>
        </p:nvSpPr>
        <p:spPr>
          <a:xfrm>
            <a:off x="2511216" y="4624388"/>
            <a:ext cx="696912" cy="166751"/>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1914004" y="4885677"/>
            <a:ext cx="1880920" cy="345440"/>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2574048" y="5563296"/>
            <a:ext cx="571258" cy="125018"/>
          </a:xfrm>
          <a:prstGeom prst="rect">
            <a:avLst/>
          </a:prstGeom>
          <a:blipFill>
            <a:blip r:embed="rId10" cstate="print"/>
            <a:stretch>
              <a:fillRect/>
            </a:stretch>
          </a:blipFill>
        </p:spPr>
        <p:txBody>
          <a:bodyPr wrap="square" lIns="0" tIns="0" rIns="0" bIns="0" rtlCol="0"/>
          <a:lstStyle/>
          <a:p>
            <a:endParaRPr/>
          </a:p>
        </p:txBody>
      </p:sp>
      <p:sp>
        <p:nvSpPr>
          <p:cNvPr id="24" name="object 24"/>
          <p:cNvSpPr/>
          <p:nvPr/>
        </p:nvSpPr>
        <p:spPr>
          <a:xfrm>
            <a:off x="5128780" y="2782837"/>
            <a:ext cx="2898140" cy="1040765"/>
          </a:xfrm>
          <a:custGeom>
            <a:avLst/>
            <a:gdLst/>
            <a:ahLst/>
            <a:cxnLst/>
            <a:rect l="l" t="t" r="r" b="b"/>
            <a:pathLst>
              <a:path w="2898140" h="1040764">
                <a:moveTo>
                  <a:pt x="2814802" y="0"/>
                </a:moveTo>
                <a:lnTo>
                  <a:pt x="0" y="712190"/>
                </a:lnTo>
                <a:lnTo>
                  <a:pt x="83045" y="1040396"/>
                </a:lnTo>
                <a:lnTo>
                  <a:pt x="2897835" y="328218"/>
                </a:lnTo>
                <a:lnTo>
                  <a:pt x="2814802" y="0"/>
                </a:lnTo>
                <a:close/>
              </a:path>
            </a:pathLst>
          </a:custGeom>
          <a:solidFill>
            <a:srgbClr val="FF0000"/>
          </a:solidFill>
        </p:spPr>
        <p:txBody>
          <a:bodyPr wrap="square" lIns="0" tIns="0" rIns="0" bIns="0" rtlCol="0"/>
          <a:lstStyle/>
          <a:p>
            <a:endParaRPr/>
          </a:p>
        </p:txBody>
      </p:sp>
      <p:sp>
        <p:nvSpPr>
          <p:cNvPr id="25" name="object 25"/>
          <p:cNvSpPr/>
          <p:nvPr/>
        </p:nvSpPr>
        <p:spPr>
          <a:xfrm>
            <a:off x="1690115" y="1329038"/>
            <a:ext cx="8845296" cy="2881571"/>
          </a:xfrm>
          <a:prstGeom prst="rect">
            <a:avLst/>
          </a:prstGeom>
          <a:blipFill>
            <a:blip r:embed="rId11" cstate="print"/>
            <a:stretch>
              <a:fillRect/>
            </a:stretch>
          </a:blipFill>
        </p:spPr>
        <p:txBody>
          <a:bodyPr wrap="square" lIns="0" tIns="0" rIns="0" bIns="0" rtlCol="0"/>
          <a:lstStyle/>
          <a:p>
            <a:endParaRPr/>
          </a:p>
        </p:txBody>
      </p:sp>
      <p:sp>
        <p:nvSpPr>
          <p:cNvPr id="26" name="object 26"/>
          <p:cNvSpPr txBox="1"/>
          <p:nvPr/>
        </p:nvSpPr>
        <p:spPr>
          <a:xfrm>
            <a:off x="1602740" y="811619"/>
            <a:ext cx="4515485" cy="513715"/>
          </a:xfrm>
          <a:prstGeom prst="rect">
            <a:avLst/>
          </a:prstGeom>
        </p:spPr>
        <p:txBody>
          <a:bodyPr vert="horz" wrap="square" lIns="0" tIns="13335" rIns="0" bIns="0" rtlCol="0">
            <a:spAutoFit/>
          </a:bodyPr>
          <a:lstStyle/>
          <a:p>
            <a:pPr marL="12700">
              <a:spcBef>
                <a:spcPts val="105"/>
              </a:spcBef>
            </a:pPr>
            <a:r>
              <a:rPr sz="3200" b="1" spc="-330" dirty="0">
                <a:solidFill>
                  <a:srgbClr val="0070C0"/>
                </a:solidFill>
                <a:latin typeface="Arial"/>
                <a:cs typeface="Arial"/>
              </a:rPr>
              <a:t>BRAIN </a:t>
            </a:r>
            <a:r>
              <a:rPr sz="3200" b="1" spc="-250" dirty="0">
                <a:solidFill>
                  <a:srgbClr val="0070C0"/>
                </a:solidFill>
                <a:latin typeface="Arial"/>
                <a:cs typeface="Arial"/>
              </a:rPr>
              <a:t>Cell </a:t>
            </a:r>
            <a:r>
              <a:rPr sz="3200" b="1" spc="-380" dirty="0">
                <a:solidFill>
                  <a:srgbClr val="0070C0"/>
                </a:solidFill>
                <a:latin typeface="Arial"/>
                <a:cs typeface="Arial"/>
              </a:rPr>
              <a:t>Census </a:t>
            </a:r>
            <a:r>
              <a:rPr sz="3200" b="1" spc="-235" dirty="0">
                <a:solidFill>
                  <a:srgbClr val="0070C0"/>
                </a:solidFill>
                <a:latin typeface="Arial"/>
                <a:cs typeface="Arial"/>
              </a:rPr>
              <a:t>Vision</a:t>
            </a:r>
            <a:r>
              <a:rPr sz="3200" b="1" spc="-310" dirty="0">
                <a:solidFill>
                  <a:srgbClr val="0070C0"/>
                </a:solidFill>
                <a:latin typeface="Arial"/>
                <a:cs typeface="Arial"/>
              </a:rPr>
              <a:t> </a:t>
            </a:r>
            <a:r>
              <a:rPr sz="3200" b="1" spc="-185" dirty="0">
                <a:solidFill>
                  <a:srgbClr val="0070C0"/>
                </a:solidFill>
                <a:latin typeface="Arial"/>
                <a:cs typeface="Arial"/>
              </a:rPr>
              <a:t>–</a:t>
            </a:r>
            <a:endParaRPr sz="3200">
              <a:latin typeface="Arial"/>
              <a:cs typeface="Arial"/>
            </a:endParaRPr>
          </a:p>
        </p:txBody>
      </p:sp>
      <p:sp>
        <p:nvSpPr>
          <p:cNvPr id="27" name="object 27"/>
          <p:cNvSpPr txBox="1"/>
          <p:nvPr/>
        </p:nvSpPr>
        <p:spPr>
          <a:xfrm>
            <a:off x="1602739" y="1299312"/>
            <a:ext cx="1957070" cy="513715"/>
          </a:xfrm>
          <a:prstGeom prst="rect">
            <a:avLst/>
          </a:prstGeom>
        </p:spPr>
        <p:txBody>
          <a:bodyPr vert="horz" wrap="square" lIns="0" tIns="13335" rIns="0" bIns="0" rtlCol="0">
            <a:spAutoFit/>
          </a:bodyPr>
          <a:lstStyle/>
          <a:p>
            <a:pPr marL="12700">
              <a:spcBef>
                <a:spcPts val="105"/>
              </a:spcBef>
            </a:pPr>
            <a:r>
              <a:rPr sz="2400" b="1" i="1" spc="-120" dirty="0">
                <a:solidFill>
                  <a:srgbClr val="0070C0"/>
                </a:solidFill>
                <a:latin typeface="Trebuchet MS"/>
                <a:cs typeface="Trebuchet MS"/>
              </a:rPr>
              <a:t>through</a:t>
            </a:r>
            <a:r>
              <a:rPr sz="2400" b="1" i="1" spc="-220" dirty="0">
                <a:solidFill>
                  <a:srgbClr val="0070C0"/>
                </a:solidFill>
                <a:latin typeface="Trebuchet MS"/>
                <a:cs typeface="Trebuchet MS"/>
              </a:rPr>
              <a:t> </a:t>
            </a:r>
            <a:r>
              <a:rPr sz="3200" b="1" spc="-165" dirty="0">
                <a:solidFill>
                  <a:srgbClr val="0070C0"/>
                </a:solidFill>
                <a:latin typeface="Arial"/>
                <a:cs typeface="Arial"/>
              </a:rPr>
              <a:t>2025</a:t>
            </a:r>
            <a:endParaRPr sz="3200" dirty="0">
              <a:latin typeface="Arial"/>
              <a:cs typeface="Arial"/>
            </a:endParaRPr>
          </a:p>
        </p:txBody>
      </p:sp>
      <p:sp>
        <p:nvSpPr>
          <p:cNvPr id="28" name="object 28"/>
          <p:cNvSpPr/>
          <p:nvPr/>
        </p:nvSpPr>
        <p:spPr>
          <a:xfrm>
            <a:off x="3912107" y="4475988"/>
            <a:ext cx="6754368" cy="1370076"/>
          </a:xfrm>
          <a:prstGeom prst="rect">
            <a:avLst/>
          </a:prstGeom>
          <a:blipFill>
            <a:blip r:embed="rId12" cstate="print"/>
            <a:stretch>
              <a:fillRect/>
            </a:stretch>
          </a:blipFill>
        </p:spPr>
        <p:txBody>
          <a:bodyPr wrap="square" lIns="0" tIns="0" rIns="0" bIns="0" rtlCol="0"/>
          <a:lstStyle/>
          <a:p>
            <a:endParaRPr/>
          </a:p>
        </p:txBody>
      </p:sp>
      <p:sp>
        <p:nvSpPr>
          <p:cNvPr id="29" name="object 29"/>
          <p:cNvSpPr/>
          <p:nvPr/>
        </p:nvSpPr>
        <p:spPr>
          <a:xfrm>
            <a:off x="7157999" y="5113020"/>
            <a:ext cx="483336" cy="92570"/>
          </a:xfrm>
          <a:prstGeom prst="rect">
            <a:avLst/>
          </a:prstGeom>
          <a:blipFill>
            <a:blip r:embed="rId13" cstate="print"/>
            <a:stretch>
              <a:fillRect/>
            </a:stretch>
          </a:blipFill>
        </p:spPr>
        <p:txBody>
          <a:bodyPr wrap="square" lIns="0" tIns="0" rIns="0" bIns="0" rtlCol="0"/>
          <a:lstStyle/>
          <a:p>
            <a:endParaRPr/>
          </a:p>
        </p:txBody>
      </p:sp>
      <p:sp>
        <p:nvSpPr>
          <p:cNvPr id="30" name="object 30"/>
          <p:cNvSpPr/>
          <p:nvPr/>
        </p:nvSpPr>
        <p:spPr>
          <a:xfrm>
            <a:off x="3959351" y="4500372"/>
            <a:ext cx="6659880" cy="1275715"/>
          </a:xfrm>
          <a:custGeom>
            <a:avLst/>
            <a:gdLst/>
            <a:ahLst/>
            <a:cxnLst/>
            <a:rect l="l" t="t" r="r" b="b"/>
            <a:pathLst>
              <a:path w="6659880" h="1275714">
                <a:moveTo>
                  <a:pt x="0" y="0"/>
                </a:moveTo>
                <a:lnTo>
                  <a:pt x="0" y="1275587"/>
                </a:lnTo>
                <a:lnTo>
                  <a:pt x="6659880" y="1275587"/>
                </a:lnTo>
                <a:lnTo>
                  <a:pt x="0" y="0"/>
                </a:lnTo>
                <a:close/>
              </a:path>
            </a:pathLst>
          </a:custGeom>
          <a:solidFill>
            <a:srgbClr val="8EB4E3"/>
          </a:solidFill>
        </p:spPr>
        <p:txBody>
          <a:bodyPr wrap="square" lIns="0" tIns="0" rIns="0" bIns="0" rtlCol="0"/>
          <a:lstStyle/>
          <a:p>
            <a:endParaRPr/>
          </a:p>
        </p:txBody>
      </p:sp>
      <p:sp>
        <p:nvSpPr>
          <p:cNvPr id="31" name="object 31"/>
          <p:cNvSpPr/>
          <p:nvPr/>
        </p:nvSpPr>
        <p:spPr>
          <a:xfrm>
            <a:off x="3959351" y="4500372"/>
            <a:ext cx="6659880" cy="1275715"/>
          </a:xfrm>
          <a:custGeom>
            <a:avLst/>
            <a:gdLst/>
            <a:ahLst/>
            <a:cxnLst/>
            <a:rect l="l" t="t" r="r" b="b"/>
            <a:pathLst>
              <a:path w="6659880" h="1275714">
                <a:moveTo>
                  <a:pt x="0" y="1275587"/>
                </a:moveTo>
                <a:lnTo>
                  <a:pt x="0" y="0"/>
                </a:lnTo>
                <a:lnTo>
                  <a:pt x="6659880" y="1275587"/>
                </a:lnTo>
                <a:lnTo>
                  <a:pt x="0" y="1275587"/>
                </a:lnTo>
                <a:close/>
              </a:path>
            </a:pathLst>
          </a:custGeom>
          <a:ln w="9144">
            <a:solidFill>
              <a:srgbClr val="FF0000"/>
            </a:solidFill>
          </a:ln>
        </p:spPr>
        <p:txBody>
          <a:bodyPr wrap="square" lIns="0" tIns="0" rIns="0" bIns="0" rtlCol="0"/>
          <a:lstStyle/>
          <a:p>
            <a:endParaRPr/>
          </a:p>
        </p:txBody>
      </p:sp>
      <p:sp>
        <p:nvSpPr>
          <p:cNvPr id="32" name="object 32"/>
          <p:cNvSpPr/>
          <p:nvPr/>
        </p:nvSpPr>
        <p:spPr>
          <a:xfrm>
            <a:off x="4529048" y="5133149"/>
            <a:ext cx="615454" cy="145846"/>
          </a:xfrm>
          <a:prstGeom prst="rect">
            <a:avLst/>
          </a:prstGeom>
          <a:blipFill>
            <a:blip r:embed="rId14" cstate="print"/>
            <a:stretch>
              <a:fillRect/>
            </a:stretch>
          </a:blipFill>
        </p:spPr>
        <p:txBody>
          <a:bodyPr wrap="square" lIns="0" tIns="0" rIns="0" bIns="0" rtlCol="0"/>
          <a:lstStyle/>
          <a:p>
            <a:endParaRPr/>
          </a:p>
        </p:txBody>
      </p:sp>
      <p:sp>
        <p:nvSpPr>
          <p:cNvPr id="33" name="object 33"/>
          <p:cNvSpPr/>
          <p:nvPr/>
        </p:nvSpPr>
        <p:spPr>
          <a:xfrm>
            <a:off x="4520196" y="5376990"/>
            <a:ext cx="3078708" cy="363937"/>
          </a:xfrm>
          <a:prstGeom prst="rect">
            <a:avLst/>
          </a:prstGeom>
          <a:blipFill>
            <a:blip r:embed="rId15" cstate="print"/>
            <a:stretch>
              <a:fillRect/>
            </a:stretch>
          </a:blipFill>
        </p:spPr>
        <p:txBody>
          <a:bodyPr wrap="square" lIns="0" tIns="0" rIns="0" bIns="0" rtlCol="0"/>
          <a:lstStyle/>
          <a:p>
            <a:endParaRPr/>
          </a:p>
        </p:txBody>
      </p:sp>
      <p:sp>
        <p:nvSpPr>
          <p:cNvPr id="34" name="object 34"/>
          <p:cNvSpPr/>
          <p:nvPr/>
        </p:nvSpPr>
        <p:spPr>
          <a:xfrm>
            <a:off x="3957015" y="1333500"/>
            <a:ext cx="0" cy="4448810"/>
          </a:xfrm>
          <a:custGeom>
            <a:avLst/>
            <a:gdLst/>
            <a:ahLst/>
            <a:cxnLst/>
            <a:rect l="l" t="t" r="r" b="b"/>
            <a:pathLst>
              <a:path h="4448810">
                <a:moveTo>
                  <a:pt x="0" y="0"/>
                </a:moveTo>
                <a:lnTo>
                  <a:pt x="0" y="4448556"/>
                </a:lnTo>
              </a:path>
            </a:pathLst>
          </a:custGeom>
          <a:ln w="22758">
            <a:solidFill>
              <a:srgbClr val="A7A8A7"/>
            </a:solidFill>
            <a:prstDash val="sysDash"/>
          </a:ln>
        </p:spPr>
        <p:txBody>
          <a:bodyPr wrap="square" lIns="0" tIns="0" rIns="0" bIns="0" rtlCol="0"/>
          <a:lstStyle/>
          <a:p>
            <a:endParaRPr/>
          </a:p>
        </p:txBody>
      </p:sp>
      <p:sp>
        <p:nvSpPr>
          <p:cNvPr id="35" name="object 35"/>
          <p:cNvSpPr/>
          <p:nvPr/>
        </p:nvSpPr>
        <p:spPr>
          <a:xfrm>
            <a:off x="3957015" y="5858256"/>
            <a:ext cx="0" cy="238125"/>
          </a:xfrm>
          <a:custGeom>
            <a:avLst/>
            <a:gdLst/>
            <a:ahLst/>
            <a:cxnLst/>
            <a:rect l="l" t="t" r="r" b="b"/>
            <a:pathLst>
              <a:path h="238125">
                <a:moveTo>
                  <a:pt x="0" y="0"/>
                </a:moveTo>
                <a:lnTo>
                  <a:pt x="0" y="237985"/>
                </a:lnTo>
              </a:path>
            </a:pathLst>
          </a:custGeom>
          <a:ln w="22758">
            <a:solidFill>
              <a:srgbClr val="A7A8A7"/>
            </a:solidFill>
            <a:prstDash val="sysDash"/>
          </a:ln>
        </p:spPr>
        <p:txBody>
          <a:bodyPr wrap="square" lIns="0" tIns="0" rIns="0" bIns="0" rtlCol="0"/>
          <a:lstStyle/>
          <a:p>
            <a:endParaRPr/>
          </a:p>
        </p:txBody>
      </p:sp>
      <p:sp>
        <p:nvSpPr>
          <p:cNvPr id="36" name="object 36"/>
          <p:cNvSpPr/>
          <p:nvPr/>
        </p:nvSpPr>
        <p:spPr>
          <a:xfrm>
            <a:off x="1705355" y="5759196"/>
            <a:ext cx="8883396" cy="161544"/>
          </a:xfrm>
          <a:prstGeom prst="rect">
            <a:avLst/>
          </a:prstGeom>
          <a:blipFill>
            <a:blip r:embed="rId16" cstate="print"/>
            <a:stretch>
              <a:fillRect/>
            </a:stretch>
          </a:blipFill>
        </p:spPr>
        <p:txBody>
          <a:bodyPr wrap="square" lIns="0" tIns="0" rIns="0" bIns="0" rtlCol="0"/>
          <a:lstStyle/>
          <a:p>
            <a:endParaRPr/>
          </a:p>
        </p:txBody>
      </p:sp>
      <p:sp>
        <p:nvSpPr>
          <p:cNvPr id="37" name="object 37"/>
          <p:cNvSpPr/>
          <p:nvPr/>
        </p:nvSpPr>
        <p:spPr>
          <a:xfrm>
            <a:off x="1748028" y="5820155"/>
            <a:ext cx="8761095" cy="0"/>
          </a:xfrm>
          <a:custGeom>
            <a:avLst/>
            <a:gdLst/>
            <a:ahLst/>
            <a:cxnLst/>
            <a:rect l="l" t="t" r="r" b="b"/>
            <a:pathLst>
              <a:path w="8761095">
                <a:moveTo>
                  <a:pt x="0" y="0"/>
                </a:moveTo>
                <a:lnTo>
                  <a:pt x="8760688" y="0"/>
                </a:lnTo>
              </a:path>
            </a:pathLst>
          </a:custGeom>
          <a:ln w="76200">
            <a:solidFill>
              <a:srgbClr val="000000"/>
            </a:solidFill>
          </a:ln>
        </p:spPr>
        <p:txBody>
          <a:bodyPr wrap="square" lIns="0" tIns="0" rIns="0" bIns="0" rtlCol="0"/>
          <a:lstStyle/>
          <a:p>
            <a:endParaRPr/>
          </a:p>
        </p:txBody>
      </p:sp>
      <p:sp>
        <p:nvSpPr>
          <p:cNvPr id="38" name="object 38"/>
          <p:cNvSpPr/>
          <p:nvPr/>
        </p:nvSpPr>
        <p:spPr>
          <a:xfrm>
            <a:off x="5425441" y="5780532"/>
            <a:ext cx="94487" cy="333756"/>
          </a:xfrm>
          <a:prstGeom prst="rect">
            <a:avLst/>
          </a:prstGeom>
          <a:blipFill>
            <a:blip r:embed="rId17" cstate="print"/>
            <a:stretch>
              <a:fillRect/>
            </a:stretch>
          </a:blipFill>
        </p:spPr>
        <p:txBody>
          <a:bodyPr wrap="square" lIns="0" tIns="0" rIns="0" bIns="0" rtlCol="0"/>
          <a:lstStyle/>
          <a:p>
            <a:endParaRPr/>
          </a:p>
        </p:txBody>
      </p:sp>
      <p:sp>
        <p:nvSpPr>
          <p:cNvPr id="39" name="object 39"/>
          <p:cNvSpPr/>
          <p:nvPr/>
        </p:nvSpPr>
        <p:spPr>
          <a:xfrm>
            <a:off x="5472684" y="5803391"/>
            <a:ext cx="0" cy="243840"/>
          </a:xfrm>
          <a:custGeom>
            <a:avLst/>
            <a:gdLst/>
            <a:ahLst/>
            <a:cxnLst/>
            <a:rect l="l" t="t" r="r" b="b"/>
            <a:pathLst>
              <a:path h="243839">
                <a:moveTo>
                  <a:pt x="0" y="0"/>
                </a:moveTo>
                <a:lnTo>
                  <a:pt x="0" y="243459"/>
                </a:lnTo>
              </a:path>
            </a:pathLst>
          </a:custGeom>
          <a:ln w="9144">
            <a:solidFill>
              <a:srgbClr val="000000"/>
            </a:solidFill>
          </a:ln>
        </p:spPr>
        <p:txBody>
          <a:bodyPr wrap="square" lIns="0" tIns="0" rIns="0" bIns="0" rtlCol="0"/>
          <a:lstStyle/>
          <a:p>
            <a:endParaRPr/>
          </a:p>
        </p:txBody>
      </p:sp>
      <p:sp>
        <p:nvSpPr>
          <p:cNvPr id="40" name="object 40"/>
          <p:cNvSpPr/>
          <p:nvPr/>
        </p:nvSpPr>
        <p:spPr>
          <a:xfrm>
            <a:off x="2420112" y="5772911"/>
            <a:ext cx="94487" cy="333756"/>
          </a:xfrm>
          <a:prstGeom prst="rect">
            <a:avLst/>
          </a:prstGeom>
          <a:blipFill>
            <a:blip r:embed="rId17" cstate="print"/>
            <a:stretch>
              <a:fillRect/>
            </a:stretch>
          </a:blipFill>
        </p:spPr>
        <p:txBody>
          <a:bodyPr wrap="square" lIns="0" tIns="0" rIns="0" bIns="0" rtlCol="0"/>
          <a:lstStyle/>
          <a:p>
            <a:endParaRPr/>
          </a:p>
        </p:txBody>
      </p:sp>
      <p:sp>
        <p:nvSpPr>
          <p:cNvPr id="41" name="object 41"/>
          <p:cNvSpPr/>
          <p:nvPr/>
        </p:nvSpPr>
        <p:spPr>
          <a:xfrm>
            <a:off x="2467355" y="5795771"/>
            <a:ext cx="0" cy="243840"/>
          </a:xfrm>
          <a:custGeom>
            <a:avLst/>
            <a:gdLst/>
            <a:ahLst/>
            <a:cxnLst/>
            <a:rect l="l" t="t" r="r" b="b"/>
            <a:pathLst>
              <a:path h="243839">
                <a:moveTo>
                  <a:pt x="0" y="0"/>
                </a:moveTo>
                <a:lnTo>
                  <a:pt x="0" y="243458"/>
                </a:lnTo>
              </a:path>
            </a:pathLst>
          </a:custGeom>
          <a:ln w="9144">
            <a:solidFill>
              <a:srgbClr val="000000"/>
            </a:solidFill>
          </a:ln>
        </p:spPr>
        <p:txBody>
          <a:bodyPr wrap="square" lIns="0" tIns="0" rIns="0" bIns="0" rtlCol="0"/>
          <a:lstStyle/>
          <a:p>
            <a:endParaRPr/>
          </a:p>
        </p:txBody>
      </p:sp>
      <p:sp>
        <p:nvSpPr>
          <p:cNvPr id="42" name="object 42"/>
          <p:cNvSpPr/>
          <p:nvPr/>
        </p:nvSpPr>
        <p:spPr>
          <a:xfrm>
            <a:off x="3179065" y="5789677"/>
            <a:ext cx="91439" cy="332231"/>
          </a:xfrm>
          <a:prstGeom prst="rect">
            <a:avLst/>
          </a:prstGeom>
          <a:blipFill>
            <a:blip r:embed="rId18" cstate="print"/>
            <a:stretch>
              <a:fillRect/>
            </a:stretch>
          </a:blipFill>
        </p:spPr>
        <p:txBody>
          <a:bodyPr wrap="square" lIns="0" tIns="0" rIns="0" bIns="0" rtlCol="0"/>
          <a:lstStyle/>
          <a:p>
            <a:endParaRPr/>
          </a:p>
        </p:txBody>
      </p:sp>
      <p:sp>
        <p:nvSpPr>
          <p:cNvPr id="43" name="object 43"/>
          <p:cNvSpPr/>
          <p:nvPr/>
        </p:nvSpPr>
        <p:spPr>
          <a:xfrm>
            <a:off x="3224783" y="5812535"/>
            <a:ext cx="0" cy="243840"/>
          </a:xfrm>
          <a:custGeom>
            <a:avLst/>
            <a:gdLst/>
            <a:ahLst/>
            <a:cxnLst/>
            <a:rect l="l" t="t" r="r" b="b"/>
            <a:pathLst>
              <a:path h="243839">
                <a:moveTo>
                  <a:pt x="0" y="0"/>
                </a:moveTo>
                <a:lnTo>
                  <a:pt x="0" y="243459"/>
                </a:lnTo>
              </a:path>
            </a:pathLst>
          </a:custGeom>
          <a:ln w="6096">
            <a:solidFill>
              <a:srgbClr val="000000"/>
            </a:solidFill>
          </a:ln>
        </p:spPr>
        <p:txBody>
          <a:bodyPr wrap="square" lIns="0" tIns="0" rIns="0" bIns="0" rtlCol="0"/>
          <a:lstStyle/>
          <a:p>
            <a:endParaRPr/>
          </a:p>
        </p:txBody>
      </p:sp>
      <p:sp>
        <p:nvSpPr>
          <p:cNvPr id="44" name="object 44"/>
          <p:cNvSpPr/>
          <p:nvPr/>
        </p:nvSpPr>
        <p:spPr>
          <a:xfrm>
            <a:off x="4674108" y="5780532"/>
            <a:ext cx="94487" cy="333756"/>
          </a:xfrm>
          <a:prstGeom prst="rect">
            <a:avLst/>
          </a:prstGeom>
          <a:blipFill>
            <a:blip r:embed="rId17" cstate="print"/>
            <a:stretch>
              <a:fillRect/>
            </a:stretch>
          </a:blipFill>
        </p:spPr>
        <p:txBody>
          <a:bodyPr wrap="square" lIns="0" tIns="0" rIns="0" bIns="0" rtlCol="0"/>
          <a:lstStyle/>
          <a:p>
            <a:endParaRPr/>
          </a:p>
        </p:txBody>
      </p:sp>
      <p:sp>
        <p:nvSpPr>
          <p:cNvPr id="45" name="object 45"/>
          <p:cNvSpPr/>
          <p:nvPr/>
        </p:nvSpPr>
        <p:spPr>
          <a:xfrm>
            <a:off x="4721351" y="5803391"/>
            <a:ext cx="0" cy="243840"/>
          </a:xfrm>
          <a:custGeom>
            <a:avLst/>
            <a:gdLst/>
            <a:ahLst/>
            <a:cxnLst/>
            <a:rect l="l" t="t" r="r" b="b"/>
            <a:pathLst>
              <a:path h="243839">
                <a:moveTo>
                  <a:pt x="0" y="0"/>
                </a:moveTo>
                <a:lnTo>
                  <a:pt x="0" y="243459"/>
                </a:lnTo>
              </a:path>
            </a:pathLst>
          </a:custGeom>
          <a:ln w="9144">
            <a:solidFill>
              <a:srgbClr val="000000"/>
            </a:solidFill>
          </a:ln>
        </p:spPr>
        <p:txBody>
          <a:bodyPr wrap="square" lIns="0" tIns="0" rIns="0" bIns="0" rtlCol="0"/>
          <a:lstStyle/>
          <a:p>
            <a:endParaRPr/>
          </a:p>
        </p:txBody>
      </p:sp>
      <p:sp>
        <p:nvSpPr>
          <p:cNvPr id="46" name="object 46"/>
          <p:cNvSpPr/>
          <p:nvPr/>
        </p:nvSpPr>
        <p:spPr>
          <a:xfrm>
            <a:off x="3899916" y="5807964"/>
            <a:ext cx="117348" cy="449580"/>
          </a:xfrm>
          <a:prstGeom prst="rect">
            <a:avLst/>
          </a:prstGeom>
          <a:blipFill>
            <a:blip r:embed="rId19" cstate="print"/>
            <a:stretch>
              <a:fillRect/>
            </a:stretch>
          </a:blipFill>
        </p:spPr>
        <p:txBody>
          <a:bodyPr wrap="square" lIns="0" tIns="0" rIns="0" bIns="0" rtlCol="0"/>
          <a:lstStyle/>
          <a:p>
            <a:endParaRPr/>
          </a:p>
        </p:txBody>
      </p:sp>
      <p:sp>
        <p:nvSpPr>
          <p:cNvPr id="47" name="object 47"/>
          <p:cNvSpPr/>
          <p:nvPr/>
        </p:nvSpPr>
        <p:spPr>
          <a:xfrm>
            <a:off x="3955542" y="5831586"/>
            <a:ext cx="6350" cy="349885"/>
          </a:xfrm>
          <a:custGeom>
            <a:avLst/>
            <a:gdLst/>
            <a:ahLst/>
            <a:cxnLst/>
            <a:rect l="l" t="t" r="r" b="b"/>
            <a:pathLst>
              <a:path w="6350" h="349885">
                <a:moveTo>
                  <a:pt x="5892" y="0"/>
                </a:moveTo>
                <a:lnTo>
                  <a:pt x="0" y="349783"/>
                </a:lnTo>
              </a:path>
            </a:pathLst>
          </a:custGeom>
          <a:ln w="25908">
            <a:solidFill>
              <a:srgbClr val="000000"/>
            </a:solidFill>
          </a:ln>
        </p:spPr>
        <p:txBody>
          <a:bodyPr wrap="square" lIns="0" tIns="0" rIns="0" bIns="0" rtlCol="0"/>
          <a:lstStyle/>
          <a:p>
            <a:endParaRPr/>
          </a:p>
        </p:txBody>
      </p:sp>
      <p:sp>
        <p:nvSpPr>
          <p:cNvPr id="48" name="object 48"/>
          <p:cNvSpPr/>
          <p:nvPr/>
        </p:nvSpPr>
        <p:spPr>
          <a:xfrm>
            <a:off x="1708404" y="5771388"/>
            <a:ext cx="111252" cy="467868"/>
          </a:xfrm>
          <a:prstGeom prst="rect">
            <a:avLst/>
          </a:prstGeom>
          <a:blipFill>
            <a:blip r:embed="rId20" cstate="print"/>
            <a:stretch>
              <a:fillRect/>
            </a:stretch>
          </a:blipFill>
        </p:spPr>
        <p:txBody>
          <a:bodyPr wrap="square" lIns="0" tIns="0" rIns="0" bIns="0" rtlCol="0"/>
          <a:lstStyle/>
          <a:p>
            <a:endParaRPr/>
          </a:p>
        </p:txBody>
      </p:sp>
      <p:sp>
        <p:nvSpPr>
          <p:cNvPr id="49" name="object 49"/>
          <p:cNvSpPr/>
          <p:nvPr/>
        </p:nvSpPr>
        <p:spPr>
          <a:xfrm>
            <a:off x="1764029" y="5793485"/>
            <a:ext cx="0" cy="370840"/>
          </a:xfrm>
          <a:custGeom>
            <a:avLst/>
            <a:gdLst/>
            <a:ahLst/>
            <a:cxnLst/>
            <a:rect l="l" t="t" r="r" b="b"/>
            <a:pathLst>
              <a:path h="370839">
                <a:moveTo>
                  <a:pt x="0" y="0"/>
                </a:moveTo>
                <a:lnTo>
                  <a:pt x="0" y="370700"/>
                </a:lnTo>
              </a:path>
            </a:pathLst>
          </a:custGeom>
          <a:ln w="25908">
            <a:solidFill>
              <a:srgbClr val="000000"/>
            </a:solidFill>
          </a:ln>
        </p:spPr>
        <p:txBody>
          <a:bodyPr wrap="square" lIns="0" tIns="0" rIns="0" bIns="0" rtlCol="0"/>
          <a:lstStyle/>
          <a:p>
            <a:endParaRPr/>
          </a:p>
        </p:txBody>
      </p:sp>
      <p:sp>
        <p:nvSpPr>
          <p:cNvPr id="50" name="object 50"/>
          <p:cNvSpPr/>
          <p:nvPr/>
        </p:nvSpPr>
        <p:spPr>
          <a:xfrm>
            <a:off x="1664207" y="3678936"/>
            <a:ext cx="2388108" cy="574547"/>
          </a:xfrm>
          <a:prstGeom prst="rect">
            <a:avLst/>
          </a:prstGeom>
          <a:blipFill>
            <a:blip r:embed="rId21" cstate="print"/>
            <a:stretch>
              <a:fillRect/>
            </a:stretch>
          </a:blipFill>
        </p:spPr>
        <p:txBody>
          <a:bodyPr wrap="square" lIns="0" tIns="0" rIns="0" bIns="0" rtlCol="0"/>
          <a:lstStyle/>
          <a:p>
            <a:endParaRPr/>
          </a:p>
        </p:txBody>
      </p:sp>
      <p:sp>
        <p:nvSpPr>
          <p:cNvPr id="51" name="object 51"/>
          <p:cNvSpPr/>
          <p:nvPr/>
        </p:nvSpPr>
        <p:spPr>
          <a:xfrm>
            <a:off x="1760812" y="3740162"/>
            <a:ext cx="2195195" cy="412750"/>
          </a:xfrm>
          <a:custGeom>
            <a:avLst/>
            <a:gdLst/>
            <a:ahLst/>
            <a:cxnLst/>
            <a:rect l="l" t="t" r="r" b="b"/>
            <a:pathLst>
              <a:path w="2195195" h="412750">
                <a:moveTo>
                  <a:pt x="2193607" y="31292"/>
                </a:moveTo>
                <a:lnTo>
                  <a:pt x="5359" y="406361"/>
                </a:lnTo>
                <a:lnTo>
                  <a:pt x="6438" y="412623"/>
                </a:lnTo>
                <a:lnTo>
                  <a:pt x="2194687" y="37553"/>
                </a:lnTo>
                <a:lnTo>
                  <a:pt x="2193607" y="31292"/>
                </a:lnTo>
                <a:close/>
              </a:path>
              <a:path w="2195195" h="412750">
                <a:moveTo>
                  <a:pt x="2190394" y="12522"/>
                </a:moveTo>
                <a:lnTo>
                  <a:pt x="2146" y="387591"/>
                </a:lnTo>
                <a:lnTo>
                  <a:pt x="4292" y="400100"/>
                </a:lnTo>
                <a:lnTo>
                  <a:pt x="2192540" y="25031"/>
                </a:lnTo>
                <a:lnTo>
                  <a:pt x="2190394" y="12522"/>
                </a:lnTo>
                <a:close/>
              </a:path>
              <a:path w="2195195" h="412750">
                <a:moveTo>
                  <a:pt x="2188248" y="0"/>
                </a:moveTo>
                <a:lnTo>
                  <a:pt x="0" y="375069"/>
                </a:lnTo>
                <a:lnTo>
                  <a:pt x="1066" y="381330"/>
                </a:lnTo>
                <a:lnTo>
                  <a:pt x="2189327" y="6261"/>
                </a:lnTo>
                <a:lnTo>
                  <a:pt x="2188248" y="0"/>
                </a:lnTo>
                <a:close/>
              </a:path>
            </a:pathLst>
          </a:custGeom>
          <a:solidFill>
            <a:srgbClr val="CCFF66"/>
          </a:solidFill>
        </p:spPr>
        <p:txBody>
          <a:bodyPr wrap="square" lIns="0" tIns="0" rIns="0" bIns="0" rtlCol="0"/>
          <a:lstStyle/>
          <a:p>
            <a:endParaRPr/>
          </a:p>
        </p:txBody>
      </p:sp>
      <p:sp>
        <p:nvSpPr>
          <p:cNvPr id="52" name="object 52"/>
          <p:cNvSpPr/>
          <p:nvPr/>
        </p:nvSpPr>
        <p:spPr>
          <a:xfrm>
            <a:off x="3895130" y="3701796"/>
            <a:ext cx="114294" cy="114300"/>
          </a:xfrm>
          <a:prstGeom prst="rect">
            <a:avLst/>
          </a:prstGeom>
          <a:blipFill>
            <a:blip r:embed="rId22" cstate="print"/>
            <a:stretch>
              <a:fillRect/>
            </a:stretch>
          </a:blipFill>
        </p:spPr>
        <p:txBody>
          <a:bodyPr wrap="square" lIns="0" tIns="0" rIns="0" bIns="0" rtlCol="0"/>
          <a:lstStyle/>
          <a:p>
            <a:endParaRPr/>
          </a:p>
        </p:txBody>
      </p:sp>
      <p:sp>
        <p:nvSpPr>
          <p:cNvPr id="53" name="object 53"/>
          <p:cNvSpPr/>
          <p:nvPr/>
        </p:nvSpPr>
        <p:spPr>
          <a:xfrm>
            <a:off x="1706879" y="4076865"/>
            <a:ext cx="114300" cy="114300"/>
          </a:xfrm>
          <a:prstGeom prst="rect">
            <a:avLst/>
          </a:prstGeom>
          <a:blipFill>
            <a:blip r:embed="rId23" cstate="print"/>
            <a:stretch>
              <a:fillRect/>
            </a:stretch>
          </a:blipFill>
        </p:spPr>
        <p:txBody>
          <a:bodyPr wrap="square" lIns="0" tIns="0" rIns="0" bIns="0" rtlCol="0"/>
          <a:lstStyle/>
          <a:p>
            <a:endParaRPr/>
          </a:p>
        </p:txBody>
      </p:sp>
      <p:sp>
        <p:nvSpPr>
          <p:cNvPr id="54" name="object 54"/>
          <p:cNvSpPr/>
          <p:nvPr/>
        </p:nvSpPr>
        <p:spPr>
          <a:xfrm>
            <a:off x="6929629" y="5809488"/>
            <a:ext cx="111251" cy="448056"/>
          </a:xfrm>
          <a:prstGeom prst="rect">
            <a:avLst/>
          </a:prstGeom>
          <a:blipFill>
            <a:blip r:embed="rId24" cstate="print"/>
            <a:stretch>
              <a:fillRect/>
            </a:stretch>
          </a:blipFill>
        </p:spPr>
        <p:txBody>
          <a:bodyPr wrap="square" lIns="0" tIns="0" rIns="0" bIns="0" rtlCol="0"/>
          <a:lstStyle/>
          <a:p>
            <a:endParaRPr/>
          </a:p>
        </p:txBody>
      </p:sp>
      <p:sp>
        <p:nvSpPr>
          <p:cNvPr id="55" name="object 55"/>
          <p:cNvSpPr/>
          <p:nvPr/>
        </p:nvSpPr>
        <p:spPr>
          <a:xfrm>
            <a:off x="6985253" y="5831586"/>
            <a:ext cx="0" cy="349885"/>
          </a:xfrm>
          <a:custGeom>
            <a:avLst/>
            <a:gdLst/>
            <a:ahLst/>
            <a:cxnLst/>
            <a:rect l="l" t="t" r="r" b="b"/>
            <a:pathLst>
              <a:path h="349885">
                <a:moveTo>
                  <a:pt x="0" y="0"/>
                </a:moveTo>
                <a:lnTo>
                  <a:pt x="0" y="349783"/>
                </a:lnTo>
              </a:path>
            </a:pathLst>
          </a:custGeom>
          <a:ln w="25908">
            <a:solidFill>
              <a:srgbClr val="000000"/>
            </a:solidFill>
          </a:ln>
        </p:spPr>
        <p:txBody>
          <a:bodyPr wrap="square" lIns="0" tIns="0" rIns="0" bIns="0" rtlCol="0"/>
          <a:lstStyle/>
          <a:p>
            <a:endParaRPr/>
          </a:p>
        </p:txBody>
      </p:sp>
      <p:sp>
        <p:nvSpPr>
          <p:cNvPr id="56" name="object 56"/>
          <p:cNvSpPr/>
          <p:nvPr/>
        </p:nvSpPr>
        <p:spPr>
          <a:xfrm>
            <a:off x="6146292" y="5807964"/>
            <a:ext cx="94487" cy="333756"/>
          </a:xfrm>
          <a:prstGeom prst="rect">
            <a:avLst/>
          </a:prstGeom>
          <a:blipFill>
            <a:blip r:embed="rId17" cstate="print"/>
            <a:stretch>
              <a:fillRect/>
            </a:stretch>
          </a:blipFill>
        </p:spPr>
        <p:txBody>
          <a:bodyPr wrap="square" lIns="0" tIns="0" rIns="0" bIns="0" rtlCol="0"/>
          <a:lstStyle/>
          <a:p>
            <a:endParaRPr/>
          </a:p>
        </p:txBody>
      </p:sp>
      <p:sp>
        <p:nvSpPr>
          <p:cNvPr id="57" name="object 57"/>
          <p:cNvSpPr/>
          <p:nvPr/>
        </p:nvSpPr>
        <p:spPr>
          <a:xfrm>
            <a:off x="6193535" y="5830823"/>
            <a:ext cx="0" cy="243840"/>
          </a:xfrm>
          <a:custGeom>
            <a:avLst/>
            <a:gdLst/>
            <a:ahLst/>
            <a:cxnLst/>
            <a:rect l="l" t="t" r="r" b="b"/>
            <a:pathLst>
              <a:path h="243839">
                <a:moveTo>
                  <a:pt x="0" y="0"/>
                </a:moveTo>
                <a:lnTo>
                  <a:pt x="0" y="243459"/>
                </a:lnTo>
              </a:path>
            </a:pathLst>
          </a:custGeom>
          <a:ln w="9144">
            <a:solidFill>
              <a:srgbClr val="000000"/>
            </a:solidFill>
          </a:ln>
        </p:spPr>
        <p:txBody>
          <a:bodyPr wrap="square" lIns="0" tIns="0" rIns="0" bIns="0" rtlCol="0"/>
          <a:lstStyle/>
          <a:p>
            <a:endParaRPr/>
          </a:p>
        </p:txBody>
      </p:sp>
      <p:sp>
        <p:nvSpPr>
          <p:cNvPr id="58" name="object 58"/>
          <p:cNvSpPr/>
          <p:nvPr/>
        </p:nvSpPr>
        <p:spPr>
          <a:xfrm>
            <a:off x="10453116" y="5772911"/>
            <a:ext cx="118872" cy="449580"/>
          </a:xfrm>
          <a:prstGeom prst="rect">
            <a:avLst/>
          </a:prstGeom>
          <a:blipFill>
            <a:blip r:embed="rId25" cstate="print"/>
            <a:stretch>
              <a:fillRect/>
            </a:stretch>
          </a:blipFill>
        </p:spPr>
        <p:txBody>
          <a:bodyPr wrap="square" lIns="0" tIns="0" rIns="0" bIns="0" rtlCol="0"/>
          <a:lstStyle/>
          <a:p>
            <a:endParaRPr/>
          </a:p>
        </p:txBody>
      </p:sp>
      <p:sp>
        <p:nvSpPr>
          <p:cNvPr id="59" name="object 59"/>
          <p:cNvSpPr/>
          <p:nvPr/>
        </p:nvSpPr>
        <p:spPr>
          <a:xfrm>
            <a:off x="10508742" y="5796535"/>
            <a:ext cx="7620" cy="349885"/>
          </a:xfrm>
          <a:custGeom>
            <a:avLst/>
            <a:gdLst/>
            <a:ahLst/>
            <a:cxnLst/>
            <a:rect l="l" t="t" r="r" b="b"/>
            <a:pathLst>
              <a:path w="7620" h="349885">
                <a:moveTo>
                  <a:pt x="0" y="0"/>
                </a:moveTo>
                <a:lnTo>
                  <a:pt x="7442" y="349783"/>
                </a:lnTo>
              </a:path>
            </a:pathLst>
          </a:custGeom>
          <a:ln w="25908">
            <a:solidFill>
              <a:srgbClr val="000000"/>
            </a:solidFill>
          </a:ln>
        </p:spPr>
        <p:txBody>
          <a:bodyPr wrap="square" lIns="0" tIns="0" rIns="0" bIns="0" rtlCol="0"/>
          <a:lstStyle/>
          <a:p>
            <a:endParaRPr/>
          </a:p>
        </p:txBody>
      </p:sp>
      <p:sp>
        <p:nvSpPr>
          <p:cNvPr id="60" name="object 60"/>
          <p:cNvSpPr/>
          <p:nvPr/>
        </p:nvSpPr>
        <p:spPr>
          <a:xfrm>
            <a:off x="7667245" y="5789676"/>
            <a:ext cx="94487" cy="333756"/>
          </a:xfrm>
          <a:prstGeom prst="rect">
            <a:avLst/>
          </a:prstGeom>
          <a:blipFill>
            <a:blip r:embed="rId17" cstate="print"/>
            <a:stretch>
              <a:fillRect/>
            </a:stretch>
          </a:blipFill>
        </p:spPr>
        <p:txBody>
          <a:bodyPr wrap="square" lIns="0" tIns="0" rIns="0" bIns="0" rtlCol="0"/>
          <a:lstStyle/>
          <a:p>
            <a:endParaRPr/>
          </a:p>
        </p:txBody>
      </p:sp>
      <p:sp>
        <p:nvSpPr>
          <p:cNvPr id="61" name="object 61"/>
          <p:cNvSpPr/>
          <p:nvPr/>
        </p:nvSpPr>
        <p:spPr>
          <a:xfrm>
            <a:off x="7714488" y="5812535"/>
            <a:ext cx="0" cy="243840"/>
          </a:xfrm>
          <a:custGeom>
            <a:avLst/>
            <a:gdLst/>
            <a:ahLst/>
            <a:cxnLst/>
            <a:rect l="l" t="t" r="r" b="b"/>
            <a:pathLst>
              <a:path h="243839">
                <a:moveTo>
                  <a:pt x="0" y="0"/>
                </a:moveTo>
                <a:lnTo>
                  <a:pt x="0" y="243459"/>
                </a:lnTo>
              </a:path>
            </a:pathLst>
          </a:custGeom>
          <a:ln w="9144">
            <a:solidFill>
              <a:srgbClr val="000000"/>
            </a:solidFill>
          </a:ln>
        </p:spPr>
        <p:txBody>
          <a:bodyPr wrap="square" lIns="0" tIns="0" rIns="0" bIns="0" rtlCol="0"/>
          <a:lstStyle/>
          <a:p>
            <a:endParaRPr/>
          </a:p>
        </p:txBody>
      </p:sp>
      <p:sp>
        <p:nvSpPr>
          <p:cNvPr id="62" name="object 62"/>
          <p:cNvSpPr/>
          <p:nvPr/>
        </p:nvSpPr>
        <p:spPr>
          <a:xfrm>
            <a:off x="9087611" y="5786628"/>
            <a:ext cx="94488" cy="333756"/>
          </a:xfrm>
          <a:prstGeom prst="rect">
            <a:avLst/>
          </a:prstGeom>
          <a:blipFill>
            <a:blip r:embed="rId17" cstate="print"/>
            <a:stretch>
              <a:fillRect/>
            </a:stretch>
          </a:blipFill>
        </p:spPr>
        <p:txBody>
          <a:bodyPr wrap="square" lIns="0" tIns="0" rIns="0" bIns="0" rtlCol="0"/>
          <a:lstStyle/>
          <a:p>
            <a:endParaRPr/>
          </a:p>
        </p:txBody>
      </p:sp>
      <p:sp>
        <p:nvSpPr>
          <p:cNvPr id="63" name="object 63"/>
          <p:cNvSpPr/>
          <p:nvPr/>
        </p:nvSpPr>
        <p:spPr>
          <a:xfrm>
            <a:off x="9134856" y="5809488"/>
            <a:ext cx="0" cy="243840"/>
          </a:xfrm>
          <a:custGeom>
            <a:avLst/>
            <a:gdLst/>
            <a:ahLst/>
            <a:cxnLst/>
            <a:rect l="l" t="t" r="r" b="b"/>
            <a:pathLst>
              <a:path h="243839">
                <a:moveTo>
                  <a:pt x="0" y="0"/>
                </a:moveTo>
                <a:lnTo>
                  <a:pt x="0" y="243459"/>
                </a:lnTo>
              </a:path>
            </a:pathLst>
          </a:custGeom>
          <a:ln w="9144">
            <a:solidFill>
              <a:srgbClr val="000000"/>
            </a:solidFill>
          </a:ln>
        </p:spPr>
        <p:txBody>
          <a:bodyPr wrap="square" lIns="0" tIns="0" rIns="0" bIns="0" rtlCol="0"/>
          <a:lstStyle/>
          <a:p>
            <a:endParaRPr/>
          </a:p>
        </p:txBody>
      </p:sp>
      <p:sp>
        <p:nvSpPr>
          <p:cNvPr id="64" name="object 64"/>
          <p:cNvSpPr/>
          <p:nvPr/>
        </p:nvSpPr>
        <p:spPr>
          <a:xfrm>
            <a:off x="9774935" y="5788153"/>
            <a:ext cx="94488" cy="333755"/>
          </a:xfrm>
          <a:prstGeom prst="rect">
            <a:avLst/>
          </a:prstGeom>
          <a:blipFill>
            <a:blip r:embed="rId17" cstate="print"/>
            <a:stretch>
              <a:fillRect/>
            </a:stretch>
          </a:blipFill>
        </p:spPr>
        <p:txBody>
          <a:bodyPr wrap="square" lIns="0" tIns="0" rIns="0" bIns="0" rtlCol="0"/>
          <a:lstStyle/>
          <a:p>
            <a:endParaRPr/>
          </a:p>
        </p:txBody>
      </p:sp>
      <p:sp>
        <p:nvSpPr>
          <p:cNvPr id="65" name="object 65"/>
          <p:cNvSpPr/>
          <p:nvPr/>
        </p:nvSpPr>
        <p:spPr>
          <a:xfrm>
            <a:off x="9822180" y="5811011"/>
            <a:ext cx="0" cy="243840"/>
          </a:xfrm>
          <a:custGeom>
            <a:avLst/>
            <a:gdLst/>
            <a:ahLst/>
            <a:cxnLst/>
            <a:rect l="l" t="t" r="r" b="b"/>
            <a:pathLst>
              <a:path h="243839">
                <a:moveTo>
                  <a:pt x="0" y="0"/>
                </a:moveTo>
                <a:lnTo>
                  <a:pt x="0" y="243459"/>
                </a:lnTo>
              </a:path>
            </a:pathLst>
          </a:custGeom>
          <a:ln w="9144">
            <a:solidFill>
              <a:srgbClr val="000000"/>
            </a:solidFill>
          </a:ln>
        </p:spPr>
        <p:txBody>
          <a:bodyPr wrap="square" lIns="0" tIns="0" rIns="0" bIns="0" rtlCol="0"/>
          <a:lstStyle/>
          <a:p>
            <a:endParaRPr/>
          </a:p>
        </p:txBody>
      </p:sp>
      <p:sp>
        <p:nvSpPr>
          <p:cNvPr id="66" name="object 66"/>
          <p:cNvSpPr/>
          <p:nvPr/>
        </p:nvSpPr>
        <p:spPr>
          <a:xfrm>
            <a:off x="8388095" y="5788153"/>
            <a:ext cx="94488" cy="333755"/>
          </a:xfrm>
          <a:prstGeom prst="rect">
            <a:avLst/>
          </a:prstGeom>
          <a:blipFill>
            <a:blip r:embed="rId17" cstate="print"/>
            <a:stretch>
              <a:fillRect/>
            </a:stretch>
          </a:blipFill>
        </p:spPr>
        <p:txBody>
          <a:bodyPr wrap="square" lIns="0" tIns="0" rIns="0" bIns="0" rtlCol="0"/>
          <a:lstStyle/>
          <a:p>
            <a:endParaRPr/>
          </a:p>
        </p:txBody>
      </p:sp>
      <p:sp>
        <p:nvSpPr>
          <p:cNvPr id="67" name="object 67"/>
          <p:cNvSpPr/>
          <p:nvPr/>
        </p:nvSpPr>
        <p:spPr>
          <a:xfrm>
            <a:off x="8435340" y="5811011"/>
            <a:ext cx="0" cy="243840"/>
          </a:xfrm>
          <a:custGeom>
            <a:avLst/>
            <a:gdLst/>
            <a:ahLst/>
            <a:cxnLst/>
            <a:rect l="l" t="t" r="r" b="b"/>
            <a:pathLst>
              <a:path h="243839">
                <a:moveTo>
                  <a:pt x="0" y="0"/>
                </a:moveTo>
                <a:lnTo>
                  <a:pt x="0" y="243459"/>
                </a:lnTo>
              </a:path>
            </a:pathLst>
          </a:custGeom>
          <a:ln w="9144">
            <a:solidFill>
              <a:srgbClr val="000000"/>
            </a:solidFill>
          </a:ln>
        </p:spPr>
        <p:txBody>
          <a:bodyPr wrap="square" lIns="0" tIns="0" rIns="0" bIns="0" rtlCol="0"/>
          <a:lstStyle/>
          <a:p>
            <a:endParaRPr/>
          </a:p>
        </p:txBody>
      </p:sp>
      <p:sp>
        <p:nvSpPr>
          <p:cNvPr id="68" name="object 68"/>
          <p:cNvSpPr/>
          <p:nvPr/>
        </p:nvSpPr>
        <p:spPr>
          <a:xfrm>
            <a:off x="3907536" y="4469891"/>
            <a:ext cx="6672071" cy="1431036"/>
          </a:xfrm>
          <a:prstGeom prst="rect">
            <a:avLst/>
          </a:prstGeom>
          <a:blipFill>
            <a:blip r:embed="rId26" cstate="print"/>
            <a:stretch>
              <a:fillRect/>
            </a:stretch>
          </a:blipFill>
        </p:spPr>
        <p:txBody>
          <a:bodyPr wrap="square" lIns="0" tIns="0" rIns="0" bIns="0" rtlCol="0"/>
          <a:lstStyle/>
          <a:p>
            <a:endParaRPr/>
          </a:p>
        </p:txBody>
      </p:sp>
      <p:sp>
        <p:nvSpPr>
          <p:cNvPr id="69" name="object 69"/>
          <p:cNvSpPr/>
          <p:nvPr/>
        </p:nvSpPr>
        <p:spPr>
          <a:xfrm>
            <a:off x="3954780" y="4494277"/>
            <a:ext cx="6577965" cy="1336675"/>
          </a:xfrm>
          <a:custGeom>
            <a:avLst/>
            <a:gdLst/>
            <a:ahLst/>
            <a:cxnLst/>
            <a:rect l="l" t="t" r="r" b="b"/>
            <a:pathLst>
              <a:path w="6577965" h="1336675">
                <a:moveTo>
                  <a:pt x="6577583" y="0"/>
                </a:moveTo>
                <a:lnTo>
                  <a:pt x="0" y="0"/>
                </a:lnTo>
                <a:lnTo>
                  <a:pt x="6577583" y="1336548"/>
                </a:lnTo>
                <a:lnTo>
                  <a:pt x="6577583" y="0"/>
                </a:lnTo>
                <a:close/>
              </a:path>
            </a:pathLst>
          </a:custGeom>
          <a:solidFill>
            <a:srgbClr val="FF0000"/>
          </a:solidFill>
        </p:spPr>
        <p:txBody>
          <a:bodyPr wrap="square" lIns="0" tIns="0" rIns="0" bIns="0" rtlCol="0"/>
          <a:lstStyle/>
          <a:p>
            <a:endParaRPr/>
          </a:p>
        </p:txBody>
      </p:sp>
      <p:sp>
        <p:nvSpPr>
          <p:cNvPr id="70" name="object 70"/>
          <p:cNvSpPr/>
          <p:nvPr/>
        </p:nvSpPr>
        <p:spPr>
          <a:xfrm>
            <a:off x="3954780" y="4494277"/>
            <a:ext cx="6577965" cy="1336675"/>
          </a:xfrm>
          <a:custGeom>
            <a:avLst/>
            <a:gdLst/>
            <a:ahLst/>
            <a:cxnLst/>
            <a:rect l="l" t="t" r="r" b="b"/>
            <a:pathLst>
              <a:path w="6577965" h="1336675">
                <a:moveTo>
                  <a:pt x="6577583" y="0"/>
                </a:moveTo>
                <a:lnTo>
                  <a:pt x="6577583" y="1336548"/>
                </a:lnTo>
                <a:lnTo>
                  <a:pt x="0" y="0"/>
                </a:lnTo>
                <a:lnTo>
                  <a:pt x="6577583" y="0"/>
                </a:lnTo>
                <a:close/>
              </a:path>
            </a:pathLst>
          </a:custGeom>
          <a:ln w="9143">
            <a:solidFill>
              <a:srgbClr val="4A7EBB"/>
            </a:solidFill>
          </a:ln>
        </p:spPr>
        <p:txBody>
          <a:bodyPr wrap="square" lIns="0" tIns="0" rIns="0" bIns="0" rtlCol="0"/>
          <a:lstStyle/>
          <a:p>
            <a:endParaRPr/>
          </a:p>
        </p:txBody>
      </p:sp>
      <p:sp>
        <p:nvSpPr>
          <p:cNvPr id="71" name="object 71"/>
          <p:cNvSpPr/>
          <p:nvPr/>
        </p:nvSpPr>
        <p:spPr>
          <a:xfrm>
            <a:off x="9790607" y="4564913"/>
            <a:ext cx="617512" cy="148894"/>
          </a:xfrm>
          <a:prstGeom prst="rect">
            <a:avLst/>
          </a:prstGeom>
          <a:blipFill>
            <a:blip r:embed="rId27" cstate="print"/>
            <a:stretch>
              <a:fillRect/>
            </a:stretch>
          </a:blipFill>
        </p:spPr>
        <p:txBody>
          <a:bodyPr wrap="square" lIns="0" tIns="0" rIns="0" bIns="0" rtlCol="0"/>
          <a:lstStyle/>
          <a:p>
            <a:endParaRPr/>
          </a:p>
        </p:txBody>
      </p:sp>
      <p:sp>
        <p:nvSpPr>
          <p:cNvPr id="72" name="object 72"/>
          <p:cNvSpPr/>
          <p:nvPr/>
        </p:nvSpPr>
        <p:spPr>
          <a:xfrm>
            <a:off x="6793205" y="4801133"/>
            <a:ext cx="3620579" cy="190652"/>
          </a:xfrm>
          <a:prstGeom prst="rect">
            <a:avLst/>
          </a:prstGeom>
          <a:blipFill>
            <a:blip r:embed="rId28" cstate="print"/>
            <a:stretch>
              <a:fillRect/>
            </a:stretch>
          </a:blipFill>
        </p:spPr>
        <p:txBody>
          <a:bodyPr wrap="square" lIns="0" tIns="0" rIns="0" bIns="0" rtlCol="0"/>
          <a:lstStyle/>
          <a:p>
            <a:endParaRPr/>
          </a:p>
        </p:txBody>
      </p:sp>
      <p:sp>
        <p:nvSpPr>
          <p:cNvPr id="73" name="object 73"/>
          <p:cNvSpPr/>
          <p:nvPr/>
        </p:nvSpPr>
        <p:spPr>
          <a:xfrm>
            <a:off x="9764701" y="5060505"/>
            <a:ext cx="643813" cy="140970"/>
          </a:xfrm>
          <a:prstGeom prst="rect">
            <a:avLst/>
          </a:prstGeom>
          <a:blipFill>
            <a:blip r:embed="rId29" cstate="print"/>
            <a:stretch>
              <a:fillRect/>
            </a:stretch>
          </a:blipFill>
        </p:spPr>
        <p:txBody>
          <a:bodyPr wrap="square" lIns="0" tIns="0" rIns="0" bIns="0" rtlCol="0"/>
          <a:lstStyle/>
          <a:p>
            <a:endParaRPr/>
          </a:p>
        </p:txBody>
      </p:sp>
      <p:sp>
        <p:nvSpPr>
          <p:cNvPr id="74" name="object 74"/>
          <p:cNvSpPr/>
          <p:nvPr/>
        </p:nvSpPr>
        <p:spPr>
          <a:xfrm>
            <a:off x="1764029" y="968502"/>
            <a:ext cx="8592820" cy="3335020"/>
          </a:xfrm>
          <a:custGeom>
            <a:avLst/>
            <a:gdLst/>
            <a:ahLst/>
            <a:cxnLst/>
            <a:rect l="l" t="t" r="r" b="b"/>
            <a:pathLst>
              <a:path w="8592820" h="3335020">
                <a:moveTo>
                  <a:pt x="0" y="3334512"/>
                </a:moveTo>
                <a:lnTo>
                  <a:pt x="56910" y="3328109"/>
                </a:lnTo>
                <a:lnTo>
                  <a:pt x="113818" y="3321705"/>
                </a:lnTo>
                <a:lnTo>
                  <a:pt x="170720" y="3315299"/>
                </a:lnTo>
                <a:lnTo>
                  <a:pt x="227614" y="3308890"/>
                </a:lnTo>
                <a:lnTo>
                  <a:pt x="284495" y="3302477"/>
                </a:lnTo>
                <a:lnTo>
                  <a:pt x="341362" y="3296059"/>
                </a:lnTo>
                <a:lnTo>
                  <a:pt x="398212" y="3289635"/>
                </a:lnTo>
                <a:lnTo>
                  <a:pt x="455041" y="3283204"/>
                </a:lnTo>
                <a:lnTo>
                  <a:pt x="511846" y="3276765"/>
                </a:lnTo>
                <a:lnTo>
                  <a:pt x="568626" y="3270317"/>
                </a:lnTo>
                <a:lnTo>
                  <a:pt x="625376" y="3263859"/>
                </a:lnTo>
                <a:lnTo>
                  <a:pt x="682094" y="3257389"/>
                </a:lnTo>
                <a:lnTo>
                  <a:pt x="738776" y="3250908"/>
                </a:lnTo>
                <a:lnTo>
                  <a:pt x="795421" y="3244414"/>
                </a:lnTo>
                <a:lnTo>
                  <a:pt x="852025" y="3237905"/>
                </a:lnTo>
                <a:lnTo>
                  <a:pt x="908585" y="3231381"/>
                </a:lnTo>
                <a:lnTo>
                  <a:pt x="965098" y="3224841"/>
                </a:lnTo>
                <a:lnTo>
                  <a:pt x="1021562" y="3218284"/>
                </a:lnTo>
                <a:lnTo>
                  <a:pt x="1077973" y="3211709"/>
                </a:lnTo>
                <a:lnTo>
                  <a:pt x="1134328" y="3205115"/>
                </a:lnTo>
                <a:lnTo>
                  <a:pt x="1190625" y="3198501"/>
                </a:lnTo>
                <a:lnTo>
                  <a:pt x="1246860" y="3191865"/>
                </a:lnTo>
                <a:lnTo>
                  <a:pt x="1303032" y="3185208"/>
                </a:lnTo>
                <a:lnTo>
                  <a:pt x="1359135" y="3178527"/>
                </a:lnTo>
                <a:lnTo>
                  <a:pt x="1415169" y="3171822"/>
                </a:lnTo>
                <a:lnTo>
                  <a:pt x="1471130" y="3165091"/>
                </a:lnTo>
                <a:lnTo>
                  <a:pt x="1527014" y="3158335"/>
                </a:lnTo>
                <a:lnTo>
                  <a:pt x="1582820" y="3151551"/>
                </a:lnTo>
                <a:lnTo>
                  <a:pt x="1638544" y="3144740"/>
                </a:lnTo>
                <a:lnTo>
                  <a:pt x="1694183" y="3137898"/>
                </a:lnTo>
                <a:lnTo>
                  <a:pt x="1749734" y="3131027"/>
                </a:lnTo>
                <a:lnTo>
                  <a:pt x="1805195" y="3124125"/>
                </a:lnTo>
                <a:lnTo>
                  <a:pt x="1860562" y="3117190"/>
                </a:lnTo>
                <a:lnTo>
                  <a:pt x="1915832" y="3110222"/>
                </a:lnTo>
                <a:lnTo>
                  <a:pt x="1971003" y="3103220"/>
                </a:lnTo>
                <a:lnTo>
                  <a:pt x="2026072" y="3096182"/>
                </a:lnTo>
                <a:lnTo>
                  <a:pt x="2081036" y="3089108"/>
                </a:lnTo>
                <a:lnTo>
                  <a:pt x="2135891" y="3081997"/>
                </a:lnTo>
                <a:lnTo>
                  <a:pt x="2190635" y="3074848"/>
                </a:lnTo>
                <a:lnTo>
                  <a:pt x="2245265" y="3067659"/>
                </a:lnTo>
                <a:lnTo>
                  <a:pt x="2299778" y="3060430"/>
                </a:lnTo>
                <a:lnTo>
                  <a:pt x="2354172" y="3053160"/>
                </a:lnTo>
                <a:lnTo>
                  <a:pt x="2408442" y="3045847"/>
                </a:lnTo>
                <a:lnTo>
                  <a:pt x="2462587" y="3038491"/>
                </a:lnTo>
                <a:lnTo>
                  <a:pt x="2516603" y="3031091"/>
                </a:lnTo>
                <a:lnTo>
                  <a:pt x="2570488" y="3023646"/>
                </a:lnTo>
                <a:lnTo>
                  <a:pt x="2624238" y="3016154"/>
                </a:lnTo>
                <a:lnTo>
                  <a:pt x="2677850" y="3008614"/>
                </a:lnTo>
                <a:lnTo>
                  <a:pt x="2731323" y="3001027"/>
                </a:lnTo>
                <a:lnTo>
                  <a:pt x="2784652" y="2993390"/>
                </a:lnTo>
                <a:lnTo>
                  <a:pt x="2837834" y="2985702"/>
                </a:lnTo>
                <a:lnTo>
                  <a:pt x="2890868" y="2977963"/>
                </a:lnTo>
                <a:lnTo>
                  <a:pt x="2943750" y="2970172"/>
                </a:lnTo>
                <a:lnTo>
                  <a:pt x="2996476" y="2962328"/>
                </a:lnTo>
                <a:lnTo>
                  <a:pt x="3049045" y="2954429"/>
                </a:lnTo>
                <a:lnTo>
                  <a:pt x="3101453" y="2946474"/>
                </a:lnTo>
                <a:lnTo>
                  <a:pt x="3153697" y="2938463"/>
                </a:lnTo>
                <a:lnTo>
                  <a:pt x="3205774" y="2930395"/>
                </a:lnTo>
                <a:lnTo>
                  <a:pt x="3257682" y="2922268"/>
                </a:lnTo>
                <a:lnTo>
                  <a:pt x="3309417" y="2914082"/>
                </a:lnTo>
                <a:lnTo>
                  <a:pt x="3360977" y="2905835"/>
                </a:lnTo>
                <a:lnTo>
                  <a:pt x="3412359" y="2897527"/>
                </a:lnTo>
                <a:lnTo>
                  <a:pt x="3463559" y="2889157"/>
                </a:lnTo>
                <a:lnTo>
                  <a:pt x="3514575" y="2880723"/>
                </a:lnTo>
                <a:lnTo>
                  <a:pt x="3565404" y="2872224"/>
                </a:lnTo>
                <a:lnTo>
                  <a:pt x="3616043" y="2863660"/>
                </a:lnTo>
                <a:lnTo>
                  <a:pt x="3666489" y="2855030"/>
                </a:lnTo>
                <a:lnTo>
                  <a:pt x="3716738" y="2846331"/>
                </a:lnTo>
                <a:lnTo>
                  <a:pt x="3766789" y="2837565"/>
                </a:lnTo>
                <a:lnTo>
                  <a:pt x="3816639" y="2828729"/>
                </a:lnTo>
                <a:lnTo>
                  <a:pt x="3866283" y="2819822"/>
                </a:lnTo>
                <a:lnTo>
                  <a:pt x="3915720" y="2810844"/>
                </a:lnTo>
                <a:lnTo>
                  <a:pt x="3964947" y="2801793"/>
                </a:lnTo>
                <a:lnTo>
                  <a:pt x="4013960" y="2792669"/>
                </a:lnTo>
                <a:lnTo>
                  <a:pt x="4062756" y="2783470"/>
                </a:lnTo>
                <a:lnTo>
                  <a:pt x="4111334" y="2774196"/>
                </a:lnTo>
                <a:lnTo>
                  <a:pt x="4159689" y="2764845"/>
                </a:lnTo>
                <a:lnTo>
                  <a:pt x="4207819" y="2755416"/>
                </a:lnTo>
                <a:lnTo>
                  <a:pt x="4255720" y="2745909"/>
                </a:lnTo>
                <a:lnTo>
                  <a:pt x="4303391" y="2736322"/>
                </a:lnTo>
                <a:lnTo>
                  <a:pt x="4350828" y="2726655"/>
                </a:lnTo>
                <a:lnTo>
                  <a:pt x="4398028" y="2716906"/>
                </a:lnTo>
                <a:lnTo>
                  <a:pt x="4444988" y="2707074"/>
                </a:lnTo>
                <a:lnTo>
                  <a:pt x="4491706" y="2697159"/>
                </a:lnTo>
                <a:lnTo>
                  <a:pt x="4538178" y="2687159"/>
                </a:lnTo>
                <a:lnTo>
                  <a:pt x="4584401" y="2677073"/>
                </a:lnTo>
                <a:lnTo>
                  <a:pt x="4630373" y="2666901"/>
                </a:lnTo>
                <a:lnTo>
                  <a:pt x="4676091" y="2656641"/>
                </a:lnTo>
                <a:lnTo>
                  <a:pt x="4721551" y="2646292"/>
                </a:lnTo>
                <a:lnTo>
                  <a:pt x="4766751" y="2635854"/>
                </a:lnTo>
                <a:lnTo>
                  <a:pt x="4811687" y="2625325"/>
                </a:lnTo>
                <a:lnTo>
                  <a:pt x="4856358" y="2614705"/>
                </a:lnTo>
                <a:lnTo>
                  <a:pt x="4900760" y="2603991"/>
                </a:lnTo>
                <a:lnTo>
                  <a:pt x="4944889" y="2593184"/>
                </a:lnTo>
                <a:lnTo>
                  <a:pt x="4988744" y="2582282"/>
                </a:lnTo>
                <a:lnTo>
                  <a:pt x="5032321" y="2571285"/>
                </a:lnTo>
                <a:lnTo>
                  <a:pt x="5075618" y="2560191"/>
                </a:lnTo>
                <a:lnTo>
                  <a:pt x="5118630" y="2548999"/>
                </a:lnTo>
                <a:lnTo>
                  <a:pt x="5161356" y="2537708"/>
                </a:lnTo>
                <a:lnTo>
                  <a:pt x="5203793" y="2526318"/>
                </a:lnTo>
                <a:lnTo>
                  <a:pt x="5245937" y="2514826"/>
                </a:lnTo>
                <a:lnTo>
                  <a:pt x="5287786" y="2503233"/>
                </a:lnTo>
                <a:lnTo>
                  <a:pt x="5329337" y="2491537"/>
                </a:lnTo>
                <a:lnTo>
                  <a:pt x="5370586" y="2479738"/>
                </a:lnTo>
                <a:lnTo>
                  <a:pt x="5411531" y="2467833"/>
                </a:lnTo>
                <a:lnTo>
                  <a:pt x="5452170" y="2455823"/>
                </a:lnTo>
                <a:lnTo>
                  <a:pt x="5492498" y="2443706"/>
                </a:lnTo>
                <a:lnTo>
                  <a:pt x="5532513" y="2431481"/>
                </a:lnTo>
                <a:lnTo>
                  <a:pt x="5572213" y="2419148"/>
                </a:lnTo>
                <a:lnTo>
                  <a:pt x="5611594" y="2406704"/>
                </a:lnTo>
                <a:lnTo>
                  <a:pt x="5650653" y="2394150"/>
                </a:lnTo>
                <a:lnTo>
                  <a:pt x="5689388" y="2381484"/>
                </a:lnTo>
                <a:lnTo>
                  <a:pt x="5727795" y="2368705"/>
                </a:lnTo>
                <a:lnTo>
                  <a:pt x="5765872" y="2355812"/>
                </a:lnTo>
                <a:lnTo>
                  <a:pt x="5803615" y="2342804"/>
                </a:lnTo>
                <a:lnTo>
                  <a:pt x="5841022" y="2329680"/>
                </a:lnTo>
                <a:lnTo>
                  <a:pt x="5878090" y="2316440"/>
                </a:lnTo>
                <a:lnTo>
                  <a:pt x="5914816" y="2303081"/>
                </a:lnTo>
                <a:lnTo>
                  <a:pt x="5951196" y="2289604"/>
                </a:lnTo>
                <a:lnTo>
                  <a:pt x="5987229" y="2276007"/>
                </a:lnTo>
                <a:lnTo>
                  <a:pt x="6022911" y="2262289"/>
                </a:lnTo>
                <a:lnTo>
                  <a:pt x="6082909" y="2238630"/>
                </a:lnTo>
                <a:lnTo>
                  <a:pt x="6141894" y="2214622"/>
                </a:lnTo>
                <a:lnTo>
                  <a:pt x="6199879" y="2190270"/>
                </a:lnTo>
                <a:lnTo>
                  <a:pt x="6256881" y="2165579"/>
                </a:lnTo>
                <a:lnTo>
                  <a:pt x="6312913" y="2140554"/>
                </a:lnTo>
                <a:lnTo>
                  <a:pt x="6367990" y="2115199"/>
                </a:lnTo>
                <a:lnTo>
                  <a:pt x="6422126" y="2089520"/>
                </a:lnTo>
                <a:lnTo>
                  <a:pt x="6475336" y="2063522"/>
                </a:lnTo>
                <a:lnTo>
                  <a:pt x="6527634" y="2037210"/>
                </a:lnTo>
                <a:lnTo>
                  <a:pt x="6579034" y="2010589"/>
                </a:lnTo>
                <a:lnTo>
                  <a:pt x="6629552" y="1983663"/>
                </a:lnTo>
                <a:lnTo>
                  <a:pt x="6679201" y="1956438"/>
                </a:lnTo>
                <a:lnTo>
                  <a:pt x="6727996" y="1928919"/>
                </a:lnTo>
                <a:lnTo>
                  <a:pt x="6775952" y="1901111"/>
                </a:lnTo>
                <a:lnTo>
                  <a:pt x="6823082" y="1873018"/>
                </a:lnTo>
                <a:lnTo>
                  <a:pt x="6869403" y="1844646"/>
                </a:lnTo>
                <a:lnTo>
                  <a:pt x="6914927" y="1816000"/>
                </a:lnTo>
                <a:lnTo>
                  <a:pt x="6959669" y="1787084"/>
                </a:lnTo>
                <a:lnTo>
                  <a:pt x="7003645" y="1757904"/>
                </a:lnTo>
                <a:lnTo>
                  <a:pt x="7046868" y="1728465"/>
                </a:lnTo>
                <a:lnTo>
                  <a:pt x="7089352" y="1698771"/>
                </a:lnTo>
                <a:lnTo>
                  <a:pt x="7131113" y="1668828"/>
                </a:lnTo>
                <a:lnTo>
                  <a:pt x="7172165" y="1638640"/>
                </a:lnTo>
                <a:lnTo>
                  <a:pt x="7212522" y="1608214"/>
                </a:lnTo>
                <a:lnTo>
                  <a:pt x="7252199" y="1577552"/>
                </a:lnTo>
                <a:lnTo>
                  <a:pt x="7291210" y="1546661"/>
                </a:lnTo>
                <a:lnTo>
                  <a:pt x="7329570" y="1515546"/>
                </a:lnTo>
                <a:lnTo>
                  <a:pt x="7367292" y="1484212"/>
                </a:lnTo>
                <a:lnTo>
                  <a:pt x="7404393" y="1452663"/>
                </a:lnTo>
                <a:lnTo>
                  <a:pt x="7440885" y="1420904"/>
                </a:lnTo>
                <a:lnTo>
                  <a:pt x="7476785" y="1388941"/>
                </a:lnTo>
                <a:lnTo>
                  <a:pt x="7512105" y="1356778"/>
                </a:lnTo>
                <a:lnTo>
                  <a:pt x="7546861" y="1324421"/>
                </a:lnTo>
                <a:lnTo>
                  <a:pt x="7581066" y="1291875"/>
                </a:lnTo>
                <a:lnTo>
                  <a:pt x="7614737" y="1259144"/>
                </a:lnTo>
                <a:lnTo>
                  <a:pt x="7647886" y="1226233"/>
                </a:lnTo>
                <a:lnTo>
                  <a:pt x="7680529" y="1193148"/>
                </a:lnTo>
                <a:lnTo>
                  <a:pt x="7712679" y="1159893"/>
                </a:lnTo>
                <a:lnTo>
                  <a:pt x="7744352" y="1126473"/>
                </a:lnTo>
                <a:lnTo>
                  <a:pt x="7775562" y="1092894"/>
                </a:lnTo>
                <a:lnTo>
                  <a:pt x="7806323" y="1059161"/>
                </a:lnTo>
                <a:lnTo>
                  <a:pt x="7836650" y="1025278"/>
                </a:lnTo>
                <a:lnTo>
                  <a:pt x="7866557" y="991250"/>
                </a:lnTo>
                <a:lnTo>
                  <a:pt x="7896059" y="957082"/>
                </a:lnTo>
                <a:lnTo>
                  <a:pt x="7925170" y="922780"/>
                </a:lnTo>
                <a:lnTo>
                  <a:pt x="7953905" y="888348"/>
                </a:lnTo>
                <a:lnTo>
                  <a:pt x="7982278" y="853792"/>
                </a:lnTo>
                <a:lnTo>
                  <a:pt x="8010303" y="819116"/>
                </a:lnTo>
                <a:lnTo>
                  <a:pt x="8037996" y="784325"/>
                </a:lnTo>
                <a:lnTo>
                  <a:pt x="8065370" y="749424"/>
                </a:lnTo>
                <a:lnTo>
                  <a:pt x="8092441" y="714419"/>
                </a:lnTo>
                <a:lnTo>
                  <a:pt x="8119222" y="679314"/>
                </a:lnTo>
                <a:lnTo>
                  <a:pt x="8145728" y="644114"/>
                </a:lnTo>
                <a:lnTo>
                  <a:pt x="8171973" y="608824"/>
                </a:lnTo>
                <a:lnTo>
                  <a:pt x="8197972" y="573450"/>
                </a:lnTo>
                <a:lnTo>
                  <a:pt x="8223740" y="537996"/>
                </a:lnTo>
                <a:lnTo>
                  <a:pt x="8249291" y="502467"/>
                </a:lnTo>
                <a:lnTo>
                  <a:pt x="8274639" y="466868"/>
                </a:lnTo>
                <a:lnTo>
                  <a:pt x="8299799" y="431204"/>
                </a:lnTo>
                <a:lnTo>
                  <a:pt x="8324785" y="395481"/>
                </a:lnTo>
                <a:lnTo>
                  <a:pt x="8349612" y="359702"/>
                </a:lnTo>
                <a:lnTo>
                  <a:pt x="8374295" y="323874"/>
                </a:lnTo>
                <a:lnTo>
                  <a:pt x="8398847" y="288001"/>
                </a:lnTo>
                <a:lnTo>
                  <a:pt x="8423283" y="252088"/>
                </a:lnTo>
                <a:lnTo>
                  <a:pt x="8447618" y="216140"/>
                </a:lnTo>
                <a:lnTo>
                  <a:pt x="8471866" y="180162"/>
                </a:lnTo>
                <a:lnTo>
                  <a:pt x="8496042" y="144160"/>
                </a:lnTo>
                <a:lnTo>
                  <a:pt x="8520160" y="108137"/>
                </a:lnTo>
                <a:lnTo>
                  <a:pt x="8544235" y="72100"/>
                </a:lnTo>
                <a:lnTo>
                  <a:pt x="8568280" y="36052"/>
                </a:lnTo>
                <a:lnTo>
                  <a:pt x="8592312" y="0"/>
                </a:lnTo>
              </a:path>
            </a:pathLst>
          </a:custGeom>
          <a:ln w="38100">
            <a:solidFill>
              <a:srgbClr val="FF0000"/>
            </a:solidFill>
            <a:prstDash val="dash"/>
          </a:ln>
        </p:spPr>
        <p:txBody>
          <a:bodyPr wrap="square" lIns="0" tIns="0" rIns="0" bIns="0" rtlCol="0"/>
          <a:lstStyle/>
          <a:p>
            <a:endParaRPr/>
          </a:p>
        </p:txBody>
      </p:sp>
    </p:spTree>
    <p:extLst>
      <p:ext uri="{BB962C8B-B14F-4D97-AF65-F5344CB8AC3E}">
        <p14:creationId xmlns:p14="http://schemas.microsoft.com/office/powerpoint/2010/main" val="9690926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6" y="344335"/>
            <a:ext cx="2697480" cy="360680"/>
          </a:xfrm>
          <a:prstGeom prst="rect">
            <a:avLst/>
          </a:prstGeom>
        </p:spPr>
        <p:txBody>
          <a:bodyPr vert="horz" wrap="square" lIns="0" tIns="12065" rIns="0" bIns="0" rtlCol="0">
            <a:spAutoFit/>
          </a:bodyPr>
          <a:lstStyle/>
          <a:p>
            <a:pPr marL="12700">
              <a:spcBef>
                <a:spcPts val="95"/>
              </a:spcBef>
            </a:pPr>
            <a:r>
              <a:rPr sz="2200" b="1" spc="-290" dirty="0">
                <a:solidFill>
                  <a:srgbClr val="FFFFFF"/>
                </a:solidFill>
                <a:latin typeface="Arial"/>
                <a:cs typeface="Arial"/>
              </a:rPr>
              <a:t>THE </a:t>
            </a:r>
            <a:r>
              <a:rPr sz="2200" b="1" spc="-229" dirty="0">
                <a:solidFill>
                  <a:srgbClr val="FFFFFF"/>
                </a:solidFill>
                <a:latin typeface="Arial"/>
                <a:cs typeface="Arial"/>
              </a:rPr>
              <a:t>BRAIN</a:t>
            </a:r>
            <a:r>
              <a:rPr sz="2200" b="1" spc="-270" dirty="0">
                <a:solidFill>
                  <a:srgbClr val="FFFFFF"/>
                </a:solidFill>
                <a:latin typeface="Arial"/>
                <a:cs typeface="Arial"/>
              </a:rPr>
              <a:t> </a:t>
            </a:r>
            <a:r>
              <a:rPr sz="2200" b="1" spc="-210" dirty="0">
                <a:solidFill>
                  <a:srgbClr val="FFFFFF"/>
                </a:solidFill>
                <a:latin typeface="Arial"/>
                <a:cs typeface="Arial"/>
              </a:rPr>
              <a:t>INITIATIVE®</a:t>
            </a:r>
            <a:endParaRPr sz="2200">
              <a:latin typeface="Arial"/>
              <a:cs typeface="Arial"/>
            </a:endParaRPr>
          </a:p>
        </p:txBody>
      </p:sp>
      <p:sp>
        <p:nvSpPr>
          <p:cNvPr id="3" name="object 3"/>
          <p:cNvSpPr/>
          <p:nvPr/>
        </p:nvSpPr>
        <p:spPr>
          <a:xfrm>
            <a:off x="1600201" y="6126480"/>
            <a:ext cx="2868699" cy="731519"/>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346068" y="1"/>
            <a:ext cx="6256655" cy="513715"/>
          </a:xfrm>
          <a:prstGeom prst="rect">
            <a:avLst/>
          </a:prstGeom>
        </p:spPr>
        <p:txBody>
          <a:bodyPr vert="horz" wrap="square" lIns="0" tIns="12700" rIns="0" bIns="0" rtlCol="0" anchor="ctr">
            <a:spAutoFit/>
          </a:bodyPr>
          <a:lstStyle/>
          <a:p>
            <a:pPr marL="12700">
              <a:lnSpc>
                <a:spcPct val="100000"/>
              </a:lnSpc>
              <a:spcBef>
                <a:spcPts val="100"/>
              </a:spcBef>
            </a:pPr>
            <a:r>
              <a:rPr sz="3200" spc="-295" dirty="0"/>
              <a:t>Launched </a:t>
            </a:r>
            <a:r>
              <a:rPr sz="3200" spc="-170" dirty="0"/>
              <a:t>in </a:t>
            </a:r>
            <a:r>
              <a:rPr sz="3200" spc="-254" dirty="0"/>
              <a:t>FY2017: </a:t>
            </a:r>
            <a:r>
              <a:rPr sz="3200" i="1" spc="-75" dirty="0">
                <a:latin typeface="Trebuchet MS"/>
                <a:cs typeface="Trebuchet MS"/>
              </a:rPr>
              <a:t>BRAIN</a:t>
            </a:r>
            <a:r>
              <a:rPr sz="3200" i="1" spc="-95" dirty="0">
                <a:latin typeface="Trebuchet MS"/>
                <a:cs typeface="Trebuchet MS"/>
              </a:rPr>
              <a:t> </a:t>
            </a:r>
            <a:r>
              <a:rPr sz="3200" i="1" spc="-220" dirty="0">
                <a:latin typeface="Trebuchet MS"/>
                <a:cs typeface="Trebuchet MS"/>
              </a:rPr>
              <a:t>Initiative</a:t>
            </a:r>
            <a:endParaRPr sz="3200" dirty="0">
              <a:latin typeface="Trebuchet MS"/>
              <a:cs typeface="Trebuchet MS"/>
            </a:endParaRPr>
          </a:p>
        </p:txBody>
      </p:sp>
      <p:sp>
        <p:nvSpPr>
          <p:cNvPr id="5" name="object 5"/>
          <p:cNvSpPr txBox="1"/>
          <p:nvPr/>
        </p:nvSpPr>
        <p:spPr>
          <a:xfrm>
            <a:off x="7159372" y="347790"/>
            <a:ext cx="3442335" cy="513715"/>
          </a:xfrm>
          <a:prstGeom prst="rect">
            <a:avLst/>
          </a:prstGeom>
        </p:spPr>
        <p:txBody>
          <a:bodyPr vert="horz" wrap="square" lIns="0" tIns="12700" rIns="0" bIns="0" rtlCol="0">
            <a:spAutoFit/>
          </a:bodyPr>
          <a:lstStyle/>
          <a:p>
            <a:pPr marL="12700">
              <a:spcBef>
                <a:spcPts val="100"/>
              </a:spcBef>
            </a:pPr>
            <a:r>
              <a:rPr sz="3200" b="1" i="1" spc="-245" dirty="0">
                <a:latin typeface="Trebuchet MS"/>
                <a:cs typeface="Trebuchet MS"/>
              </a:rPr>
              <a:t>Cell </a:t>
            </a:r>
            <a:r>
              <a:rPr sz="3200" b="1" i="1" spc="-190" dirty="0">
                <a:latin typeface="Trebuchet MS"/>
                <a:cs typeface="Trebuchet MS"/>
              </a:rPr>
              <a:t>Census</a:t>
            </a:r>
            <a:r>
              <a:rPr sz="3200" b="1" i="1" spc="-290" dirty="0">
                <a:latin typeface="Trebuchet MS"/>
                <a:cs typeface="Trebuchet MS"/>
              </a:rPr>
              <a:t> </a:t>
            </a:r>
            <a:r>
              <a:rPr sz="3200" b="1" i="1" spc="-180" dirty="0">
                <a:latin typeface="Trebuchet MS"/>
                <a:cs typeface="Trebuchet MS"/>
              </a:rPr>
              <a:t>Network</a:t>
            </a:r>
            <a:endParaRPr sz="3200" dirty="0">
              <a:latin typeface="Trebuchet MS"/>
              <a:cs typeface="Trebuchet MS"/>
            </a:endParaRPr>
          </a:p>
        </p:txBody>
      </p:sp>
      <p:sp>
        <p:nvSpPr>
          <p:cNvPr id="6" name="object 6"/>
          <p:cNvSpPr/>
          <p:nvPr/>
        </p:nvSpPr>
        <p:spPr>
          <a:xfrm>
            <a:off x="1688592" y="937260"/>
            <a:ext cx="8788908" cy="488442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735836" y="961644"/>
            <a:ext cx="8694420" cy="4790440"/>
          </a:xfrm>
          <a:custGeom>
            <a:avLst/>
            <a:gdLst/>
            <a:ahLst/>
            <a:cxnLst/>
            <a:rect l="l" t="t" r="r" b="b"/>
            <a:pathLst>
              <a:path w="8694420" h="4790440">
                <a:moveTo>
                  <a:pt x="0" y="0"/>
                </a:moveTo>
                <a:lnTo>
                  <a:pt x="8694420" y="0"/>
                </a:lnTo>
                <a:lnTo>
                  <a:pt x="8694420" y="4789932"/>
                </a:lnTo>
                <a:lnTo>
                  <a:pt x="0" y="4789932"/>
                </a:lnTo>
                <a:lnTo>
                  <a:pt x="0" y="0"/>
                </a:lnTo>
                <a:close/>
              </a:path>
            </a:pathLst>
          </a:custGeom>
          <a:solidFill>
            <a:srgbClr val="DBEEF4"/>
          </a:solidFill>
        </p:spPr>
        <p:txBody>
          <a:bodyPr wrap="square" lIns="0" tIns="0" rIns="0" bIns="0" rtlCol="0"/>
          <a:lstStyle/>
          <a:p>
            <a:endParaRPr/>
          </a:p>
        </p:txBody>
      </p:sp>
      <p:sp>
        <p:nvSpPr>
          <p:cNvPr id="8" name="object 8"/>
          <p:cNvSpPr/>
          <p:nvPr/>
        </p:nvSpPr>
        <p:spPr>
          <a:xfrm>
            <a:off x="1735836" y="961644"/>
            <a:ext cx="8694420" cy="4790440"/>
          </a:xfrm>
          <a:custGeom>
            <a:avLst/>
            <a:gdLst/>
            <a:ahLst/>
            <a:cxnLst/>
            <a:rect l="l" t="t" r="r" b="b"/>
            <a:pathLst>
              <a:path w="8694420" h="4790440">
                <a:moveTo>
                  <a:pt x="0" y="0"/>
                </a:moveTo>
                <a:lnTo>
                  <a:pt x="8694420" y="0"/>
                </a:lnTo>
                <a:lnTo>
                  <a:pt x="8694420" y="4789932"/>
                </a:lnTo>
                <a:lnTo>
                  <a:pt x="0" y="4789932"/>
                </a:lnTo>
                <a:lnTo>
                  <a:pt x="0" y="0"/>
                </a:lnTo>
                <a:close/>
              </a:path>
            </a:pathLst>
          </a:custGeom>
          <a:ln w="9143">
            <a:solidFill>
              <a:srgbClr val="C6D9F1"/>
            </a:solidFill>
          </a:ln>
        </p:spPr>
        <p:txBody>
          <a:bodyPr wrap="square" lIns="0" tIns="0" rIns="0" bIns="0" rtlCol="0"/>
          <a:lstStyle/>
          <a:p>
            <a:endParaRPr/>
          </a:p>
        </p:txBody>
      </p:sp>
      <p:sp>
        <p:nvSpPr>
          <p:cNvPr id="9" name="object 9"/>
          <p:cNvSpPr/>
          <p:nvPr/>
        </p:nvSpPr>
        <p:spPr>
          <a:xfrm>
            <a:off x="3876294" y="1047751"/>
            <a:ext cx="4434840" cy="399415"/>
          </a:xfrm>
          <a:custGeom>
            <a:avLst/>
            <a:gdLst/>
            <a:ahLst/>
            <a:cxnLst/>
            <a:rect l="l" t="t" r="r" b="b"/>
            <a:pathLst>
              <a:path w="4434840" h="399415">
                <a:moveTo>
                  <a:pt x="0" y="0"/>
                </a:moveTo>
                <a:lnTo>
                  <a:pt x="4434839" y="0"/>
                </a:lnTo>
                <a:lnTo>
                  <a:pt x="4434839" y="399288"/>
                </a:lnTo>
                <a:lnTo>
                  <a:pt x="0" y="399288"/>
                </a:lnTo>
                <a:lnTo>
                  <a:pt x="0" y="0"/>
                </a:lnTo>
                <a:close/>
              </a:path>
            </a:pathLst>
          </a:custGeom>
          <a:ln w="19812">
            <a:solidFill>
              <a:srgbClr val="0070C0"/>
            </a:solidFill>
          </a:ln>
        </p:spPr>
        <p:txBody>
          <a:bodyPr wrap="square" lIns="0" tIns="0" rIns="0" bIns="0" rtlCol="0"/>
          <a:lstStyle/>
          <a:p>
            <a:endParaRPr/>
          </a:p>
        </p:txBody>
      </p:sp>
      <p:sp>
        <p:nvSpPr>
          <p:cNvPr id="10" name="object 10"/>
          <p:cNvSpPr txBox="1"/>
          <p:nvPr/>
        </p:nvSpPr>
        <p:spPr>
          <a:xfrm>
            <a:off x="3886201" y="1057656"/>
            <a:ext cx="4415155" cy="326371"/>
          </a:xfrm>
          <a:prstGeom prst="rect">
            <a:avLst/>
          </a:prstGeom>
          <a:solidFill>
            <a:srgbClr val="DBEEF4"/>
          </a:solidFill>
        </p:spPr>
        <p:txBody>
          <a:bodyPr vert="horz" wrap="square" lIns="0" tIns="18415" rIns="0" bIns="0" rtlCol="0">
            <a:spAutoFit/>
          </a:bodyPr>
          <a:lstStyle/>
          <a:p>
            <a:pPr marL="80645">
              <a:spcBef>
                <a:spcPts val="145"/>
              </a:spcBef>
            </a:pPr>
            <a:r>
              <a:rPr sz="2000" spc="-245" dirty="0">
                <a:latin typeface="Arial"/>
                <a:cs typeface="Arial"/>
              </a:rPr>
              <a:t>BICCN </a:t>
            </a:r>
            <a:r>
              <a:rPr sz="2000" spc="-275" dirty="0">
                <a:latin typeface="Arial"/>
                <a:cs typeface="Arial"/>
              </a:rPr>
              <a:t>EXTERNAL </a:t>
            </a:r>
            <a:r>
              <a:rPr sz="2000" spc="-240" dirty="0">
                <a:latin typeface="Arial"/>
                <a:cs typeface="Arial"/>
              </a:rPr>
              <a:t>SCIENTIFIC </a:t>
            </a:r>
            <a:r>
              <a:rPr sz="2000" spc="-280" dirty="0">
                <a:latin typeface="Arial"/>
                <a:cs typeface="Arial"/>
              </a:rPr>
              <a:t>PANEL</a:t>
            </a:r>
            <a:r>
              <a:rPr sz="2000" spc="-425" dirty="0">
                <a:latin typeface="Arial"/>
                <a:cs typeface="Arial"/>
              </a:rPr>
              <a:t> </a:t>
            </a:r>
            <a:r>
              <a:rPr sz="2000" spc="-245" dirty="0">
                <a:latin typeface="Arial"/>
                <a:cs typeface="Arial"/>
              </a:rPr>
              <a:t>(ESP)</a:t>
            </a:r>
            <a:endParaRPr sz="2000">
              <a:latin typeface="Arial"/>
              <a:cs typeface="Arial"/>
            </a:endParaRPr>
          </a:p>
        </p:txBody>
      </p:sp>
      <p:sp>
        <p:nvSpPr>
          <p:cNvPr id="11" name="object 11"/>
          <p:cNvSpPr/>
          <p:nvPr/>
        </p:nvSpPr>
        <p:spPr>
          <a:xfrm>
            <a:off x="4915662" y="1436370"/>
            <a:ext cx="2167255" cy="368935"/>
          </a:xfrm>
          <a:custGeom>
            <a:avLst/>
            <a:gdLst/>
            <a:ahLst/>
            <a:cxnLst/>
            <a:rect l="l" t="t" r="r" b="b"/>
            <a:pathLst>
              <a:path w="2167254" h="368935">
                <a:moveTo>
                  <a:pt x="0" y="0"/>
                </a:moveTo>
                <a:lnTo>
                  <a:pt x="2167128" y="0"/>
                </a:lnTo>
                <a:lnTo>
                  <a:pt x="2167128" y="368808"/>
                </a:lnTo>
                <a:lnTo>
                  <a:pt x="0" y="368808"/>
                </a:lnTo>
                <a:lnTo>
                  <a:pt x="0" y="0"/>
                </a:lnTo>
                <a:close/>
              </a:path>
            </a:pathLst>
          </a:custGeom>
          <a:ln w="19812">
            <a:solidFill>
              <a:srgbClr val="0070C0"/>
            </a:solidFill>
          </a:ln>
        </p:spPr>
        <p:txBody>
          <a:bodyPr wrap="square" lIns="0" tIns="0" rIns="0" bIns="0" rtlCol="0"/>
          <a:lstStyle/>
          <a:p>
            <a:endParaRPr/>
          </a:p>
        </p:txBody>
      </p:sp>
      <p:sp>
        <p:nvSpPr>
          <p:cNvPr id="12" name="object 12"/>
          <p:cNvSpPr txBox="1"/>
          <p:nvPr/>
        </p:nvSpPr>
        <p:spPr>
          <a:xfrm>
            <a:off x="4925567" y="1462278"/>
            <a:ext cx="2147570" cy="280205"/>
          </a:xfrm>
          <a:prstGeom prst="rect">
            <a:avLst/>
          </a:prstGeom>
          <a:solidFill>
            <a:srgbClr val="DBEEF4"/>
          </a:solidFill>
        </p:spPr>
        <p:txBody>
          <a:bodyPr vert="horz" wrap="square" lIns="0" tIns="3175" rIns="0" bIns="0" rtlCol="0">
            <a:spAutoFit/>
          </a:bodyPr>
          <a:lstStyle/>
          <a:p>
            <a:pPr marL="80010">
              <a:spcBef>
                <a:spcPts val="25"/>
              </a:spcBef>
            </a:pPr>
            <a:r>
              <a:rPr spc="-220" dirty="0">
                <a:latin typeface="Arial"/>
                <a:cs typeface="Arial"/>
              </a:rPr>
              <a:t>BICCN </a:t>
            </a:r>
            <a:r>
              <a:rPr spc="-105" dirty="0">
                <a:latin typeface="Arial"/>
                <a:cs typeface="Arial"/>
              </a:rPr>
              <a:t>Program</a:t>
            </a:r>
            <a:r>
              <a:rPr spc="-280" dirty="0">
                <a:latin typeface="Arial"/>
                <a:cs typeface="Arial"/>
              </a:rPr>
              <a:t> </a:t>
            </a:r>
            <a:r>
              <a:rPr spc="-175" dirty="0">
                <a:latin typeface="Arial"/>
                <a:cs typeface="Arial"/>
              </a:rPr>
              <a:t>Team</a:t>
            </a:r>
            <a:endParaRPr>
              <a:latin typeface="Arial"/>
              <a:cs typeface="Arial"/>
            </a:endParaRPr>
          </a:p>
        </p:txBody>
      </p:sp>
      <p:sp>
        <p:nvSpPr>
          <p:cNvPr id="13" name="object 13"/>
          <p:cNvSpPr/>
          <p:nvPr/>
        </p:nvSpPr>
        <p:spPr>
          <a:xfrm>
            <a:off x="4561332" y="3000755"/>
            <a:ext cx="1581912" cy="990600"/>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4870703" y="3921265"/>
            <a:ext cx="961644" cy="76187"/>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4608577" y="3025140"/>
            <a:ext cx="1487805" cy="896619"/>
          </a:xfrm>
          <a:custGeom>
            <a:avLst/>
            <a:gdLst/>
            <a:ahLst/>
            <a:cxnLst/>
            <a:rect l="l" t="t" r="r" b="b"/>
            <a:pathLst>
              <a:path w="1487804" h="896620">
                <a:moveTo>
                  <a:pt x="1338072" y="0"/>
                </a:moveTo>
                <a:lnTo>
                  <a:pt x="149352" y="0"/>
                </a:lnTo>
                <a:lnTo>
                  <a:pt x="102144" y="7613"/>
                </a:lnTo>
                <a:lnTo>
                  <a:pt x="61145" y="28815"/>
                </a:lnTo>
                <a:lnTo>
                  <a:pt x="28815" y="61145"/>
                </a:lnTo>
                <a:lnTo>
                  <a:pt x="7613" y="102144"/>
                </a:lnTo>
                <a:lnTo>
                  <a:pt x="0" y="149351"/>
                </a:lnTo>
                <a:lnTo>
                  <a:pt x="0" y="746747"/>
                </a:lnTo>
                <a:lnTo>
                  <a:pt x="7613" y="793956"/>
                </a:lnTo>
                <a:lnTo>
                  <a:pt x="28815" y="834957"/>
                </a:lnTo>
                <a:lnTo>
                  <a:pt x="61145" y="867291"/>
                </a:lnTo>
                <a:lnTo>
                  <a:pt x="102144" y="888496"/>
                </a:lnTo>
                <a:lnTo>
                  <a:pt x="149352" y="896111"/>
                </a:lnTo>
                <a:lnTo>
                  <a:pt x="1338072" y="896111"/>
                </a:lnTo>
                <a:lnTo>
                  <a:pt x="1385279" y="888496"/>
                </a:lnTo>
                <a:lnTo>
                  <a:pt x="1426278" y="867291"/>
                </a:lnTo>
                <a:lnTo>
                  <a:pt x="1458608" y="834957"/>
                </a:lnTo>
                <a:lnTo>
                  <a:pt x="1479810" y="793956"/>
                </a:lnTo>
                <a:lnTo>
                  <a:pt x="1487424" y="746747"/>
                </a:lnTo>
                <a:lnTo>
                  <a:pt x="1487424" y="149351"/>
                </a:lnTo>
                <a:lnTo>
                  <a:pt x="1479810" y="102144"/>
                </a:lnTo>
                <a:lnTo>
                  <a:pt x="1458608" y="61145"/>
                </a:lnTo>
                <a:lnTo>
                  <a:pt x="1426278" y="28815"/>
                </a:lnTo>
                <a:lnTo>
                  <a:pt x="1385279" y="7613"/>
                </a:lnTo>
                <a:lnTo>
                  <a:pt x="1338072" y="0"/>
                </a:lnTo>
                <a:close/>
              </a:path>
            </a:pathLst>
          </a:custGeom>
          <a:solidFill>
            <a:srgbClr val="17375E"/>
          </a:solidFill>
        </p:spPr>
        <p:txBody>
          <a:bodyPr wrap="square" lIns="0" tIns="0" rIns="0" bIns="0" rtlCol="0"/>
          <a:lstStyle/>
          <a:p>
            <a:endParaRPr/>
          </a:p>
        </p:txBody>
      </p:sp>
      <p:sp>
        <p:nvSpPr>
          <p:cNvPr id="16" name="object 16"/>
          <p:cNvSpPr/>
          <p:nvPr/>
        </p:nvSpPr>
        <p:spPr>
          <a:xfrm>
            <a:off x="4608577" y="3025140"/>
            <a:ext cx="1487805" cy="896619"/>
          </a:xfrm>
          <a:custGeom>
            <a:avLst/>
            <a:gdLst/>
            <a:ahLst/>
            <a:cxnLst/>
            <a:rect l="l" t="t" r="r" b="b"/>
            <a:pathLst>
              <a:path w="1487804" h="896620">
                <a:moveTo>
                  <a:pt x="0" y="149351"/>
                </a:moveTo>
                <a:lnTo>
                  <a:pt x="7613" y="102144"/>
                </a:lnTo>
                <a:lnTo>
                  <a:pt x="28815" y="61145"/>
                </a:lnTo>
                <a:lnTo>
                  <a:pt x="61145" y="28815"/>
                </a:lnTo>
                <a:lnTo>
                  <a:pt x="102144" y="7613"/>
                </a:lnTo>
                <a:lnTo>
                  <a:pt x="149352" y="0"/>
                </a:lnTo>
                <a:lnTo>
                  <a:pt x="1338072" y="0"/>
                </a:lnTo>
                <a:lnTo>
                  <a:pt x="1385279" y="7613"/>
                </a:lnTo>
                <a:lnTo>
                  <a:pt x="1426278" y="28815"/>
                </a:lnTo>
                <a:lnTo>
                  <a:pt x="1458608" y="61145"/>
                </a:lnTo>
                <a:lnTo>
                  <a:pt x="1479810" y="102144"/>
                </a:lnTo>
                <a:lnTo>
                  <a:pt x="1487424" y="149351"/>
                </a:lnTo>
                <a:lnTo>
                  <a:pt x="1487424" y="746747"/>
                </a:lnTo>
                <a:lnTo>
                  <a:pt x="1479810" y="793956"/>
                </a:lnTo>
                <a:lnTo>
                  <a:pt x="1458608" y="834957"/>
                </a:lnTo>
                <a:lnTo>
                  <a:pt x="1426278" y="867291"/>
                </a:lnTo>
                <a:lnTo>
                  <a:pt x="1385279" y="888496"/>
                </a:lnTo>
                <a:lnTo>
                  <a:pt x="1338072" y="896111"/>
                </a:lnTo>
                <a:lnTo>
                  <a:pt x="149352" y="896111"/>
                </a:lnTo>
                <a:lnTo>
                  <a:pt x="102144" y="888496"/>
                </a:lnTo>
                <a:lnTo>
                  <a:pt x="61145" y="867291"/>
                </a:lnTo>
                <a:lnTo>
                  <a:pt x="28815" y="834957"/>
                </a:lnTo>
                <a:lnTo>
                  <a:pt x="7613" y="793956"/>
                </a:lnTo>
                <a:lnTo>
                  <a:pt x="0" y="746747"/>
                </a:lnTo>
                <a:lnTo>
                  <a:pt x="0" y="149351"/>
                </a:lnTo>
                <a:close/>
              </a:path>
            </a:pathLst>
          </a:custGeom>
          <a:ln w="9144">
            <a:solidFill>
              <a:srgbClr val="4A7EBB"/>
            </a:solidFill>
          </a:ln>
        </p:spPr>
        <p:txBody>
          <a:bodyPr wrap="square" lIns="0" tIns="0" rIns="0" bIns="0" rtlCol="0"/>
          <a:lstStyle/>
          <a:p>
            <a:endParaRPr/>
          </a:p>
        </p:txBody>
      </p:sp>
      <p:sp>
        <p:nvSpPr>
          <p:cNvPr id="17" name="object 17"/>
          <p:cNvSpPr txBox="1"/>
          <p:nvPr/>
        </p:nvSpPr>
        <p:spPr>
          <a:xfrm>
            <a:off x="5052625" y="3139630"/>
            <a:ext cx="598170" cy="636270"/>
          </a:xfrm>
          <a:prstGeom prst="rect">
            <a:avLst/>
          </a:prstGeom>
        </p:spPr>
        <p:txBody>
          <a:bodyPr vert="horz" wrap="square" lIns="0" tIns="13335" rIns="0" bIns="0" rtlCol="0">
            <a:spAutoFit/>
          </a:bodyPr>
          <a:lstStyle/>
          <a:p>
            <a:pPr marL="12700" marR="5080" indent="73025">
              <a:spcBef>
                <a:spcPts val="105"/>
              </a:spcBef>
            </a:pPr>
            <a:r>
              <a:rPr sz="2000" b="1" spc="-114" dirty="0">
                <a:solidFill>
                  <a:srgbClr val="FFFF00"/>
                </a:solidFill>
                <a:latin typeface="Arial"/>
                <a:cs typeface="Arial"/>
              </a:rPr>
              <a:t>U24  </a:t>
            </a:r>
            <a:r>
              <a:rPr sz="2000" b="1" spc="-325" dirty="0">
                <a:solidFill>
                  <a:srgbClr val="FFFF00"/>
                </a:solidFill>
                <a:latin typeface="Arial"/>
                <a:cs typeface="Arial"/>
              </a:rPr>
              <a:t>B</a:t>
            </a:r>
            <a:r>
              <a:rPr sz="2000" b="1" spc="-290" dirty="0">
                <a:solidFill>
                  <a:srgbClr val="FFFF00"/>
                </a:solidFill>
                <a:latin typeface="Arial"/>
                <a:cs typeface="Arial"/>
              </a:rPr>
              <a:t>CD</a:t>
            </a:r>
            <a:r>
              <a:rPr sz="2000" b="1" spc="-385" dirty="0">
                <a:solidFill>
                  <a:srgbClr val="FFFF00"/>
                </a:solidFill>
                <a:latin typeface="Arial"/>
                <a:cs typeface="Arial"/>
              </a:rPr>
              <a:t>C</a:t>
            </a:r>
            <a:endParaRPr sz="2000">
              <a:latin typeface="Arial"/>
              <a:cs typeface="Arial"/>
            </a:endParaRPr>
          </a:p>
        </p:txBody>
      </p:sp>
      <p:sp>
        <p:nvSpPr>
          <p:cNvPr id="18" name="object 18"/>
          <p:cNvSpPr/>
          <p:nvPr/>
        </p:nvSpPr>
        <p:spPr>
          <a:xfrm>
            <a:off x="2421636" y="1978152"/>
            <a:ext cx="1816608" cy="966215"/>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2468880" y="2002536"/>
            <a:ext cx="1722120" cy="871727"/>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2468880" y="2002536"/>
            <a:ext cx="1722120" cy="871855"/>
          </a:xfrm>
          <a:custGeom>
            <a:avLst/>
            <a:gdLst/>
            <a:ahLst/>
            <a:cxnLst/>
            <a:rect l="l" t="t" r="r" b="b"/>
            <a:pathLst>
              <a:path w="1722120" h="871855">
                <a:moveTo>
                  <a:pt x="0" y="145287"/>
                </a:moveTo>
                <a:lnTo>
                  <a:pt x="7407" y="99366"/>
                </a:lnTo>
                <a:lnTo>
                  <a:pt x="28032" y="59483"/>
                </a:lnTo>
                <a:lnTo>
                  <a:pt x="59483" y="28032"/>
                </a:lnTo>
                <a:lnTo>
                  <a:pt x="99366" y="7407"/>
                </a:lnTo>
                <a:lnTo>
                  <a:pt x="145288" y="0"/>
                </a:lnTo>
                <a:lnTo>
                  <a:pt x="1576832" y="0"/>
                </a:lnTo>
                <a:lnTo>
                  <a:pt x="1622753" y="7407"/>
                </a:lnTo>
                <a:lnTo>
                  <a:pt x="1662636" y="28032"/>
                </a:lnTo>
                <a:lnTo>
                  <a:pt x="1694087" y="59483"/>
                </a:lnTo>
                <a:lnTo>
                  <a:pt x="1714712" y="99366"/>
                </a:lnTo>
                <a:lnTo>
                  <a:pt x="1722120" y="145287"/>
                </a:lnTo>
                <a:lnTo>
                  <a:pt x="1722120" y="726427"/>
                </a:lnTo>
                <a:lnTo>
                  <a:pt x="1714712" y="772355"/>
                </a:lnTo>
                <a:lnTo>
                  <a:pt x="1694087" y="812241"/>
                </a:lnTo>
                <a:lnTo>
                  <a:pt x="1662636" y="843694"/>
                </a:lnTo>
                <a:lnTo>
                  <a:pt x="1622753" y="864320"/>
                </a:lnTo>
                <a:lnTo>
                  <a:pt x="1576832" y="871728"/>
                </a:lnTo>
                <a:lnTo>
                  <a:pt x="145288" y="871728"/>
                </a:lnTo>
                <a:lnTo>
                  <a:pt x="99366" y="864320"/>
                </a:lnTo>
                <a:lnTo>
                  <a:pt x="59483" y="843694"/>
                </a:lnTo>
                <a:lnTo>
                  <a:pt x="28032" y="812241"/>
                </a:lnTo>
                <a:lnTo>
                  <a:pt x="7407" y="772355"/>
                </a:lnTo>
                <a:lnTo>
                  <a:pt x="0" y="726427"/>
                </a:lnTo>
                <a:lnTo>
                  <a:pt x="0" y="145287"/>
                </a:lnTo>
                <a:close/>
              </a:path>
            </a:pathLst>
          </a:custGeom>
          <a:ln w="9144">
            <a:solidFill>
              <a:srgbClr val="4A7EBB"/>
            </a:solidFill>
          </a:ln>
        </p:spPr>
        <p:txBody>
          <a:bodyPr wrap="square" lIns="0" tIns="0" rIns="0" bIns="0" rtlCol="0"/>
          <a:lstStyle/>
          <a:p>
            <a:endParaRPr/>
          </a:p>
        </p:txBody>
      </p:sp>
      <p:sp>
        <p:nvSpPr>
          <p:cNvPr id="21" name="object 21"/>
          <p:cNvSpPr txBox="1"/>
          <p:nvPr/>
        </p:nvSpPr>
        <p:spPr>
          <a:xfrm>
            <a:off x="2745345" y="2257006"/>
            <a:ext cx="1167130" cy="330835"/>
          </a:xfrm>
          <a:prstGeom prst="rect">
            <a:avLst/>
          </a:prstGeom>
        </p:spPr>
        <p:txBody>
          <a:bodyPr vert="horz" wrap="square" lIns="0" tIns="13335" rIns="0" bIns="0" rtlCol="0">
            <a:spAutoFit/>
          </a:bodyPr>
          <a:lstStyle/>
          <a:p>
            <a:pPr marL="12700">
              <a:spcBef>
                <a:spcPts val="105"/>
              </a:spcBef>
            </a:pPr>
            <a:r>
              <a:rPr sz="2000" b="1" spc="-110" dirty="0">
                <a:solidFill>
                  <a:srgbClr val="FFFF00"/>
                </a:solidFill>
                <a:latin typeface="Arial"/>
                <a:cs typeface="Arial"/>
              </a:rPr>
              <a:t>U19</a:t>
            </a:r>
            <a:r>
              <a:rPr sz="2000" b="1" spc="-190" dirty="0">
                <a:solidFill>
                  <a:srgbClr val="FFFF00"/>
                </a:solidFill>
                <a:latin typeface="Arial"/>
                <a:cs typeface="Arial"/>
              </a:rPr>
              <a:t> </a:t>
            </a:r>
            <a:r>
              <a:rPr sz="2000" b="1" spc="-155" dirty="0">
                <a:solidFill>
                  <a:srgbClr val="FFFF00"/>
                </a:solidFill>
                <a:latin typeface="Arial"/>
                <a:cs typeface="Arial"/>
              </a:rPr>
              <a:t>(Zeng)</a:t>
            </a:r>
            <a:endParaRPr sz="2000">
              <a:latin typeface="Arial"/>
              <a:cs typeface="Arial"/>
            </a:endParaRPr>
          </a:p>
        </p:txBody>
      </p:sp>
      <p:sp>
        <p:nvSpPr>
          <p:cNvPr id="22" name="object 22"/>
          <p:cNvSpPr/>
          <p:nvPr/>
        </p:nvSpPr>
        <p:spPr>
          <a:xfrm>
            <a:off x="2488692" y="2657856"/>
            <a:ext cx="327659" cy="321563"/>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4469893" y="1917193"/>
            <a:ext cx="1770887" cy="931163"/>
          </a:xfrm>
          <a:prstGeom prst="rect">
            <a:avLst/>
          </a:prstGeom>
          <a:blipFill>
            <a:blip r:embed="rId10" cstate="print"/>
            <a:stretch>
              <a:fillRect/>
            </a:stretch>
          </a:blipFill>
        </p:spPr>
        <p:txBody>
          <a:bodyPr wrap="square" lIns="0" tIns="0" rIns="0" bIns="0" rtlCol="0"/>
          <a:lstStyle/>
          <a:p>
            <a:endParaRPr/>
          </a:p>
        </p:txBody>
      </p:sp>
      <p:sp>
        <p:nvSpPr>
          <p:cNvPr id="24" name="object 24"/>
          <p:cNvSpPr/>
          <p:nvPr/>
        </p:nvSpPr>
        <p:spPr>
          <a:xfrm>
            <a:off x="4517135" y="1941576"/>
            <a:ext cx="1676400" cy="836676"/>
          </a:xfrm>
          <a:prstGeom prst="rect">
            <a:avLst/>
          </a:prstGeom>
          <a:blipFill>
            <a:blip r:embed="rId11" cstate="print"/>
            <a:stretch>
              <a:fillRect/>
            </a:stretch>
          </a:blipFill>
        </p:spPr>
        <p:txBody>
          <a:bodyPr wrap="square" lIns="0" tIns="0" rIns="0" bIns="0" rtlCol="0"/>
          <a:lstStyle/>
          <a:p>
            <a:endParaRPr/>
          </a:p>
        </p:txBody>
      </p:sp>
      <p:sp>
        <p:nvSpPr>
          <p:cNvPr id="25" name="object 25"/>
          <p:cNvSpPr/>
          <p:nvPr/>
        </p:nvSpPr>
        <p:spPr>
          <a:xfrm>
            <a:off x="4517135" y="1941576"/>
            <a:ext cx="1676400" cy="836930"/>
          </a:xfrm>
          <a:custGeom>
            <a:avLst/>
            <a:gdLst/>
            <a:ahLst/>
            <a:cxnLst/>
            <a:rect l="l" t="t" r="r" b="b"/>
            <a:pathLst>
              <a:path w="1676400" h="836930">
                <a:moveTo>
                  <a:pt x="0" y="139446"/>
                </a:moveTo>
                <a:lnTo>
                  <a:pt x="7109" y="95370"/>
                </a:lnTo>
                <a:lnTo>
                  <a:pt x="26905" y="57091"/>
                </a:lnTo>
                <a:lnTo>
                  <a:pt x="57091" y="26905"/>
                </a:lnTo>
                <a:lnTo>
                  <a:pt x="95370" y="7109"/>
                </a:lnTo>
                <a:lnTo>
                  <a:pt x="139446" y="0"/>
                </a:lnTo>
                <a:lnTo>
                  <a:pt x="1536954" y="0"/>
                </a:lnTo>
                <a:lnTo>
                  <a:pt x="1581029" y="7109"/>
                </a:lnTo>
                <a:lnTo>
                  <a:pt x="1619308" y="26905"/>
                </a:lnTo>
                <a:lnTo>
                  <a:pt x="1649494" y="57091"/>
                </a:lnTo>
                <a:lnTo>
                  <a:pt x="1669290" y="95370"/>
                </a:lnTo>
                <a:lnTo>
                  <a:pt x="1676400" y="139446"/>
                </a:lnTo>
                <a:lnTo>
                  <a:pt x="1676400" y="697230"/>
                </a:lnTo>
                <a:lnTo>
                  <a:pt x="1669290" y="741305"/>
                </a:lnTo>
                <a:lnTo>
                  <a:pt x="1649494" y="779584"/>
                </a:lnTo>
                <a:lnTo>
                  <a:pt x="1619308" y="809770"/>
                </a:lnTo>
                <a:lnTo>
                  <a:pt x="1581029" y="829566"/>
                </a:lnTo>
                <a:lnTo>
                  <a:pt x="1536954" y="836676"/>
                </a:lnTo>
                <a:lnTo>
                  <a:pt x="139446" y="836676"/>
                </a:lnTo>
                <a:lnTo>
                  <a:pt x="95370" y="829566"/>
                </a:lnTo>
                <a:lnTo>
                  <a:pt x="57091" y="809770"/>
                </a:lnTo>
                <a:lnTo>
                  <a:pt x="26905" y="779584"/>
                </a:lnTo>
                <a:lnTo>
                  <a:pt x="7109" y="741305"/>
                </a:lnTo>
                <a:lnTo>
                  <a:pt x="0" y="697230"/>
                </a:lnTo>
                <a:lnTo>
                  <a:pt x="0" y="139446"/>
                </a:lnTo>
                <a:close/>
              </a:path>
            </a:pathLst>
          </a:custGeom>
          <a:ln w="9144">
            <a:solidFill>
              <a:srgbClr val="4A7EBB"/>
            </a:solidFill>
          </a:ln>
        </p:spPr>
        <p:txBody>
          <a:bodyPr wrap="square" lIns="0" tIns="0" rIns="0" bIns="0" rtlCol="0"/>
          <a:lstStyle/>
          <a:p>
            <a:endParaRPr/>
          </a:p>
        </p:txBody>
      </p:sp>
      <p:sp>
        <p:nvSpPr>
          <p:cNvPr id="26" name="object 26"/>
          <p:cNvSpPr txBox="1"/>
          <p:nvPr/>
        </p:nvSpPr>
        <p:spPr>
          <a:xfrm>
            <a:off x="4682300" y="2177670"/>
            <a:ext cx="1344295" cy="330835"/>
          </a:xfrm>
          <a:prstGeom prst="rect">
            <a:avLst/>
          </a:prstGeom>
        </p:spPr>
        <p:txBody>
          <a:bodyPr vert="horz" wrap="square" lIns="0" tIns="13335" rIns="0" bIns="0" rtlCol="0">
            <a:spAutoFit/>
          </a:bodyPr>
          <a:lstStyle/>
          <a:p>
            <a:pPr marL="12700">
              <a:spcBef>
                <a:spcPts val="105"/>
              </a:spcBef>
            </a:pPr>
            <a:r>
              <a:rPr sz="2000" b="1" spc="-114" dirty="0">
                <a:solidFill>
                  <a:srgbClr val="FFFF00"/>
                </a:solidFill>
                <a:latin typeface="Arial"/>
                <a:cs typeface="Arial"/>
              </a:rPr>
              <a:t>U19</a:t>
            </a:r>
            <a:r>
              <a:rPr sz="2000" b="1" spc="-185" dirty="0">
                <a:solidFill>
                  <a:srgbClr val="FFFF00"/>
                </a:solidFill>
                <a:latin typeface="Arial"/>
                <a:cs typeface="Arial"/>
              </a:rPr>
              <a:t> </a:t>
            </a:r>
            <a:r>
              <a:rPr sz="2000" b="1" spc="-140" dirty="0">
                <a:solidFill>
                  <a:srgbClr val="FFFF00"/>
                </a:solidFill>
                <a:latin typeface="Arial"/>
                <a:cs typeface="Arial"/>
              </a:rPr>
              <a:t>(Huang)</a:t>
            </a:r>
            <a:endParaRPr sz="2000">
              <a:latin typeface="Arial"/>
              <a:cs typeface="Arial"/>
            </a:endParaRPr>
          </a:p>
        </p:txBody>
      </p:sp>
      <p:sp>
        <p:nvSpPr>
          <p:cNvPr id="27" name="object 27"/>
          <p:cNvSpPr/>
          <p:nvPr/>
        </p:nvSpPr>
        <p:spPr>
          <a:xfrm>
            <a:off x="4419600" y="1953767"/>
            <a:ext cx="327660" cy="323088"/>
          </a:xfrm>
          <a:prstGeom prst="rect">
            <a:avLst/>
          </a:prstGeom>
          <a:blipFill>
            <a:blip r:embed="rId9" cstate="print"/>
            <a:stretch>
              <a:fillRect/>
            </a:stretch>
          </a:blipFill>
        </p:spPr>
        <p:txBody>
          <a:bodyPr wrap="square" lIns="0" tIns="0" rIns="0" bIns="0" rtlCol="0"/>
          <a:lstStyle/>
          <a:p>
            <a:endParaRPr/>
          </a:p>
        </p:txBody>
      </p:sp>
      <p:sp>
        <p:nvSpPr>
          <p:cNvPr id="28" name="object 28"/>
          <p:cNvSpPr/>
          <p:nvPr/>
        </p:nvSpPr>
        <p:spPr>
          <a:xfrm>
            <a:off x="6368797" y="1950720"/>
            <a:ext cx="1653527" cy="992124"/>
          </a:xfrm>
          <a:prstGeom prst="rect">
            <a:avLst/>
          </a:prstGeom>
          <a:blipFill>
            <a:blip r:embed="rId12" cstate="print"/>
            <a:stretch>
              <a:fillRect/>
            </a:stretch>
          </a:blipFill>
        </p:spPr>
        <p:txBody>
          <a:bodyPr wrap="square" lIns="0" tIns="0" rIns="0" bIns="0" rtlCol="0"/>
          <a:lstStyle/>
          <a:p>
            <a:endParaRPr/>
          </a:p>
        </p:txBody>
      </p:sp>
      <p:sp>
        <p:nvSpPr>
          <p:cNvPr id="29" name="object 29"/>
          <p:cNvSpPr/>
          <p:nvPr/>
        </p:nvSpPr>
        <p:spPr>
          <a:xfrm>
            <a:off x="6416040" y="1975104"/>
            <a:ext cx="1559052" cy="897636"/>
          </a:xfrm>
          <a:prstGeom prst="rect">
            <a:avLst/>
          </a:prstGeom>
          <a:blipFill>
            <a:blip r:embed="rId13" cstate="print"/>
            <a:stretch>
              <a:fillRect/>
            </a:stretch>
          </a:blipFill>
        </p:spPr>
        <p:txBody>
          <a:bodyPr wrap="square" lIns="0" tIns="0" rIns="0" bIns="0" rtlCol="0"/>
          <a:lstStyle/>
          <a:p>
            <a:endParaRPr/>
          </a:p>
        </p:txBody>
      </p:sp>
      <p:sp>
        <p:nvSpPr>
          <p:cNvPr id="30" name="object 30"/>
          <p:cNvSpPr/>
          <p:nvPr/>
        </p:nvSpPr>
        <p:spPr>
          <a:xfrm>
            <a:off x="6416040" y="1975104"/>
            <a:ext cx="1559560" cy="897890"/>
          </a:xfrm>
          <a:custGeom>
            <a:avLst/>
            <a:gdLst/>
            <a:ahLst/>
            <a:cxnLst/>
            <a:rect l="l" t="t" r="r" b="b"/>
            <a:pathLst>
              <a:path w="1559560" h="897889">
                <a:moveTo>
                  <a:pt x="0" y="149605"/>
                </a:moveTo>
                <a:lnTo>
                  <a:pt x="7626" y="102318"/>
                </a:lnTo>
                <a:lnTo>
                  <a:pt x="28864" y="61250"/>
                </a:lnTo>
                <a:lnTo>
                  <a:pt x="61250" y="28864"/>
                </a:lnTo>
                <a:lnTo>
                  <a:pt x="102318" y="7626"/>
                </a:lnTo>
                <a:lnTo>
                  <a:pt x="149606" y="0"/>
                </a:lnTo>
                <a:lnTo>
                  <a:pt x="1409446" y="0"/>
                </a:lnTo>
                <a:lnTo>
                  <a:pt x="1456733" y="7626"/>
                </a:lnTo>
                <a:lnTo>
                  <a:pt x="1497801" y="28864"/>
                </a:lnTo>
                <a:lnTo>
                  <a:pt x="1530187" y="61250"/>
                </a:lnTo>
                <a:lnTo>
                  <a:pt x="1551425" y="102318"/>
                </a:lnTo>
                <a:lnTo>
                  <a:pt x="1559052" y="149605"/>
                </a:lnTo>
                <a:lnTo>
                  <a:pt x="1559052" y="748029"/>
                </a:lnTo>
                <a:lnTo>
                  <a:pt x="1551425" y="795317"/>
                </a:lnTo>
                <a:lnTo>
                  <a:pt x="1530187" y="836385"/>
                </a:lnTo>
                <a:lnTo>
                  <a:pt x="1497801" y="868771"/>
                </a:lnTo>
                <a:lnTo>
                  <a:pt x="1456733" y="890009"/>
                </a:lnTo>
                <a:lnTo>
                  <a:pt x="1409446" y="897635"/>
                </a:lnTo>
                <a:lnTo>
                  <a:pt x="149606" y="897635"/>
                </a:lnTo>
                <a:lnTo>
                  <a:pt x="102318" y="890009"/>
                </a:lnTo>
                <a:lnTo>
                  <a:pt x="61250" y="868771"/>
                </a:lnTo>
                <a:lnTo>
                  <a:pt x="28864" y="836385"/>
                </a:lnTo>
                <a:lnTo>
                  <a:pt x="7626" y="795317"/>
                </a:lnTo>
                <a:lnTo>
                  <a:pt x="0" y="748029"/>
                </a:lnTo>
                <a:lnTo>
                  <a:pt x="0" y="149605"/>
                </a:lnTo>
                <a:close/>
              </a:path>
            </a:pathLst>
          </a:custGeom>
          <a:ln w="9144">
            <a:solidFill>
              <a:srgbClr val="4A7EBB"/>
            </a:solidFill>
          </a:ln>
        </p:spPr>
        <p:txBody>
          <a:bodyPr wrap="square" lIns="0" tIns="0" rIns="0" bIns="0" rtlCol="0"/>
          <a:lstStyle/>
          <a:p>
            <a:endParaRPr/>
          </a:p>
        </p:txBody>
      </p:sp>
      <p:sp>
        <p:nvSpPr>
          <p:cNvPr id="31" name="object 31"/>
          <p:cNvSpPr txBox="1"/>
          <p:nvPr/>
        </p:nvSpPr>
        <p:spPr>
          <a:xfrm>
            <a:off x="6583299" y="2241906"/>
            <a:ext cx="1223645" cy="330835"/>
          </a:xfrm>
          <a:prstGeom prst="rect">
            <a:avLst/>
          </a:prstGeom>
        </p:spPr>
        <p:txBody>
          <a:bodyPr vert="horz" wrap="square" lIns="0" tIns="13335" rIns="0" bIns="0" rtlCol="0">
            <a:spAutoFit/>
          </a:bodyPr>
          <a:lstStyle/>
          <a:p>
            <a:pPr marL="12700">
              <a:spcBef>
                <a:spcPts val="105"/>
              </a:spcBef>
            </a:pPr>
            <a:r>
              <a:rPr sz="2000" b="1" spc="-110" dirty="0">
                <a:solidFill>
                  <a:srgbClr val="FFFF00"/>
                </a:solidFill>
                <a:latin typeface="Arial"/>
                <a:cs typeface="Arial"/>
              </a:rPr>
              <a:t>U19</a:t>
            </a:r>
            <a:r>
              <a:rPr sz="2000" b="1" spc="-190" dirty="0">
                <a:solidFill>
                  <a:srgbClr val="FFFF00"/>
                </a:solidFill>
                <a:latin typeface="Arial"/>
                <a:cs typeface="Arial"/>
              </a:rPr>
              <a:t> </a:t>
            </a:r>
            <a:r>
              <a:rPr sz="2000" b="1" spc="-165" dirty="0">
                <a:solidFill>
                  <a:srgbClr val="FFFF00"/>
                </a:solidFill>
                <a:latin typeface="Arial"/>
                <a:cs typeface="Arial"/>
              </a:rPr>
              <a:t>(Ecker)</a:t>
            </a:r>
            <a:endParaRPr sz="2000">
              <a:latin typeface="Arial"/>
              <a:cs typeface="Arial"/>
            </a:endParaRPr>
          </a:p>
        </p:txBody>
      </p:sp>
      <p:sp>
        <p:nvSpPr>
          <p:cNvPr id="32" name="object 32"/>
          <p:cNvSpPr/>
          <p:nvPr/>
        </p:nvSpPr>
        <p:spPr>
          <a:xfrm>
            <a:off x="7883652" y="2002536"/>
            <a:ext cx="327660" cy="321563"/>
          </a:xfrm>
          <a:prstGeom prst="rect">
            <a:avLst/>
          </a:prstGeom>
          <a:blipFill>
            <a:blip r:embed="rId9" cstate="print"/>
            <a:stretch>
              <a:fillRect/>
            </a:stretch>
          </a:blipFill>
        </p:spPr>
        <p:txBody>
          <a:bodyPr wrap="square" lIns="0" tIns="0" rIns="0" bIns="0" rtlCol="0"/>
          <a:lstStyle/>
          <a:p>
            <a:endParaRPr/>
          </a:p>
        </p:txBody>
      </p:sp>
      <p:sp>
        <p:nvSpPr>
          <p:cNvPr id="33" name="object 33"/>
          <p:cNvSpPr/>
          <p:nvPr/>
        </p:nvSpPr>
        <p:spPr>
          <a:xfrm>
            <a:off x="2769108" y="3115056"/>
            <a:ext cx="1118616" cy="850391"/>
          </a:xfrm>
          <a:prstGeom prst="rect">
            <a:avLst/>
          </a:prstGeom>
          <a:blipFill>
            <a:blip r:embed="rId14" cstate="print"/>
            <a:stretch>
              <a:fillRect/>
            </a:stretch>
          </a:blipFill>
        </p:spPr>
        <p:txBody>
          <a:bodyPr wrap="square" lIns="0" tIns="0" rIns="0" bIns="0" rtlCol="0"/>
          <a:lstStyle/>
          <a:p>
            <a:endParaRPr/>
          </a:p>
        </p:txBody>
      </p:sp>
      <p:sp>
        <p:nvSpPr>
          <p:cNvPr id="34" name="object 34"/>
          <p:cNvSpPr/>
          <p:nvPr/>
        </p:nvSpPr>
        <p:spPr>
          <a:xfrm>
            <a:off x="2816352" y="3139439"/>
            <a:ext cx="1024128" cy="755904"/>
          </a:xfrm>
          <a:prstGeom prst="rect">
            <a:avLst/>
          </a:prstGeom>
          <a:blipFill>
            <a:blip r:embed="rId15" cstate="print"/>
            <a:stretch>
              <a:fillRect/>
            </a:stretch>
          </a:blipFill>
        </p:spPr>
        <p:txBody>
          <a:bodyPr wrap="square" lIns="0" tIns="0" rIns="0" bIns="0" rtlCol="0"/>
          <a:lstStyle/>
          <a:p>
            <a:endParaRPr/>
          </a:p>
        </p:txBody>
      </p:sp>
      <p:sp>
        <p:nvSpPr>
          <p:cNvPr id="35" name="object 35"/>
          <p:cNvSpPr/>
          <p:nvPr/>
        </p:nvSpPr>
        <p:spPr>
          <a:xfrm>
            <a:off x="2816353" y="3139440"/>
            <a:ext cx="1024255" cy="756285"/>
          </a:xfrm>
          <a:custGeom>
            <a:avLst/>
            <a:gdLst/>
            <a:ahLst/>
            <a:cxnLst/>
            <a:rect l="l" t="t" r="r" b="b"/>
            <a:pathLst>
              <a:path w="1024255" h="756285">
                <a:moveTo>
                  <a:pt x="0" y="125984"/>
                </a:moveTo>
                <a:lnTo>
                  <a:pt x="9899" y="76943"/>
                </a:lnTo>
                <a:lnTo>
                  <a:pt x="36898" y="36898"/>
                </a:lnTo>
                <a:lnTo>
                  <a:pt x="76943" y="9899"/>
                </a:lnTo>
                <a:lnTo>
                  <a:pt x="125984" y="0"/>
                </a:lnTo>
                <a:lnTo>
                  <a:pt x="898144" y="0"/>
                </a:lnTo>
                <a:lnTo>
                  <a:pt x="947184" y="9899"/>
                </a:lnTo>
                <a:lnTo>
                  <a:pt x="987229" y="36898"/>
                </a:lnTo>
                <a:lnTo>
                  <a:pt x="1014228" y="76943"/>
                </a:lnTo>
                <a:lnTo>
                  <a:pt x="1024128" y="125984"/>
                </a:lnTo>
                <a:lnTo>
                  <a:pt x="1024128" y="629920"/>
                </a:lnTo>
                <a:lnTo>
                  <a:pt x="1014228" y="678955"/>
                </a:lnTo>
                <a:lnTo>
                  <a:pt x="987229" y="719000"/>
                </a:lnTo>
                <a:lnTo>
                  <a:pt x="947184" y="746002"/>
                </a:lnTo>
                <a:lnTo>
                  <a:pt x="898144" y="755904"/>
                </a:lnTo>
                <a:lnTo>
                  <a:pt x="125984" y="755904"/>
                </a:lnTo>
                <a:lnTo>
                  <a:pt x="76943" y="746002"/>
                </a:lnTo>
                <a:lnTo>
                  <a:pt x="36898" y="719000"/>
                </a:lnTo>
                <a:lnTo>
                  <a:pt x="9899" y="678955"/>
                </a:lnTo>
                <a:lnTo>
                  <a:pt x="0" y="629920"/>
                </a:lnTo>
                <a:lnTo>
                  <a:pt x="0" y="125984"/>
                </a:lnTo>
                <a:close/>
              </a:path>
            </a:pathLst>
          </a:custGeom>
          <a:ln w="9144">
            <a:solidFill>
              <a:srgbClr val="4A7EBB"/>
            </a:solidFill>
          </a:ln>
        </p:spPr>
        <p:txBody>
          <a:bodyPr wrap="square" lIns="0" tIns="0" rIns="0" bIns="0" rtlCol="0"/>
          <a:lstStyle/>
          <a:p>
            <a:endParaRPr/>
          </a:p>
        </p:txBody>
      </p:sp>
      <p:sp>
        <p:nvSpPr>
          <p:cNvPr id="36" name="object 36"/>
          <p:cNvSpPr txBox="1"/>
          <p:nvPr/>
        </p:nvSpPr>
        <p:spPr>
          <a:xfrm>
            <a:off x="3067939" y="3248266"/>
            <a:ext cx="520065" cy="513080"/>
          </a:xfrm>
          <a:prstGeom prst="rect">
            <a:avLst/>
          </a:prstGeom>
        </p:spPr>
        <p:txBody>
          <a:bodyPr vert="horz" wrap="square" lIns="0" tIns="12065" rIns="0" bIns="0" rtlCol="0">
            <a:spAutoFit/>
          </a:bodyPr>
          <a:lstStyle/>
          <a:p>
            <a:pPr marL="91440" marR="5080" indent="-79375">
              <a:spcBef>
                <a:spcPts val="95"/>
              </a:spcBef>
            </a:pPr>
            <a:r>
              <a:rPr sz="1600" b="1" spc="-170" dirty="0">
                <a:solidFill>
                  <a:srgbClr val="FFFF00"/>
                </a:solidFill>
                <a:latin typeface="Arial"/>
                <a:cs typeface="Arial"/>
              </a:rPr>
              <a:t>O</a:t>
            </a:r>
            <a:r>
              <a:rPr sz="1600" b="1" spc="-270" dirty="0">
                <a:solidFill>
                  <a:srgbClr val="FFFF00"/>
                </a:solidFill>
                <a:latin typeface="Arial"/>
                <a:cs typeface="Arial"/>
              </a:rPr>
              <a:t>s</a:t>
            </a:r>
            <a:r>
              <a:rPr sz="1600" b="1" spc="-10" dirty="0">
                <a:solidFill>
                  <a:srgbClr val="FFFF00"/>
                </a:solidFill>
                <a:latin typeface="Arial"/>
                <a:cs typeface="Arial"/>
              </a:rPr>
              <a:t>t</a:t>
            </a:r>
            <a:r>
              <a:rPr sz="1600" b="1" spc="-90" dirty="0">
                <a:solidFill>
                  <a:srgbClr val="FFFF00"/>
                </a:solidFill>
                <a:latin typeface="Arial"/>
                <a:cs typeface="Arial"/>
              </a:rPr>
              <a:t>e</a:t>
            </a:r>
            <a:r>
              <a:rPr sz="1600" b="1" spc="-80" dirty="0">
                <a:solidFill>
                  <a:srgbClr val="FFFF00"/>
                </a:solidFill>
                <a:latin typeface="Arial"/>
                <a:cs typeface="Arial"/>
              </a:rPr>
              <a:t>n  </a:t>
            </a:r>
            <a:r>
              <a:rPr sz="1600" b="1" spc="-100" dirty="0">
                <a:solidFill>
                  <a:srgbClr val="FFFF00"/>
                </a:solidFill>
                <a:latin typeface="Arial"/>
                <a:cs typeface="Arial"/>
              </a:rPr>
              <a:t>U01</a:t>
            </a:r>
            <a:endParaRPr sz="1600">
              <a:latin typeface="Arial"/>
              <a:cs typeface="Arial"/>
            </a:endParaRPr>
          </a:p>
        </p:txBody>
      </p:sp>
      <p:sp>
        <p:nvSpPr>
          <p:cNvPr id="37" name="object 37"/>
          <p:cNvSpPr/>
          <p:nvPr/>
        </p:nvSpPr>
        <p:spPr>
          <a:xfrm>
            <a:off x="3709416" y="3570733"/>
            <a:ext cx="327660" cy="323087"/>
          </a:xfrm>
          <a:prstGeom prst="rect">
            <a:avLst/>
          </a:prstGeom>
          <a:blipFill>
            <a:blip r:embed="rId9" cstate="print"/>
            <a:stretch>
              <a:fillRect/>
            </a:stretch>
          </a:blipFill>
        </p:spPr>
        <p:txBody>
          <a:bodyPr wrap="square" lIns="0" tIns="0" rIns="0" bIns="0" rtlCol="0"/>
          <a:lstStyle/>
          <a:p>
            <a:endParaRPr/>
          </a:p>
        </p:txBody>
      </p:sp>
      <p:sp>
        <p:nvSpPr>
          <p:cNvPr id="38" name="object 38"/>
          <p:cNvSpPr/>
          <p:nvPr/>
        </p:nvSpPr>
        <p:spPr>
          <a:xfrm>
            <a:off x="2138172" y="4076713"/>
            <a:ext cx="1118616" cy="848855"/>
          </a:xfrm>
          <a:prstGeom prst="rect">
            <a:avLst/>
          </a:prstGeom>
          <a:blipFill>
            <a:blip r:embed="rId16" cstate="print"/>
            <a:stretch>
              <a:fillRect/>
            </a:stretch>
          </a:blipFill>
        </p:spPr>
        <p:txBody>
          <a:bodyPr wrap="square" lIns="0" tIns="0" rIns="0" bIns="0" rtlCol="0"/>
          <a:lstStyle/>
          <a:p>
            <a:endParaRPr/>
          </a:p>
        </p:txBody>
      </p:sp>
      <p:sp>
        <p:nvSpPr>
          <p:cNvPr id="39" name="object 39"/>
          <p:cNvSpPr/>
          <p:nvPr/>
        </p:nvSpPr>
        <p:spPr>
          <a:xfrm>
            <a:off x="2185416" y="4101084"/>
            <a:ext cx="1024128" cy="754380"/>
          </a:xfrm>
          <a:prstGeom prst="rect">
            <a:avLst/>
          </a:prstGeom>
          <a:blipFill>
            <a:blip r:embed="rId17" cstate="print"/>
            <a:stretch>
              <a:fillRect/>
            </a:stretch>
          </a:blipFill>
        </p:spPr>
        <p:txBody>
          <a:bodyPr wrap="square" lIns="0" tIns="0" rIns="0" bIns="0" rtlCol="0"/>
          <a:lstStyle/>
          <a:p>
            <a:endParaRPr/>
          </a:p>
        </p:txBody>
      </p:sp>
      <p:sp>
        <p:nvSpPr>
          <p:cNvPr id="40" name="object 40"/>
          <p:cNvSpPr/>
          <p:nvPr/>
        </p:nvSpPr>
        <p:spPr>
          <a:xfrm>
            <a:off x="2185417" y="4101084"/>
            <a:ext cx="1024255" cy="754380"/>
          </a:xfrm>
          <a:custGeom>
            <a:avLst/>
            <a:gdLst/>
            <a:ahLst/>
            <a:cxnLst/>
            <a:rect l="l" t="t" r="r" b="b"/>
            <a:pathLst>
              <a:path w="1024255" h="754379">
                <a:moveTo>
                  <a:pt x="0" y="125730"/>
                </a:moveTo>
                <a:lnTo>
                  <a:pt x="9879" y="76788"/>
                </a:lnTo>
                <a:lnTo>
                  <a:pt x="36823" y="36823"/>
                </a:lnTo>
                <a:lnTo>
                  <a:pt x="76788" y="9879"/>
                </a:lnTo>
                <a:lnTo>
                  <a:pt x="125730" y="0"/>
                </a:lnTo>
                <a:lnTo>
                  <a:pt x="898397" y="0"/>
                </a:lnTo>
                <a:lnTo>
                  <a:pt x="947339" y="9879"/>
                </a:lnTo>
                <a:lnTo>
                  <a:pt x="987304" y="36823"/>
                </a:lnTo>
                <a:lnTo>
                  <a:pt x="1014248" y="76788"/>
                </a:lnTo>
                <a:lnTo>
                  <a:pt x="1024128" y="125730"/>
                </a:lnTo>
                <a:lnTo>
                  <a:pt x="1024128" y="628650"/>
                </a:lnTo>
                <a:lnTo>
                  <a:pt x="1014248" y="677586"/>
                </a:lnTo>
                <a:lnTo>
                  <a:pt x="987304" y="717551"/>
                </a:lnTo>
                <a:lnTo>
                  <a:pt x="947339" y="744498"/>
                </a:lnTo>
                <a:lnTo>
                  <a:pt x="898397" y="754380"/>
                </a:lnTo>
                <a:lnTo>
                  <a:pt x="125730" y="754380"/>
                </a:lnTo>
                <a:lnTo>
                  <a:pt x="76788" y="744498"/>
                </a:lnTo>
                <a:lnTo>
                  <a:pt x="36823" y="717551"/>
                </a:lnTo>
                <a:lnTo>
                  <a:pt x="9879" y="677586"/>
                </a:lnTo>
                <a:lnTo>
                  <a:pt x="0" y="628650"/>
                </a:lnTo>
                <a:lnTo>
                  <a:pt x="0" y="125730"/>
                </a:lnTo>
                <a:close/>
              </a:path>
            </a:pathLst>
          </a:custGeom>
          <a:ln w="9144">
            <a:solidFill>
              <a:srgbClr val="4A7EBB"/>
            </a:solidFill>
          </a:ln>
        </p:spPr>
        <p:txBody>
          <a:bodyPr wrap="square" lIns="0" tIns="0" rIns="0" bIns="0" rtlCol="0"/>
          <a:lstStyle/>
          <a:p>
            <a:endParaRPr/>
          </a:p>
        </p:txBody>
      </p:sp>
      <p:sp>
        <p:nvSpPr>
          <p:cNvPr id="41" name="object 41"/>
          <p:cNvSpPr txBox="1"/>
          <p:nvPr/>
        </p:nvSpPr>
        <p:spPr>
          <a:xfrm>
            <a:off x="2462636" y="4209466"/>
            <a:ext cx="467359" cy="750847"/>
          </a:xfrm>
          <a:prstGeom prst="rect">
            <a:avLst/>
          </a:prstGeom>
        </p:spPr>
        <p:txBody>
          <a:bodyPr vert="horz" wrap="square" lIns="0" tIns="12065" rIns="0" bIns="0" rtlCol="0">
            <a:spAutoFit/>
          </a:bodyPr>
          <a:lstStyle/>
          <a:p>
            <a:pPr marL="65405" marR="5080" indent="-53340">
              <a:spcBef>
                <a:spcPts val="95"/>
              </a:spcBef>
            </a:pPr>
            <a:r>
              <a:rPr sz="1600" b="1" spc="-150" dirty="0">
                <a:solidFill>
                  <a:srgbClr val="FFFF00"/>
                </a:solidFill>
                <a:latin typeface="Arial"/>
                <a:cs typeface="Arial"/>
              </a:rPr>
              <a:t>D</a:t>
            </a:r>
            <a:r>
              <a:rPr sz="1600" b="1" spc="-114" dirty="0">
                <a:solidFill>
                  <a:srgbClr val="FFFF00"/>
                </a:solidFill>
                <a:latin typeface="Arial"/>
                <a:cs typeface="Arial"/>
              </a:rPr>
              <a:t>o</a:t>
            </a:r>
            <a:r>
              <a:rPr sz="1600" b="1" spc="-130" dirty="0">
                <a:solidFill>
                  <a:srgbClr val="FFFF00"/>
                </a:solidFill>
                <a:latin typeface="Arial"/>
                <a:cs typeface="Arial"/>
              </a:rPr>
              <a:t>ng  </a:t>
            </a:r>
            <a:r>
              <a:rPr sz="1600" b="1" spc="-100" dirty="0">
                <a:solidFill>
                  <a:srgbClr val="FFFF00"/>
                </a:solidFill>
                <a:latin typeface="Arial"/>
                <a:cs typeface="Arial"/>
              </a:rPr>
              <a:t>U01</a:t>
            </a:r>
            <a:endParaRPr sz="1600">
              <a:latin typeface="Arial"/>
              <a:cs typeface="Arial"/>
            </a:endParaRPr>
          </a:p>
        </p:txBody>
      </p:sp>
      <p:sp>
        <p:nvSpPr>
          <p:cNvPr id="42" name="object 42"/>
          <p:cNvSpPr/>
          <p:nvPr/>
        </p:nvSpPr>
        <p:spPr>
          <a:xfrm>
            <a:off x="3057145" y="4009644"/>
            <a:ext cx="327659" cy="323088"/>
          </a:xfrm>
          <a:prstGeom prst="rect">
            <a:avLst/>
          </a:prstGeom>
          <a:blipFill>
            <a:blip r:embed="rId9" cstate="print"/>
            <a:stretch>
              <a:fillRect/>
            </a:stretch>
          </a:blipFill>
        </p:spPr>
        <p:txBody>
          <a:bodyPr wrap="square" lIns="0" tIns="0" rIns="0" bIns="0" rtlCol="0"/>
          <a:lstStyle/>
          <a:p>
            <a:endParaRPr/>
          </a:p>
        </p:txBody>
      </p:sp>
      <p:sp>
        <p:nvSpPr>
          <p:cNvPr id="43" name="object 43"/>
          <p:cNvSpPr/>
          <p:nvPr/>
        </p:nvSpPr>
        <p:spPr>
          <a:xfrm>
            <a:off x="4195573" y="3974591"/>
            <a:ext cx="1118615" cy="848868"/>
          </a:xfrm>
          <a:prstGeom prst="rect">
            <a:avLst/>
          </a:prstGeom>
          <a:blipFill>
            <a:blip r:embed="rId18" cstate="print"/>
            <a:stretch>
              <a:fillRect/>
            </a:stretch>
          </a:blipFill>
        </p:spPr>
        <p:txBody>
          <a:bodyPr wrap="square" lIns="0" tIns="0" rIns="0" bIns="0" rtlCol="0"/>
          <a:lstStyle/>
          <a:p>
            <a:endParaRPr/>
          </a:p>
        </p:txBody>
      </p:sp>
      <p:sp>
        <p:nvSpPr>
          <p:cNvPr id="44" name="object 44"/>
          <p:cNvSpPr/>
          <p:nvPr/>
        </p:nvSpPr>
        <p:spPr>
          <a:xfrm>
            <a:off x="4273295" y="4709693"/>
            <a:ext cx="961644" cy="97002"/>
          </a:xfrm>
          <a:prstGeom prst="rect">
            <a:avLst/>
          </a:prstGeom>
          <a:blipFill>
            <a:blip r:embed="rId19" cstate="print"/>
            <a:stretch>
              <a:fillRect/>
            </a:stretch>
          </a:blipFill>
        </p:spPr>
        <p:txBody>
          <a:bodyPr wrap="square" lIns="0" tIns="0" rIns="0" bIns="0" rtlCol="0"/>
          <a:lstStyle/>
          <a:p>
            <a:endParaRPr/>
          </a:p>
        </p:txBody>
      </p:sp>
      <p:sp>
        <p:nvSpPr>
          <p:cNvPr id="45" name="object 45"/>
          <p:cNvSpPr/>
          <p:nvPr/>
        </p:nvSpPr>
        <p:spPr>
          <a:xfrm>
            <a:off x="4242817" y="3998976"/>
            <a:ext cx="1024255" cy="754380"/>
          </a:xfrm>
          <a:custGeom>
            <a:avLst/>
            <a:gdLst/>
            <a:ahLst/>
            <a:cxnLst/>
            <a:rect l="l" t="t" r="r" b="b"/>
            <a:pathLst>
              <a:path w="1024254" h="754379">
                <a:moveTo>
                  <a:pt x="898397" y="0"/>
                </a:moveTo>
                <a:lnTo>
                  <a:pt x="125730" y="0"/>
                </a:lnTo>
                <a:lnTo>
                  <a:pt x="76788" y="9879"/>
                </a:lnTo>
                <a:lnTo>
                  <a:pt x="36823" y="36823"/>
                </a:lnTo>
                <a:lnTo>
                  <a:pt x="9879" y="76788"/>
                </a:lnTo>
                <a:lnTo>
                  <a:pt x="0" y="125730"/>
                </a:lnTo>
                <a:lnTo>
                  <a:pt x="0" y="628650"/>
                </a:lnTo>
                <a:lnTo>
                  <a:pt x="9879" y="677586"/>
                </a:lnTo>
                <a:lnTo>
                  <a:pt x="36823" y="717551"/>
                </a:lnTo>
                <a:lnTo>
                  <a:pt x="76788" y="744498"/>
                </a:lnTo>
                <a:lnTo>
                  <a:pt x="125730" y="754380"/>
                </a:lnTo>
                <a:lnTo>
                  <a:pt x="898397" y="754380"/>
                </a:lnTo>
                <a:lnTo>
                  <a:pt x="947339" y="744498"/>
                </a:lnTo>
                <a:lnTo>
                  <a:pt x="987304" y="717551"/>
                </a:lnTo>
                <a:lnTo>
                  <a:pt x="1014248" y="677586"/>
                </a:lnTo>
                <a:lnTo>
                  <a:pt x="1024128" y="628650"/>
                </a:lnTo>
                <a:lnTo>
                  <a:pt x="1024128" y="125730"/>
                </a:lnTo>
                <a:lnTo>
                  <a:pt x="1014248" y="76788"/>
                </a:lnTo>
                <a:lnTo>
                  <a:pt x="987304" y="36823"/>
                </a:lnTo>
                <a:lnTo>
                  <a:pt x="947339" y="9879"/>
                </a:lnTo>
                <a:lnTo>
                  <a:pt x="898397" y="0"/>
                </a:lnTo>
                <a:close/>
              </a:path>
            </a:pathLst>
          </a:custGeom>
          <a:solidFill>
            <a:srgbClr val="C6D9F1"/>
          </a:solidFill>
        </p:spPr>
        <p:txBody>
          <a:bodyPr wrap="square" lIns="0" tIns="0" rIns="0" bIns="0" rtlCol="0"/>
          <a:lstStyle/>
          <a:p>
            <a:endParaRPr/>
          </a:p>
        </p:txBody>
      </p:sp>
      <p:sp>
        <p:nvSpPr>
          <p:cNvPr id="46" name="object 46"/>
          <p:cNvSpPr/>
          <p:nvPr/>
        </p:nvSpPr>
        <p:spPr>
          <a:xfrm>
            <a:off x="4242817" y="3998976"/>
            <a:ext cx="1024255" cy="754380"/>
          </a:xfrm>
          <a:custGeom>
            <a:avLst/>
            <a:gdLst/>
            <a:ahLst/>
            <a:cxnLst/>
            <a:rect l="l" t="t" r="r" b="b"/>
            <a:pathLst>
              <a:path w="1024254" h="754379">
                <a:moveTo>
                  <a:pt x="0" y="125730"/>
                </a:moveTo>
                <a:lnTo>
                  <a:pt x="9879" y="76788"/>
                </a:lnTo>
                <a:lnTo>
                  <a:pt x="36823" y="36823"/>
                </a:lnTo>
                <a:lnTo>
                  <a:pt x="76788" y="9879"/>
                </a:lnTo>
                <a:lnTo>
                  <a:pt x="125730" y="0"/>
                </a:lnTo>
                <a:lnTo>
                  <a:pt x="898397" y="0"/>
                </a:lnTo>
                <a:lnTo>
                  <a:pt x="947339" y="9879"/>
                </a:lnTo>
                <a:lnTo>
                  <a:pt x="987304" y="36823"/>
                </a:lnTo>
                <a:lnTo>
                  <a:pt x="1014248" y="76788"/>
                </a:lnTo>
                <a:lnTo>
                  <a:pt x="1024128" y="125730"/>
                </a:lnTo>
                <a:lnTo>
                  <a:pt x="1024128" y="628650"/>
                </a:lnTo>
                <a:lnTo>
                  <a:pt x="1014248" y="677586"/>
                </a:lnTo>
                <a:lnTo>
                  <a:pt x="987304" y="717551"/>
                </a:lnTo>
                <a:lnTo>
                  <a:pt x="947339" y="744498"/>
                </a:lnTo>
                <a:lnTo>
                  <a:pt x="898397" y="754380"/>
                </a:lnTo>
                <a:lnTo>
                  <a:pt x="125730" y="754380"/>
                </a:lnTo>
                <a:lnTo>
                  <a:pt x="76788" y="744498"/>
                </a:lnTo>
                <a:lnTo>
                  <a:pt x="36823" y="717551"/>
                </a:lnTo>
                <a:lnTo>
                  <a:pt x="9879" y="677586"/>
                </a:lnTo>
                <a:lnTo>
                  <a:pt x="0" y="628650"/>
                </a:lnTo>
                <a:lnTo>
                  <a:pt x="0" y="125730"/>
                </a:lnTo>
                <a:close/>
              </a:path>
            </a:pathLst>
          </a:custGeom>
          <a:ln w="9144">
            <a:solidFill>
              <a:srgbClr val="4A7EBB"/>
            </a:solidFill>
          </a:ln>
        </p:spPr>
        <p:txBody>
          <a:bodyPr wrap="square" lIns="0" tIns="0" rIns="0" bIns="0" rtlCol="0"/>
          <a:lstStyle/>
          <a:p>
            <a:endParaRPr/>
          </a:p>
        </p:txBody>
      </p:sp>
      <p:sp>
        <p:nvSpPr>
          <p:cNvPr id="47" name="object 47"/>
          <p:cNvSpPr txBox="1"/>
          <p:nvPr/>
        </p:nvSpPr>
        <p:spPr>
          <a:xfrm>
            <a:off x="4425532" y="4107294"/>
            <a:ext cx="657860" cy="513080"/>
          </a:xfrm>
          <a:prstGeom prst="rect">
            <a:avLst/>
          </a:prstGeom>
        </p:spPr>
        <p:txBody>
          <a:bodyPr vert="horz" wrap="square" lIns="0" tIns="12065" rIns="0" bIns="0" rtlCol="0">
            <a:spAutoFit/>
          </a:bodyPr>
          <a:lstStyle/>
          <a:p>
            <a:pPr marL="12700" marR="5080" indent="116839">
              <a:spcBef>
                <a:spcPts val="95"/>
              </a:spcBef>
            </a:pPr>
            <a:r>
              <a:rPr sz="1600" b="1" spc="-90" dirty="0">
                <a:solidFill>
                  <a:srgbClr val="3E3E3E"/>
                </a:solidFill>
                <a:latin typeface="Arial"/>
                <a:cs typeface="Arial"/>
              </a:rPr>
              <a:t>Data  </a:t>
            </a:r>
            <a:r>
              <a:rPr sz="1600" b="1" spc="-160" dirty="0">
                <a:solidFill>
                  <a:srgbClr val="3E3E3E"/>
                </a:solidFill>
                <a:latin typeface="Arial"/>
                <a:cs typeface="Arial"/>
              </a:rPr>
              <a:t>A</a:t>
            </a:r>
            <a:r>
              <a:rPr sz="1600" b="1" spc="-120" dirty="0">
                <a:solidFill>
                  <a:srgbClr val="3E3E3E"/>
                </a:solidFill>
                <a:latin typeface="Arial"/>
                <a:cs typeface="Arial"/>
              </a:rPr>
              <a:t>r</a:t>
            </a:r>
            <a:r>
              <a:rPr sz="1600" b="1" spc="-165" dirty="0">
                <a:solidFill>
                  <a:srgbClr val="3E3E3E"/>
                </a:solidFill>
                <a:latin typeface="Arial"/>
                <a:cs typeface="Arial"/>
              </a:rPr>
              <a:t>c</a:t>
            </a:r>
            <a:r>
              <a:rPr sz="1600" b="1" spc="-190" dirty="0">
                <a:solidFill>
                  <a:srgbClr val="3E3E3E"/>
                </a:solidFill>
                <a:latin typeface="Arial"/>
                <a:cs typeface="Arial"/>
              </a:rPr>
              <a:t>h</a:t>
            </a:r>
            <a:r>
              <a:rPr sz="1600" b="1" spc="-55" dirty="0">
                <a:solidFill>
                  <a:srgbClr val="3E3E3E"/>
                </a:solidFill>
                <a:latin typeface="Arial"/>
                <a:cs typeface="Arial"/>
              </a:rPr>
              <a:t>i</a:t>
            </a:r>
            <a:r>
              <a:rPr sz="1600" b="1" spc="-150" dirty="0">
                <a:solidFill>
                  <a:srgbClr val="3E3E3E"/>
                </a:solidFill>
                <a:latin typeface="Arial"/>
                <a:cs typeface="Arial"/>
              </a:rPr>
              <a:t>v</a:t>
            </a:r>
            <a:r>
              <a:rPr sz="1600" b="1" spc="-90" dirty="0">
                <a:solidFill>
                  <a:srgbClr val="3E3E3E"/>
                </a:solidFill>
                <a:latin typeface="Arial"/>
                <a:cs typeface="Arial"/>
              </a:rPr>
              <a:t>e</a:t>
            </a:r>
            <a:endParaRPr sz="1600">
              <a:latin typeface="Arial"/>
              <a:cs typeface="Arial"/>
            </a:endParaRPr>
          </a:p>
        </p:txBody>
      </p:sp>
      <p:sp>
        <p:nvSpPr>
          <p:cNvPr id="48" name="object 48"/>
          <p:cNvSpPr/>
          <p:nvPr/>
        </p:nvSpPr>
        <p:spPr>
          <a:xfrm>
            <a:off x="5500116" y="3988308"/>
            <a:ext cx="1118603" cy="848868"/>
          </a:xfrm>
          <a:prstGeom prst="rect">
            <a:avLst/>
          </a:prstGeom>
          <a:blipFill>
            <a:blip r:embed="rId18" cstate="print"/>
            <a:stretch>
              <a:fillRect/>
            </a:stretch>
          </a:blipFill>
        </p:spPr>
        <p:txBody>
          <a:bodyPr wrap="square" lIns="0" tIns="0" rIns="0" bIns="0" rtlCol="0"/>
          <a:lstStyle/>
          <a:p>
            <a:endParaRPr/>
          </a:p>
        </p:txBody>
      </p:sp>
      <p:sp>
        <p:nvSpPr>
          <p:cNvPr id="49" name="object 49"/>
          <p:cNvSpPr/>
          <p:nvPr/>
        </p:nvSpPr>
        <p:spPr>
          <a:xfrm>
            <a:off x="5579365" y="4723423"/>
            <a:ext cx="961643" cy="98513"/>
          </a:xfrm>
          <a:prstGeom prst="rect">
            <a:avLst/>
          </a:prstGeom>
          <a:blipFill>
            <a:blip r:embed="rId19" cstate="print"/>
            <a:stretch>
              <a:fillRect/>
            </a:stretch>
          </a:blipFill>
        </p:spPr>
        <p:txBody>
          <a:bodyPr wrap="square" lIns="0" tIns="0" rIns="0" bIns="0" rtlCol="0"/>
          <a:lstStyle/>
          <a:p>
            <a:endParaRPr/>
          </a:p>
        </p:txBody>
      </p:sp>
      <p:sp>
        <p:nvSpPr>
          <p:cNvPr id="50" name="object 50"/>
          <p:cNvSpPr/>
          <p:nvPr/>
        </p:nvSpPr>
        <p:spPr>
          <a:xfrm>
            <a:off x="5547360" y="4012691"/>
            <a:ext cx="1024255" cy="754380"/>
          </a:xfrm>
          <a:custGeom>
            <a:avLst/>
            <a:gdLst/>
            <a:ahLst/>
            <a:cxnLst/>
            <a:rect l="l" t="t" r="r" b="b"/>
            <a:pathLst>
              <a:path w="1024254" h="754379">
                <a:moveTo>
                  <a:pt x="898397" y="0"/>
                </a:moveTo>
                <a:lnTo>
                  <a:pt x="125730" y="0"/>
                </a:lnTo>
                <a:lnTo>
                  <a:pt x="76788" y="9879"/>
                </a:lnTo>
                <a:lnTo>
                  <a:pt x="36823" y="36823"/>
                </a:lnTo>
                <a:lnTo>
                  <a:pt x="9879" y="76788"/>
                </a:lnTo>
                <a:lnTo>
                  <a:pt x="0" y="125729"/>
                </a:lnTo>
                <a:lnTo>
                  <a:pt x="0" y="628649"/>
                </a:lnTo>
                <a:lnTo>
                  <a:pt x="9879" y="677586"/>
                </a:lnTo>
                <a:lnTo>
                  <a:pt x="36823" y="717551"/>
                </a:lnTo>
                <a:lnTo>
                  <a:pt x="76788" y="744498"/>
                </a:lnTo>
                <a:lnTo>
                  <a:pt x="125730" y="754379"/>
                </a:lnTo>
                <a:lnTo>
                  <a:pt x="898397" y="754379"/>
                </a:lnTo>
                <a:lnTo>
                  <a:pt x="947339" y="744498"/>
                </a:lnTo>
                <a:lnTo>
                  <a:pt x="987304" y="717551"/>
                </a:lnTo>
                <a:lnTo>
                  <a:pt x="1014248" y="677586"/>
                </a:lnTo>
                <a:lnTo>
                  <a:pt x="1024128" y="628649"/>
                </a:lnTo>
                <a:lnTo>
                  <a:pt x="1024128" y="125729"/>
                </a:lnTo>
                <a:lnTo>
                  <a:pt x="1014248" y="76788"/>
                </a:lnTo>
                <a:lnTo>
                  <a:pt x="987304" y="36823"/>
                </a:lnTo>
                <a:lnTo>
                  <a:pt x="947339" y="9879"/>
                </a:lnTo>
                <a:lnTo>
                  <a:pt x="898397" y="0"/>
                </a:lnTo>
                <a:close/>
              </a:path>
            </a:pathLst>
          </a:custGeom>
          <a:solidFill>
            <a:srgbClr val="C6D9F1"/>
          </a:solidFill>
        </p:spPr>
        <p:txBody>
          <a:bodyPr wrap="square" lIns="0" tIns="0" rIns="0" bIns="0" rtlCol="0"/>
          <a:lstStyle/>
          <a:p>
            <a:endParaRPr/>
          </a:p>
        </p:txBody>
      </p:sp>
      <p:sp>
        <p:nvSpPr>
          <p:cNvPr id="51" name="object 51"/>
          <p:cNvSpPr/>
          <p:nvPr/>
        </p:nvSpPr>
        <p:spPr>
          <a:xfrm>
            <a:off x="5547360" y="4012691"/>
            <a:ext cx="1024255" cy="754380"/>
          </a:xfrm>
          <a:custGeom>
            <a:avLst/>
            <a:gdLst/>
            <a:ahLst/>
            <a:cxnLst/>
            <a:rect l="l" t="t" r="r" b="b"/>
            <a:pathLst>
              <a:path w="1024254" h="754379">
                <a:moveTo>
                  <a:pt x="0" y="125729"/>
                </a:moveTo>
                <a:lnTo>
                  <a:pt x="9879" y="76788"/>
                </a:lnTo>
                <a:lnTo>
                  <a:pt x="36823" y="36823"/>
                </a:lnTo>
                <a:lnTo>
                  <a:pt x="76788" y="9879"/>
                </a:lnTo>
                <a:lnTo>
                  <a:pt x="125730" y="0"/>
                </a:lnTo>
                <a:lnTo>
                  <a:pt x="898397" y="0"/>
                </a:lnTo>
                <a:lnTo>
                  <a:pt x="947339" y="9879"/>
                </a:lnTo>
                <a:lnTo>
                  <a:pt x="987304" y="36823"/>
                </a:lnTo>
                <a:lnTo>
                  <a:pt x="1014248" y="76788"/>
                </a:lnTo>
                <a:lnTo>
                  <a:pt x="1024128" y="125729"/>
                </a:lnTo>
                <a:lnTo>
                  <a:pt x="1024128" y="628649"/>
                </a:lnTo>
                <a:lnTo>
                  <a:pt x="1014248" y="677586"/>
                </a:lnTo>
                <a:lnTo>
                  <a:pt x="987304" y="717551"/>
                </a:lnTo>
                <a:lnTo>
                  <a:pt x="947339" y="744498"/>
                </a:lnTo>
                <a:lnTo>
                  <a:pt x="898397" y="754379"/>
                </a:lnTo>
                <a:lnTo>
                  <a:pt x="125730" y="754379"/>
                </a:lnTo>
                <a:lnTo>
                  <a:pt x="76788" y="744498"/>
                </a:lnTo>
                <a:lnTo>
                  <a:pt x="36823" y="717551"/>
                </a:lnTo>
                <a:lnTo>
                  <a:pt x="9879" y="677586"/>
                </a:lnTo>
                <a:lnTo>
                  <a:pt x="0" y="628649"/>
                </a:lnTo>
                <a:lnTo>
                  <a:pt x="0" y="125729"/>
                </a:lnTo>
                <a:close/>
              </a:path>
            </a:pathLst>
          </a:custGeom>
          <a:ln w="9144">
            <a:solidFill>
              <a:srgbClr val="4A7EBB"/>
            </a:solidFill>
          </a:ln>
        </p:spPr>
        <p:txBody>
          <a:bodyPr wrap="square" lIns="0" tIns="0" rIns="0" bIns="0" rtlCol="0"/>
          <a:lstStyle/>
          <a:p>
            <a:endParaRPr/>
          </a:p>
        </p:txBody>
      </p:sp>
      <p:sp>
        <p:nvSpPr>
          <p:cNvPr id="52" name="object 52"/>
          <p:cNvSpPr txBox="1"/>
          <p:nvPr/>
        </p:nvSpPr>
        <p:spPr>
          <a:xfrm>
            <a:off x="5730597" y="4121150"/>
            <a:ext cx="657860" cy="513080"/>
          </a:xfrm>
          <a:prstGeom prst="rect">
            <a:avLst/>
          </a:prstGeom>
        </p:spPr>
        <p:txBody>
          <a:bodyPr vert="horz" wrap="square" lIns="0" tIns="12065" rIns="0" bIns="0" rtlCol="0">
            <a:spAutoFit/>
          </a:bodyPr>
          <a:lstStyle/>
          <a:p>
            <a:pPr marL="12700" marR="5080" indent="116839">
              <a:spcBef>
                <a:spcPts val="95"/>
              </a:spcBef>
            </a:pPr>
            <a:r>
              <a:rPr sz="1600" b="1" spc="-90" dirty="0">
                <a:solidFill>
                  <a:srgbClr val="3E3E3E"/>
                </a:solidFill>
                <a:latin typeface="Arial"/>
                <a:cs typeface="Arial"/>
              </a:rPr>
              <a:t>Data  </a:t>
            </a:r>
            <a:r>
              <a:rPr sz="1600" b="1" spc="-160" dirty="0">
                <a:solidFill>
                  <a:srgbClr val="3E3E3E"/>
                </a:solidFill>
                <a:latin typeface="Arial"/>
                <a:cs typeface="Arial"/>
              </a:rPr>
              <a:t>A</a:t>
            </a:r>
            <a:r>
              <a:rPr sz="1600" b="1" spc="-120" dirty="0">
                <a:solidFill>
                  <a:srgbClr val="3E3E3E"/>
                </a:solidFill>
                <a:latin typeface="Arial"/>
                <a:cs typeface="Arial"/>
              </a:rPr>
              <a:t>r</a:t>
            </a:r>
            <a:r>
              <a:rPr sz="1600" b="1" spc="-165" dirty="0">
                <a:solidFill>
                  <a:srgbClr val="3E3E3E"/>
                </a:solidFill>
                <a:latin typeface="Arial"/>
                <a:cs typeface="Arial"/>
              </a:rPr>
              <a:t>c</a:t>
            </a:r>
            <a:r>
              <a:rPr sz="1600" b="1" spc="-190" dirty="0">
                <a:solidFill>
                  <a:srgbClr val="3E3E3E"/>
                </a:solidFill>
                <a:latin typeface="Arial"/>
                <a:cs typeface="Arial"/>
              </a:rPr>
              <a:t>h</a:t>
            </a:r>
            <a:r>
              <a:rPr sz="1600" b="1" spc="-55" dirty="0">
                <a:solidFill>
                  <a:srgbClr val="3E3E3E"/>
                </a:solidFill>
                <a:latin typeface="Arial"/>
                <a:cs typeface="Arial"/>
              </a:rPr>
              <a:t>i</a:t>
            </a:r>
            <a:r>
              <a:rPr sz="1600" b="1" spc="-150" dirty="0">
                <a:solidFill>
                  <a:srgbClr val="3E3E3E"/>
                </a:solidFill>
                <a:latin typeface="Arial"/>
                <a:cs typeface="Arial"/>
              </a:rPr>
              <a:t>v</a:t>
            </a:r>
            <a:r>
              <a:rPr sz="1600" b="1" spc="-90" dirty="0">
                <a:solidFill>
                  <a:srgbClr val="3E3E3E"/>
                </a:solidFill>
                <a:latin typeface="Arial"/>
                <a:cs typeface="Arial"/>
              </a:rPr>
              <a:t>e</a:t>
            </a:r>
            <a:endParaRPr sz="1600">
              <a:latin typeface="Arial"/>
              <a:cs typeface="Arial"/>
            </a:endParaRPr>
          </a:p>
        </p:txBody>
      </p:sp>
      <p:sp>
        <p:nvSpPr>
          <p:cNvPr id="53" name="object 53"/>
          <p:cNvSpPr txBox="1"/>
          <p:nvPr/>
        </p:nvSpPr>
        <p:spPr>
          <a:xfrm>
            <a:off x="4262628" y="5239512"/>
            <a:ext cx="2211705" cy="307777"/>
          </a:xfrm>
          <a:prstGeom prst="rect">
            <a:avLst/>
          </a:prstGeom>
          <a:ln w="9144">
            <a:solidFill>
              <a:srgbClr val="000000"/>
            </a:solidFill>
          </a:ln>
        </p:spPr>
        <p:txBody>
          <a:bodyPr vert="horz" wrap="square" lIns="0" tIns="30480" rIns="0" bIns="0" rtlCol="0">
            <a:spAutoFit/>
          </a:bodyPr>
          <a:lstStyle/>
          <a:p>
            <a:pPr marL="91440">
              <a:spcBef>
                <a:spcPts val="240"/>
              </a:spcBef>
            </a:pPr>
            <a:r>
              <a:rPr b="1" spc="-175" dirty="0">
                <a:latin typeface="Arial"/>
                <a:cs typeface="Arial"/>
              </a:rPr>
              <a:t>Research</a:t>
            </a:r>
            <a:r>
              <a:rPr b="1" spc="-114" dirty="0">
                <a:latin typeface="Arial"/>
                <a:cs typeface="Arial"/>
              </a:rPr>
              <a:t> </a:t>
            </a:r>
            <a:r>
              <a:rPr b="1" spc="-140" dirty="0">
                <a:latin typeface="Arial"/>
                <a:cs typeface="Arial"/>
              </a:rPr>
              <a:t>Community</a:t>
            </a:r>
            <a:endParaRPr>
              <a:latin typeface="Arial"/>
              <a:cs typeface="Arial"/>
            </a:endParaRPr>
          </a:p>
        </p:txBody>
      </p:sp>
      <p:sp>
        <p:nvSpPr>
          <p:cNvPr id="54" name="object 54"/>
          <p:cNvSpPr/>
          <p:nvPr/>
        </p:nvSpPr>
        <p:spPr>
          <a:xfrm>
            <a:off x="6766559" y="3217164"/>
            <a:ext cx="598932" cy="507492"/>
          </a:xfrm>
          <a:prstGeom prst="rect">
            <a:avLst/>
          </a:prstGeom>
          <a:blipFill>
            <a:blip r:embed="rId20" cstate="print"/>
            <a:stretch>
              <a:fillRect/>
            </a:stretch>
          </a:blipFill>
        </p:spPr>
        <p:txBody>
          <a:bodyPr wrap="square" lIns="0" tIns="0" rIns="0" bIns="0" rtlCol="0"/>
          <a:lstStyle/>
          <a:p>
            <a:endParaRPr/>
          </a:p>
        </p:txBody>
      </p:sp>
      <p:sp>
        <p:nvSpPr>
          <p:cNvPr id="55" name="object 55"/>
          <p:cNvSpPr/>
          <p:nvPr/>
        </p:nvSpPr>
        <p:spPr>
          <a:xfrm>
            <a:off x="6813804" y="3241548"/>
            <a:ext cx="504825" cy="413384"/>
          </a:xfrm>
          <a:custGeom>
            <a:avLst/>
            <a:gdLst/>
            <a:ahLst/>
            <a:cxnLst/>
            <a:rect l="l" t="t" r="r" b="b"/>
            <a:pathLst>
              <a:path w="504825" h="413385">
                <a:moveTo>
                  <a:pt x="252222" y="0"/>
                </a:moveTo>
                <a:lnTo>
                  <a:pt x="201391" y="4195"/>
                </a:lnTo>
                <a:lnTo>
                  <a:pt x="154047" y="16228"/>
                </a:lnTo>
                <a:lnTo>
                  <a:pt x="111204" y="35267"/>
                </a:lnTo>
                <a:lnTo>
                  <a:pt x="73875" y="60483"/>
                </a:lnTo>
                <a:lnTo>
                  <a:pt x="43076" y="91045"/>
                </a:lnTo>
                <a:lnTo>
                  <a:pt x="19821" y="126122"/>
                </a:lnTo>
                <a:lnTo>
                  <a:pt x="5124" y="164885"/>
                </a:lnTo>
                <a:lnTo>
                  <a:pt x="0" y="206501"/>
                </a:lnTo>
                <a:lnTo>
                  <a:pt x="5124" y="248118"/>
                </a:lnTo>
                <a:lnTo>
                  <a:pt x="19821" y="286881"/>
                </a:lnTo>
                <a:lnTo>
                  <a:pt x="43076" y="321958"/>
                </a:lnTo>
                <a:lnTo>
                  <a:pt x="73875" y="352520"/>
                </a:lnTo>
                <a:lnTo>
                  <a:pt x="111204" y="377736"/>
                </a:lnTo>
                <a:lnTo>
                  <a:pt x="154047" y="396775"/>
                </a:lnTo>
                <a:lnTo>
                  <a:pt x="201391" y="408808"/>
                </a:lnTo>
                <a:lnTo>
                  <a:pt x="252222" y="413003"/>
                </a:lnTo>
                <a:lnTo>
                  <a:pt x="303052" y="408808"/>
                </a:lnTo>
                <a:lnTo>
                  <a:pt x="350396" y="396775"/>
                </a:lnTo>
                <a:lnTo>
                  <a:pt x="393239" y="377736"/>
                </a:lnTo>
                <a:lnTo>
                  <a:pt x="430568" y="352520"/>
                </a:lnTo>
                <a:lnTo>
                  <a:pt x="461367" y="321958"/>
                </a:lnTo>
                <a:lnTo>
                  <a:pt x="484622" y="286881"/>
                </a:lnTo>
                <a:lnTo>
                  <a:pt x="499319" y="248118"/>
                </a:lnTo>
                <a:lnTo>
                  <a:pt x="504444" y="206501"/>
                </a:lnTo>
                <a:lnTo>
                  <a:pt x="499319" y="164885"/>
                </a:lnTo>
                <a:lnTo>
                  <a:pt x="484622" y="126122"/>
                </a:lnTo>
                <a:lnTo>
                  <a:pt x="461367" y="91045"/>
                </a:lnTo>
                <a:lnTo>
                  <a:pt x="430568" y="60483"/>
                </a:lnTo>
                <a:lnTo>
                  <a:pt x="393239" y="35267"/>
                </a:lnTo>
                <a:lnTo>
                  <a:pt x="350396" y="16228"/>
                </a:lnTo>
                <a:lnTo>
                  <a:pt x="303052" y="4195"/>
                </a:lnTo>
                <a:lnTo>
                  <a:pt x="252222" y="0"/>
                </a:lnTo>
                <a:close/>
              </a:path>
            </a:pathLst>
          </a:custGeom>
          <a:solidFill>
            <a:srgbClr val="DC3300"/>
          </a:solidFill>
        </p:spPr>
        <p:txBody>
          <a:bodyPr wrap="square" lIns="0" tIns="0" rIns="0" bIns="0" rtlCol="0"/>
          <a:lstStyle/>
          <a:p>
            <a:endParaRPr/>
          </a:p>
        </p:txBody>
      </p:sp>
      <p:sp>
        <p:nvSpPr>
          <p:cNvPr id="56" name="object 56"/>
          <p:cNvSpPr/>
          <p:nvPr/>
        </p:nvSpPr>
        <p:spPr>
          <a:xfrm>
            <a:off x="6813804" y="3241548"/>
            <a:ext cx="504825" cy="413384"/>
          </a:xfrm>
          <a:custGeom>
            <a:avLst/>
            <a:gdLst/>
            <a:ahLst/>
            <a:cxnLst/>
            <a:rect l="l" t="t" r="r" b="b"/>
            <a:pathLst>
              <a:path w="504825" h="413385">
                <a:moveTo>
                  <a:pt x="0" y="206501"/>
                </a:moveTo>
                <a:lnTo>
                  <a:pt x="5124" y="164885"/>
                </a:lnTo>
                <a:lnTo>
                  <a:pt x="19821" y="126122"/>
                </a:lnTo>
                <a:lnTo>
                  <a:pt x="43076" y="91045"/>
                </a:lnTo>
                <a:lnTo>
                  <a:pt x="73875" y="60483"/>
                </a:lnTo>
                <a:lnTo>
                  <a:pt x="111204" y="35267"/>
                </a:lnTo>
                <a:lnTo>
                  <a:pt x="154047" y="16228"/>
                </a:lnTo>
                <a:lnTo>
                  <a:pt x="201391" y="4195"/>
                </a:lnTo>
                <a:lnTo>
                  <a:pt x="252222" y="0"/>
                </a:lnTo>
                <a:lnTo>
                  <a:pt x="303052" y="4195"/>
                </a:lnTo>
                <a:lnTo>
                  <a:pt x="350396" y="16228"/>
                </a:lnTo>
                <a:lnTo>
                  <a:pt x="393239" y="35267"/>
                </a:lnTo>
                <a:lnTo>
                  <a:pt x="430568" y="60483"/>
                </a:lnTo>
                <a:lnTo>
                  <a:pt x="461367" y="91045"/>
                </a:lnTo>
                <a:lnTo>
                  <a:pt x="484622" y="126122"/>
                </a:lnTo>
                <a:lnTo>
                  <a:pt x="499319" y="164885"/>
                </a:lnTo>
                <a:lnTo>
                  <a:pt x="504444" y="206501"/>
                </a:lnTo>
                <a:lnTo>
                  <a:pt x="499319" y="248118"/>
                </a:lnTo>
                <a:lnTo>
                  <a:pt x="484622" y="286881"/>
                </a:lnTo>
                <a:lnTo>
                  <a:pt x="461367" y="321958"/>
                </a:lnTo>
                <a:lnTo>
                  <a:pt x="430568" y="352520"/>
                </a:lnTo>
                <a:lnTo>
                  <a:pt x="393239" y="377736"/>
                </a:lnTo>
                <a:lnTo>
                  <a:pt x="350396" y="396775"/>
                </a:lnTo>
                <a:lnTo>
                  <a:pt x="303052" y="408808"/>
                </a:lnTo>
                <a:lnTo>
                  <a:pt x="252222" y="413003"/>
                </a:lnTo>
                <a:lnTo>
                  <a:pt x="201391" y="408808"/>
                </a:lnTo>
                <a:lnTo>
                  <a:pt x="154047" y="396775"/>
                </a:lnTo>
                <a:lnTo>
                  <a:pt x="111204" y="377736"/>
                </a:lnTo>
                <a:lnTo>
                  <a:pt x="73875" y="352520"/>
                </a:lnTo>
                <a:lnTo>
                  <a:pt x="43076" y="321958"/>
                </a:lnTo>
                <a:lnTo>
                  <a:pt x="19821" y="286881"/>
                </a:lnTo>
                <a:lnTo>
                  <a:pt x="5124" y="248118"/>
                </a:lnTo>
                <a:lnTo>
                  <a:pt x="0" y="206501"/>
                </a:lnTo>
                <a:close/>
              </a:path>
            </a:pathLst>
          </a:custGeom>
          <a:ln w="9144">
            <a:solidFill>
              <a:srgbClr val="4A7EBB"/>
            </a:solidFill>
          </a:ln>
        </p:spPr>
        <p:txBody>
          <a:bodyPr wrap="square" lIns="0" tIns="0" rIns="0" bIns="0" rtlCol="0"/>
          <a:lstStyle/>
          <a:p>
            <a:endParaRPr/>
          </a:p>
        </p:txBody>
      </p:sp>
      <p:sp>
        <p:nvSpPr>
          <p:cNvPr id="57" name="object 57"/>
          <p:cNvSpPr/>
          <p:nvPr/>
        </p:nvSpPr>
        <p:spPr>
          <a:xfrm>
            <a:off x="8400289" y="2763011"/>
            <a:ext cx="1249679" cy="850392"/>
          </a:xfrm>
          <a:prstGeom prst="rect">
            <a:avLst/>
          </a:prstGeom>
          <a:blipFill>
            <a:blip r:embed="rId21" cstate="print"/>
            <a:stretch>
              <a:fillRect/>
            </a:stretch>
          </a:blipFill>
        </p:spPr>
        <p:txBody>
          <a:bodyPr wrap="square" lIns="0" tIns="0" rIns="0" bIns="0" rtlCol="0"/>
          <a:lstStyle/>
          <a:p>
            <a:endParaRPr/>
          </a:p>
        </p:txBody>
      </p:sp>
      <p:sp>
        <p:nvSpPr>
          <p:cNvPr id="58" name="object 58"/>
          <p:cNvSpPr/>
          <p:nvPr/>
        </p:nvSpPr>
        <p:spPr>
          <a:xfrm>
            <a:off x="8447531" y="2787396"/>
            <a:ext cx="1155700" cy="756285"/>
          </a:xfrm>
          <a:custGeom>
            <a:avLst/>
            <a:gdLst/>
            <a:ahLst/>
            <a:cxnLst/>
            <a:rect l="l" t="t" r="r" b="b"/>
            <a:pathLst>
              <a:path w="1155700" h="756285">
                <a:moveTo>
                  <a:pt x="1029208" y="0"/>
                </a:moveTo>
                <a:lnTo>
                  <a:pt x="125984" y="0"/>
                </a:lnTo>
                <a:lnTo>
                  <a:pt x="76943" y="9899"/>
                </a:lnTo>
                <a:lnTo>
                  <a:pt x="36898" y="36898"/>
                </a:lnTo>
                <a:lnTo>
                  <a:pt x="9899" y="76943"/>
                </a:lnTo>
                <a:lnTo>
                  <a:pt x="0" y="125984"/>
                </a:lnTo>
                <a:lnTo>
                  <a:pt x="0" y="629920"/>
                </a:lnTo>
                <a:lnTo>
                  <a:pt x="9899" y="678955"/>
                </a:lnTo>
                <a:lnTo>
                  <a:pt x="36898" y="719000"/>
                </a:lnTo>
                <a:lnTo>
                  <a:pt x="76943" y="746002"/>
                </a:lnTo>
                <a:lnTo>
                  <a:pt x="125984" y="755904"/>
                </a:lnTo>
                <a:lnTo>
                  <a:pt x="1029208" y="755904"/>
                </a:lnTo>
                <a:lnTo>
                  <a:pt x="1078248" y="746002"/>
                </a:lnTo>
                <a:lnTo>
                  <a:pt x="1118293" y="719000"/>
                </a:lnTo>
                <a:lnTo>
                  <a:pt x="1145292" y="678955"/>
                </a:lnTo>
                <a:lnTo>
                  <a:pt x="1155192" y="629920"/>
                </a:lnTo>
                <a:lnTo>
                  <a:pt x="1155192" y="125984"/>
                </a:lnTo>
                <a:lnTo>
                  <a:pt x="1145292" y="76943"/>
                </a:lnTo>
                <a:lnTo>
                  <a:pt x="1118293" y="36898"/>
                </a:lnTo>
                <a:lnTo>
                  <a:pt x="1078248" y="9899"/>
                </a:lnTo>
                <a:lnTo>
                  <a:pt x="1029208" y="0"/>
                </a:lnTo>
                <a:close/>
              </a:path>
            </a:pathLst>
          </a:custGeom>
          <a:solidFill>
            <a:srgbClr val="DC3300"/>
          </a:solidFill>
        </p:spPr>
        <p:txBody>
          <a:bodyPr wrap="square" lIns="0" tIns="0" rIns="0" bIns="0" rtlCol="0"/>
          <a:lstStyle/>
          <a:p>
            <a:endParaRPr/>
          </a:p>
        </p:txBody>
      </p:sp>
      <p:sp>
        <p:nvSpPr>
          <p:cNvPr id="59" name="object 59"/>
          <p:cNvSpPr/>
          <p:nvPr/>
        </p:nvSpPr>
        <p:spPr>
          <a:xfrm>
            <a:off x="8447531" y="2787396"/>
            <a:ext cx="1155700" cy="756285"/>
          </a:xfrm>
          <a:custGeom>
            <a:avLst/>
            <a:gdLst/>
            <a:ahLst/>
            <a:cxnLst/>
            <a:rect l="l" t="t" r="r" b="b"/>
            <a:pathLst>
              <a:path w="1155700" h="756285">
                <a:moveTo>
                  <a:pt x="0" y="125984"/>
                </a:moveTo>
                <a:lnTo>
                  <a:pt x="9899" y="76943"/>
                </a:lnTo>
                <a:lnTo>
                  <a:pt x="36898" y="36898"/>
                </a:lnTo>
                <a:lnTo>
                  <a:pt x="76943" y="9899"/>
                </a:lnTo>
                <a:lnTo>
                  <a:pt x="125984" y="0"/>
                </a:lnTo>
                <a:lnTo>
                  <a:pt x="1029208" y="0"/>
                </a:lnTo>
                <a:lnTo>
                  <a:pt x="1078248" y="9899"/>
                </a:lnTo>
                <a:lnTo>
                  <a:pt x="1118293" y="36898"/>
                </a:lnTo>
                <a:lnTo>
                  <a:pt x="1145292" y="76943"/>
                </a:lnTo>
                <a:lnTo>
                  <a:pt x="1155192" y="125984"/>
                </a:lnTo>
                <a:lnTo>
                  <a:pt x="1155192" y="629920"/>
                </a:lnTo>
                <a:lnTo>
                  <a:pt x="1145292" y="678955"/>
                </a:lnTo>
                <a:lnTo>
                  <a:pt x="1118293" y="719000"/>
                </a:lnTo>
                <a:lnTo>
                  <a:pt x="1078248" y="746002"/>
                </a:lnTo>
                <a:lnTo>
                  <a:pt x="1029208" y="755904"/>
                </a:lnTo>
                <a:lnTo>
                  <a:pt x="125984" y="755904"/>
                </a:lnTo>
                <a:lnTo>
                  <a:pt x="76943" y="746002"/>
                </a:lnTo>
                <a:lnTo>
                  <a:pt x="36898" y="719000"/>
                </a:lnTo>
                <a:lnTo>
                  <a:pt x="9899" y="678955"/>
                </a:lnTo>
                <a:lnTo>
                  <a:pt x="0" y="629920"/>
                </a:lnTo>
                <a:lnTo>
                  <a:pt x="0" y="125984"/>
                </a:lnTo>
                <a:close/>
              </a:path>
            </a:pathLst>
          </a:custGeom>
          <a:ln w="9144">
            <a:solidFill>
              <a:srgbClr val="4A7EBB"/>
            </a:solidFill>
          </a:ln>
        </p:spPr>
        <p:txBody>
          <a:bodyPr wrap="square" lIns="0" tIns="0" rIns="0" bIns="0" rtlCol="0"/>
          <a:lstStyle/>
          <a:p>
            <a:endParaRPr/>
          </a:p>
        </p:txBody>
      </p:sp>
      <p:sp>
        <p:nvSpPr>
          <p:cNvPr id="60" name="object 60"/>
          <p:cNvSpPr txBox="1"/>
          <p:nvPr/>
        </p:nvSpPr>
        <p:spPr>
          <a:xfrm>
            <a:off x="8648560" y="3018193"/>
            <a:ext cx="754380" cy="258404"/>
          </a:xfrm>
          <a:prstGeom prst="rect">
            <a:avLst/>
          </a:prstGeom>
        </p:spPr>
        <p:txBody>
          <a:bodyPr vert="horz" wrap="square" lIns="0" tIns="12065" rIns="0" bIns="0" rtlCol="0">
            <a:spAutoFit/>
          </a:bodyPr>
          <a:lstStyle/>
          <a:p>
            <a:pPr marL="12700">
              <a:spcBef>
                <a:spcPts val="95"/>
              </a:spcBef>
            </a:pPr>
            <a:r>
              <a:rPr sz="1600" b="1" spc="-145" dirty="0">
                <a:solidFill>
                  <a:srgbClr val="FFFFFF"/>
                </a:solidFill>
                <a:latin typeface="Arial"/>
                <a:cs typeface="Arial"/>
              </a:rPr>
              <a:t>Lein </a:t>
            </a:r>
            <a:r>
              <a:rPr sz="1600" b="1" spc="-100" dirty="0">
                <a:solidFill>
                  <a:srgbClr val="FFFFFF"/>
                </a:solidFill>
                <a:latin typeface="Arial"/>
                <a:cs typeface="Arial"/>
              </a:rPr>
              <a:t>U01</a:t>
            </a:r>
            <a:endParaRPr sz="1600">
              <a:latin typeface="Arial"/>
              <a:cs typeface="Arial"/>
            </a:endParaRPr>
          </a:p>
        </p:txBody>
      </p:sp>
      <p:sp>
        <p:nvSpPr>
          <p:cNvPr id="61" name="object 61"/>
          <p:cNvSpPr/>
          <p:nvPr/>
        </p:nvSpPr>
        <p:spPr>
          <a:xfrm>
            <a:off x="8135112" y="3125724"/>
            <a:ext cx="295655" cy="352043"/>
          </a:xfrm>
          <a:prstGeom prst="rect">
            <a:avLst/>
          </a:prstGeom>
          <a:blipFill>
            <a:blip r:embed="rId22" cstate="print"/>
            <a:stretch>
              <a:fillRect/>
            </a:stretch>
          </a:blipFill>
        </p:spPr>
        <p:txBody>
          <a:bodyPr wrap="square" lIns="0" tIns="0" rIns="0" bIns="0" rtlCol="0"/>
          <a:lstStyle/>
          <a:p>
            <a:endParaRPr/>
          </a:p>
        </p:txBody>
      </p:sp>
      <p:sp>
        <p:nvSpPr>
          <p:cNvPr id="62" name="object 62"/>
          <p:cNvSpPr/>
          <p:nvPr/>
        </p:nvSpPr>
        <p:spPr>
          <a:xfrm>
            <a:off x="7781544" y="3741421"/>
            <a:ext cx="1226820" cy="850391"/>
          </a:xfrm>
          <a:prstGeom prst="rect">
            <a:avLst/>
          </a:prstGeom>
          <a:blipFill>
            <a:blip r:embed="rId23" cstate="print"/>
            <a:stretch>
              <a:fillRect/>
            </a:stretch>
          </a:blipFill>
        </p:spPr>
        <p:txBody>
          <a:bodyPr wrap="square" lIns="0" tIns="0" rIns="0" bIns="0" rtlCol="0"/>
          <a:lstStyle/>
          <a:p>
            <a:endParaRPr/>
          </a:p>
        </p:txBody>
      </p:sp>
      <p:sp>
        <p:nvSpPr>
          <p:cNvPr id="63" name="object 63"/>
          <p:cNvSpPr/>
          <p:nvPr/>
        </p:nvSpPr>
        <p:spPr>
          <a:xfrm>
            <a:off x="7812024" y="3819144"/>
            <a:ext cx="1211579" cy="755904"/>
          </a:xfrm>
          <a:prstGeom prst="rect">
            <a:avLst/>
          </a:prstGeom>
          <a:blipFill>
            <a:blip r:embed="rId24" cstate="print"/>
            <a:stretch>
              <a:fillRect/>
            </a:stretch>
          </a:blipFill>
        </p:spPr>
        <p:txBody>
          <a:bodyPr wrap="square" lIns="0" tIns="0" rIns="0" bIns="0" rtlCol="0"/>
          <a:lstStyle/>
          <a:p>
            <a:endParaRPr/>
          </a:p>
        </p:txBody>
      </p:sp>
      <p:sp>
        <p:nvSpPr>
          <p:cNvPr id="64" name="object 64"/>
          <p:cNvSpPr/>
          <p:nvPr/>
        </p:nvSpPr>
        <p:spPr>
          <a:xfrm>
            <a:off x="7828788" y="3765804"/>
            <a:ext cx="1132840" cy="756285"/>
          </a:xfrm>
          <a:custGeom>
            <a:avLst/>
            <a:gdLst/>
            <a:ahLst/>
            <a:cxnLst/>
            <a:rect l="l" t="t" r="r" b="b"/>
            <a:pathLst>
              <a:path w="1132840" h="756285">
                <a:moveTo>
                  <a:pt x="1006347" y="0"/>
                </a:moveTo>
                <a:lnTo>
                  <a:pt x="125984" y="0"/>
                </a:lnTo>
                <a:lnTo>
                  <a:pt x="76943" y="9899"/>
                </a:lnTo>
                <a:lnTo>
                  <a:pt x="36898" y="36898"/>
                </a:lnTo>
                <a:lnTo>
                  <a:pt x="9899" y="76943"/>
                </a:lnTo>
                <a:lnTo>
                  <a:pt x="0" y="125984"/>
                </a:lnTo>
                <a:lnTo>
                  <a:pt x="0" y="629920"/>
                </a:lnTo>
                <a:lnTo>
                  <a:pt x="9899" y="678955"/>
                </a:lnTo>
                <a:lnTo>
                  <a:pt x="36898" y="719000"/>
                </a:lnTo>
                <a:lnTo>
                  <a:pt x="76943" y="746002"/>
                </a:lnTo>
                <a:lnTo>
                  <a:pt x="125984" y="755904"/>
                </a:lnTo>
                <a:lnTo>
                  <a:pt x="1006347" y="755904"/>
                </a:lnTo>
                <a:lnTo>
                  <a:pt x="1055388" y="746002"/>
                </a:lnTo>
                <a:lnTo>
                  <a:pt x="1095433" y="719000"/>
                </a:lnTo>
                <a:lnTo>
                  <a:pt x="1122432" y="678955"/>
                </a:lnTo>
                <a:lnTo>
                  <a:pt x="1132332" y="629920"/>
                </a:lnTo>
                <a:lnTo>
                  <a:pt x="1132332" y="125984"/>
                </a:lnTo>
                <a:lnTo>
                  <a:pt x="1122432" y="76943"/>
                </a:lnTo>
                <a:lnTo>
                  <a:pt x="1095433" y="36898"/>
                </a:lnTo>
                <a:lnTo>
                  <a:pt x="1055388" y="9899"/>
                </a:lnTo>
                <a:lnTo>
                  <a:pt x="1006347" y="0"/>
                </a:lnTo>
                <a:close/>
              </a:path>
            </a:pathLst>
          </a:custGeom>
          <a:solidFill>
            <a:srgbClr val="DC3300"/>
          </a:solidFill>
        </p:spPr>
        <p:txBody>
          <a:bodyPr wrap="square" lIns="0" tIns="0" rIns="0" bIns="0" rtlCol="0"/>
          <a:lstStyle/>
          <a:p>
            <a:endParaRPr/>
          </a:p>
        </p:txBody>
      </p:sp>
      <p:sp>
        <p:nvSpPr>
          <p:cNvPr id="65" name="object 65"/>
          <p:cNvSpPr/>
          <p:nvPr/>
        </p:nvSpPr>
        <p:spPr>
          <a:xfrm>
            <a:off x="7828788" y="3765804"/>
            <a:ext cx="1132840" cy="756285"/>
          </a:xfrm>
          <a:custGeom>
            <a:avLst/>
            <a:gdLst/>
            <a:ahLst/>
            <a:cxnLst/>
            <a:rect l="l" t="t" r="r" b="b"/>
            <a:pathLst>
              <a:path w="1132840" h="756285">
                <a:moveTo>
                  <a:pt x="0" y="125984"/>
                </a:moveTo>
                <a:lnTo>
                  <a:pt x="9899" y="76943"/>
                </a:lnTo>
                <a:lnTo>
                  <a:pt x="36898" y="36898"/>
                </a:lnTo>
                <a:lnTo>
                  <a:pt x="76943" y="9899"/>
                </a:lnTo>
                <a:lnTo>
                  <a:pt x="125984" y="0"/>
                </a:lnTo>
                <a:lnTo>
                  <a:pt x="1006347" y="0"/>
                </a:lnTo>
                <a:lnTo>
                  <a:pt x="1055388" y="9899"/>
                </a:lnTo>
                <a:lnTo>
                  <a:pt x="1095433" y="36898"/>
                </a:lnTo>
                <a:lnTo>
                  <a:pt x="1122432" y="76943"/>
                </a:lnTo>
                <a:lnTo>
                  <a:pt x="1132332" y="125984"/>
                </a:lnTo>
                <a:lnTo>
                  <a:pt x="1132332" y="629920"/>
                </a:lnTo>
                <a:lnTo>
                  <a:pt x="1122432" y="678955"/>
                </a:lnTo>
                <a:lnTo>
                  <a:pt x="1095433" y="719000"/>
                </a:lnTo>
                <a:lnTo>
                  <a:pt x="1055388" y="746002"/>
                </a:lnTo>
                <a:lnTo>
                  <a:pt x="1006347" y="755904"/>
                </a:lnTo>
                <a:lnTo>
                  <a:pt x="125984" y="755904"/>
                </a:lnTo>
                <a:lnTo>
                  <a:pt x="76943" y="746002"/>
                </a:lnTo>
                <a:lnTo>
                  <a:pt x="36898" y="719000"/>
                </a:lnTo>
                <a:lnTo>
                  <a:pt x="9899" y="678955"/>
                </a:lnTo>
                <a:lnTo>
                  <a:pt x="0" y="629920"/>
                </a:lnTo>
                <a:lnTo>
                  <a:pt x="0" y="125984"/>
                </a:lnTo>
                <a:close/>
              </a:path>
            </a:pathLst>
          </a:custGeom>
          <a:ln w="9143">
            <a:solidFill>
              <a:srgbClr val="4A7EBB"/>
            </a:solidFill>
          </a:ln>
        </p:spPr>
        <p:txBody>
          <a:bodyPr wrap="square" lIns="0" tIns="0" rIns="0" bIns="0" rtlCol="0"/>
          <a:lstStyle/>
          <a:p>
            <a:endParaRPr/>
          </a:p>
        </p:txBody>
      </p:sp>
      <p:sp>
        <p:nvSpPr>
          <p:cNvPr id="66" name="object 66"/>
          <p:cNvSpPr txBox="1"/>
          <p:nvPr/>
        </p:nvSpPr>
        <p:spPr>
          <a:xfrm>
            <a:off x="7963345" y="3875379"/>
            <a:ext cx="862965" cy="513080"/>
          </a:xfrm>
          <a:prstGeom prst="rect">
            <a:avLst/>
          </a:prstGeom>
        </p:spPr>
        <p:txBody>
          <a:bodyPr vert="horz" wrap="square" lIns="0" tIns="12065" rIns="0" bIns="0" rtlCol="0">
            <a:spAutoFit/>
          </a:bodyPr>
          <a:lstStyle/>
          <a:p>
            <a:pPr marL="262255" marR="5080" indent="-250190">
              <a:spcBef>
                <a:spcPts val="95"/>
              </a:spcBef>
            </a:pPr>
            <a:r>
              <a:rPr sz="1600" b="1" spc="-295" dirty="0">
                <a:solidFill>
                  <a:srgbClr val="FFFFFF"/>
                </a:solidFill>
                <a:latin typeface="Arial"/>
                <a:cs typeface="Arial"/>
              </a:rPr>
              <a:t>K</a:t>
            </a:r>
            <a:r>
              <a:rPr sz="1600" b="1" spc="-65" dirty="0">
                <a:solidFill>
                  <a:srgbClr val="FFFFFF"/>
                </a:solidFill>
                <a:latin typeface="Arial"/>
                <a:cs typeface="Arial"/>
              </a:rPr>
              <a:t>r</a:t>
            </a:r>
            <a:r>
              <a:rPr sz="1600" b="1" spc="-55" dirty="0">
                <a:solidFill>
                  <a:srgbClr val="FFFFFF"/>
                </a:solidFill>
                <a:latin typeface="Arial"/>
                <a:cs typeface="Arial"/>
              </a:rPr>
              <a:t>i</a:t>
            </a:r>
            <a:r>
              <a:rPr sz="1600" b="1" spc="-90" dirty="0">
                <a:solidFill>
                  <a:srgbClr val="FFFFFF"/>
                </a:solidFill>
                <a:latin typeface="Arial"/>
                <a:cs typeface="Arial"/>
              </a:rPr>
              <a:t>e</a:t>
            </a:r>
            <a:r>
              <a:rPr sz="1600" b="1" spc="-254" dirty="0">
                <a:solidFill>
                  <a:srgbClr val="FFFFFF"/>
                </a:solidFill>
                <a:latin typeface="Arial"/>
                <a:cs typeface="Arial"/>
              </a:rPr>
              <a:t>g</a:t>
            </a:r>
            <a:r>
              <a:rPr sz="1600" b="1" spc="-245" dirty="0">
                <a:solidFill>
                  <a:srgbClr val="FFFFFF"/>
                </a:solidFill>
                <a:latin typeface="Arial"/>
                <a:cs typeface="Arial"/>
              </a:rPr>
              <a:t>s</a:t>
            </a:r>
            <a:r>
              <a:rPr sz="1600" b="1" spc="-10" dirty="0">
                <a:solidFill>
                  <a:srgbClr val="FFFFFF"/>
                </a:solidFill>
                <a:latin typeface="Arial"/>
                <a:cs typeface="Arial"/>
              </a:rPr>
              <a:t>t</a:t>
            </a:r>
            <a:r>
              <a:rPr sz="1600" b="1" spc="-90" dirty="0">
                <a:solidFill>
                  <a:srgbClr val="FFFFFF"/>
                </a:solidFill>
                <a:latin typeface="Arial"/>
                <a:cs typeface="Arial"/>
              </a:rPr>
              <a:t>e</a:t>
            </a:r>
            <a:r>
              <a:rPr sz="1600" b="1" spc="-55" dirty="0">
                <a:solidFill>
                  <a:srgbClr val="FFFFFF"/>
                </a:solidFill>
                <a:latin typeface="Arial"/>
                <a:cs typeface="Arial"/>
              </a:rPr>
              <a:t>i</a:t>
            </a:r>
            <a:r>
              <a:rPr sz="1600" b="1" spc="-80" dirty="0">
                <a:solidFill>
                  <a:srgbClr val="FFFFFF"/>
                </a:solidFill>
                <a:latin typeface="Arial"/>
                <a:cs typeface="Arial"/>
              </a:rPr>
              <a:t>n  </a:t>
            </a:r>
            <a:r>
              <a:rPr sz="1600" b="1" spc="-100" dirty="0">
                <a:solidFill>
                  <a:srgbClr val="FFFFFF"/>
                </a:solidFill>
                <a:latin typeface="Arial"/>
                <a:cs typeface="Arial"/>
              </a:rPr>
              <a:t>U01</a:t>
            </a:r>
            <a:endParaRPr sz="1600">
              <a:latin typeface="Arial"/>
              <a:cs typeface="Arial"/>
            </a:endParaRPr>
          </a:p>
        </p:txBody>
      </p:sp>
      <p:sp>
        <p:nvSpPr>
          <p:cNvPr id="67" name="object 67"/>
          <p:cNvSpPr/>
          <p:nvPr/>
        </p:nvSpPr>
        <p:spPr>
          <a:xfrm>
            <a:off x="7493508" y="4143755"/>
            <a:ext cx="295656" cy="353568"/>
          </a:xfrm>
          <a:prstGeom prst="rect">
            <a:avLst/>
          </a:prstGeom>
          <a:blipFill>
            <a:blip r:embed="rId22" cstate="print"/>
            <a:stretch>
              <a:fillRect/>
            </a:stretch>
          </a:blipFill>
        </p:spPr>
        <p:txBody>
          <a:bodyPr wrap="square" lIns="0" tIns="0" rIns="0" bIns="0" rtlCol="0"/>
          <a:lstStyle/>
          <a:p>
            <a:endParaRPr/>
          </a:p>
        </p:txBody>
      </p:sp>
      <p:sp>
        <p:nvSpPr>
          <p:cNvPr id="68" name="object 68"/>
          <p:cNvSpPr/>
          <p:nvPr/>
        </p:nvSpPr>
        <p:spPr>
          <a:xfrm>
            <a:off x="9064752" y="3674377"/>
            <a:ext cx="1117092" cy="848855"/>
          </a:xfrm>
          <a:prstGeom prst="rect">
            <a:avLst/>
          </a:prstGeom>
          <a:blipFill>
            <a:blip r:embed="rId25" cstate="print"/>
            <a:stretch>
              <a:fillRect/>
            </a:stretch>
          </a:blipFill>
        </p:spPr>
        <p:txBody>
          <a:bodyPr wrap="square" lIns="0" tIns="0" rIns="0" bIns="0" rtlCol="0"/>
          <a:lstStyle/>
          <a:p>
            <a:endParaRPr/>
          </a:p>
        </p:txBody>
      </p:sp>
      <p:sp>
        <p:nvSpPr>
          <p:cNvPr id="69" name="object 69"/>
          <p:cNvSpPr/>
          <p:nvPr/>
        </p:nvSpPr>
        <p:spPr>
          <a:xfrm>
            <a:off x="9111996" y="3698747"/>
            <a:ext cx="1022985" cy="754380"/>
          </a:xfrm>
          <a:custGeom>
            <a:avLst/>
            <a:gdLst/>
            <a:ahLst/>
            <a:cxnLst/>
            <a:rect l="l" t="t" r="r" b="b"/>
            <a:pathLst>
              <a:path w="1022984" h="754379">
                <a:moveTo>
                  <a:pt x="896874" y="0"/>
                </a:moveTo>
                <a:lnTo>
                  <a:pt x="125730" y="0"/>
                </a:lnTo>
                <a:lnTo>
                  <a:pt x="76788" y="9879"/>
                </a:lnTo>
                <a:lnTo>
                  <a:pt x="36823" y="36823"/>
                </a:lnTo>
                <a:lnTo>
                  <a:pt x="9879" y="76788"/>
                </a:lnTo>
                <a:lnTo>
                  <a:pt x="0" y="125729"/>
                </a:lnTo>
                <a:lnTo>
                  <a:pt x="0" y="628649"/>
                </a:lnTo>
                <a:lnTo>
                  <a:pt x="9879" y="677586"/>
                </a:lnTo>
                <a:lnTo>
                  <a:pt x="36823" y="717551"/>
                </a:lnTo>
                <a:lnTo>
                  <a:pt x="76788" y="744498"/>
                </a:lnTo>
                <a:lnTo>
                  <a:pt x="125730" y="754379"/>
                </a:lnTo>
                <a:lnTo>
                  <a:pt x="896874" y="754379"/>
                </a:lnTo>
                <a:lnTo>
                  <a:pt x="945815" y="744498"/>
                </a:lnTo>
                <a:lnTo>
                  <a:pt x="985780" y="717551"/>
                </a:lnTo>
                <a:lnTo>
                  <a:pt x="1012724" y="677586"/>
                </a:lnTo>
                <a:lnTo>
                  <a:pt x="1022604" y="628649"/>
                </a:lnTo>
                <a:lnTo>
                  <a:pt x="1022604" y="125729"/>
                </a:lnTo>
                <a:lnTo>
                  <a:pt x="1012724" y="76788"/>
                </a:lnTo>
                <a:lnTo>
                  <a:pt x="985780" y="36823"/>
                </a:lnTo>
                <a:lnTo>
                  <a:pt x="945815" y="9879"/>
                </a:lnTo>
                <a:lnTo>
                  <a:pt x="896874" y="0"/>
                </a:lnTo>
                <a:close/>
              </a:path>
            </a:pathLst>
          </a:custGeom>
          <a:solidFill>
            <a:srgbClr val="DC3300"/>
          </a:solidFill>
        </p:spPr>
        <p:txBody>
          <a:bodyPr wrap="square" lIns="0" tIns="0" rIns="0" bIns="0" rtlCol="0"/>
          <a:lstStyle/>
          <a:p>
            <a:endParaRPr/>
          </a:p>
        </p:txBody>
      </p:sp>
      <p:sp>
        <p:nvSpPr>
          <p:cNvPr id="70" name="object 70"/>
          <p:cNvSpPr/>
          <p:nvPr/>
        </p:nvSpPr>
        <p:spPr>
          <a:xfrm>
            <a:off x="9111996" y="3698747"/>
            <a:ext cx="1022985" cy="754380"/>
          </a:xfrm>
          <a:custGeom>
            <a:avLst/>
            <a:gdLst/>
            <a:ahLst/>
            <a:cxnLst/>
            <a:rect l="l" t="t" r="r" b="b"/>
            <a:pathLst>
              <a:path w="1022984" h="754379">
                <a:moveTo>
                  <a:pt x="0" y="125729"/>
                </a:moveTo>
                <a:lnTo>
                  <a:pt x="9879" y="76788"/>
                </a:lnTo>
                <a:lnTo>
                  <a:pt x="36823" y="36823"/>
                </a:lnTo>
                <a:lnTo>
                  <a:pt x="76788" y="9879"/>
                </a:lnTo>
                <a:lnTo>
                  <a:pt x="125730" y="0"/>
                </a:lnTo>
                <a:lnTo>
                  <a:pt x="896874" y="0"/>
                </a:lnTo>
                <a:lnTo>
                  <a:pt x="945815" y="9879"/>
                </a:lnTo>
                <a:lnTo>
                  <a:pt x="985780" y="36823"/>
                </a:lnTo>
                <a:lnTo>
                  <a:pt x="1012724" y="76788"/>
                </a:lnTo>
                <a:lnTo>
                  <a:pt x="1022604" y="125729"/>
                </a:lnTo>
                <a:lnTo>
                  <a:pt x="1022604" y="628649"/>
                </a:lnTo>
                <a:lnTo>
                  <a:pt x="1012724" y="677586"/>
                </a:lnTo>
                <a:lnTo>
                  <a:pt x="985780" y="717551"/>
                </a:lnTo>
                <a:lnTo>
                  <a:pt x="945815" y="744498"/>
                </a:lnTo>
                <a:lnTo>
                  <a:pt x="896874" y="754379"/>
                </a:lnTo>
                <a:lnTo>
                  <a:pt x="125730" y="754379"/>
                </a:lnTo>
                <a:lnTo>
                  <a:pt x="76788" y="744498"/>
                </a:lnTo>
                <a:lnTo>
                  <a:pt x="36823" y="717551"/>
                </a:lnTo>
                <a:lnTo>
                  <a:pt x="9879" y="677586"/>
                </a:lnTo>
                <a:lnTo>
                  <a:pt x="0" y="628649"/>
                </a:lnTo>
                <a:lnTo>
                  <a:pt x="0" y="125729"/>
                </a:lnTo>
                <a:close/>
              </a:path>
            </a:pathLst>
          </a:custGeom>
          <a:ln w="9144">
            <a:solidFill>
              <a:srgbClr val="4A7EBB"/>
            </a:solidFill>
          </a:ln>
        </p:spPr>
        <p:txBody>
          <a:bodyPr wrap="square" lIns="0" tIns="0" rIns="0" bIns="0" rtlCol="0"/>
          <a:lstStyle/>
          <a:p>
            <a:endParaRPr/>
          </a:p>
        </p:txBody>
      </p:sp>
      <p:sp>
        <p:nvSpPr>
          <p:cNvPr id="71" name="object 71"/>
          <p:cNvSpPr txBox="1"/>
          <p:nvPr/>
        </p:nvSpPr>
        <p:spPr>
          <a:xfrm>
            <a:off x="9411729" y="3807142"/>
            <a:ext cx="422275" cy="513080"/>
          </a:xfrm>
          <a:prstGeom prst="rect">
            <a:avLst/>
          </a:prstGeom>
        </p:spPr>
        <p:txBody>
          <a:bodyPr vert="horz" wrap="square" lIns="0" tIns="12065" rIns="0" bIns="0" rtlCol="0">
            <a:spAutoFit/>
          </a:bodyPr>
          <a:lstStyle/>
          <a:p>
            <a:pPr marL="42545" marR="5080" indent="-30480">
              <a:spcBef>
                <a:spcPts val="95"/>
              </a:spcBef>
            </a:pPr>
            <a:r>
              <a:rPr sz="1600" b="1" spc="-270" dirty="0">
                <a:solidFill>
                  <a:srgbClr val="FFFFFF"/>
                </a:solidFill>
                <a:latin typeface="Arial"/>
                <a:cs typeface="Arial"/>
              </a:rPr>
              <a:t>F</a:t>
            </a:r>
            <a:r>
              <a:rPr sz="1600" b="1" spc="-90" dirty="0">
                <a:solidFill>
                  <a:srgbClr val="FFFFFF"/>
                </a:solidFill>
                <a:latin typeface="Arial"/>
                <a:cs typeface="Arial"/>
              </a:rPr>
              <a:t>e</a:t>
            </a:r>
            <a:r>
              <a:rPr sz="1600" b="1" spc="-130" dirty="0">
                <a:solidFill>
                  <a:srgbClr val="FFFFFF"/>
                </a:solidFill>
                <a:latin typeface="Arial"/>
                <a:cs typeface="Arial"/>
              </a:rPr>
              <a:t>n</a:t>
            </a:r>
            <a:r>
              <a:rPr sz="1600" b="1" spc="-145" dirty="0">
                <a:solidFill>
                  <a:srgbClr val="FFFFFF"/>
                </a:solidFill>
                <a:latin typeface="Arial"/>
                <a:cs typeface="Arial"/>
              </a:rPr>
              <a:t>g  </a:t>
            </a:r>
            <a:r>
              <a:rPr sz="1600" b="1" spc="-100" dirty="0">
                <a:solidFill>
                  <a:srgbClr val="FFFFFF"/>
                </a:solidFill>
                <a:latin typeface="Arial"/>
                <a:cs typeface="Arial"/>
              </a:rPr>
              <a:t>U01</a:t>
            </a:r>
            <a:endParaRPr sz="1600">
              <a:latin typeface="Arial"/>
              <a:cs typeface="Arial"/>
            </a:endParaRPr>
          </a:p>
        </p:txBody>
      </p:sp>
      <p:sp>
        <p:nvSpPr>
          <p:cNvPr id="72" name="object 72"/>
          <p:cNvSpPr/>
          <p:nvPr/>
        </p:nvSpPr>
        <p:spPr>
          <a:xfrm>
            <a:off x="9270493" y="4357115"/>
            <a:ext cx="416051" cy="333756"/>
          </a:xfrm>
          <a:prstGeom prst="rect">
            <a:avLst/>
          </a:prstGeom>
          <a:blipFill>
            <a:blip r:embed="rId26" cstate="print"/>
            <a:stretch>
              <a:fillRect/>
            </a:stretch>
          </a:blipFill>
        </p:spPr>
        <p:txBody>
          <a:bodyPr wrap="square" lIns="0" tIns="0" rIns="0" bIns="0" rtlCol="0"/>
          <a:lstStyle/>
          <a:p>
            <a:endParaRPr/>
          </a:p>
        </p:txBody>
      </p:sp>
      <p:sp>
        <p:nvSpPr>
          <p:cNvPr id="73" name="object 73"/>
          <p:cNvSpPr txBox="1"/>
          <p:nvPr/>
        </p:nvSpPr>
        <p:spPr>
          <a:xfrm>
            <a:off x="4320781" y="5895912"/>
            <a:ext cx="6087110" cy="410369"/>
          </a:xfrm>
          <a:prstGeom prst="rect">
            <a:avLst/>
          </a:prstGeom>
          <a:solidFill>
            <a:srgbClr val="CCFF99"/>
          </a:solidFill>
        </p:spPr>
        <p:txBody>
          <a:bodyPr vert="horz" wrap="square" lIns="0" tIns="0" rIns="0" bIns="0" rtlCol="0">
            <a:spAutoFit/>
          </a:bodyPr>
          <a:lstStyle/>
          <a:p>
            <a:pPr>
              <a:lnSpc>
                <a:spcPts val="3235"/>
              </a:lnSpc>
            </a:pPr>
            <a:r>
              <a:rPr sz="2800" b="1" spc="-240" dirty="0">
                <a:latin typeface="Arial"/>
                <a:cs typeface="Arial"/>
              </a:rPr>
              <a:t>Funded </a:t>
            </a:r>
            <a:r>
              <a:rPr sz="2800" b="1" spc="-145" dirty="0">
                <a:latin typeface="Arial"/>
                <a:cs typeface="Arial"/>
              </a:rPr>
              <a:t>11 </a:t>
            </a:r>
            <a:r>
              <a:rPr sz="2800" b="1" spc="-195" dirty="0">
                <a:latin typeface="Arial"/>
                <a:cs typeface="Arial"/>
              </a:rPr>
              <a:t>projects ~$ </a:t>
            </a:r>
            <a:r>
              <a:rPr sz="2800" b="1" spc="-15" dirty="0">
                <a:latin typeface="Arial"/>
                <a:cs typeface="Arial"/>
              </a:rPr>
              <a:t>50M/yr </a:t>
            </a:r>
            <a:r>
              <a:rPr sz="2800" b="1" spc="-135" dirty="0">
                <a:latin typeface="Arial"/>
                <a:cs typeface="Arial"/>
              </a:rPr>
              <a:t>for </a:t>
            </a:r>
            <a:r>
              <a:rPr sz="2800" b="1" spc="-145" dirty="0">
                <a:latin typeface="Arial"/>
                <a:cs typeface="Arial"/>
              </a:rPr>
              <a:t>5</a:t>
            </a:r>
            <a:r>
              <a:rPr sz="2800" b="1" spc="-45" dirty="0">
                <a:latin typeface="Arial"/>
                <a:cs typeface="Arial"/>
              </a:rPr>
              <a:t> </a:t>
            </a:r>
            <a:r>
              <a:rPr sz="2800" b="1" spc="-240" dirty="0">
                <a:latin typeface="Arial"/>
                <a:cs typeface="Arial"/>
              </a:rPr>
              <a:t>years</a:t>
            </a:r>
            <a:endParaRPr sz="2800">
              <a:latin typeface="Arial"/>
              <a:cs typeface="Arial"/>
            </a:endParaRPr>
          </a:p>
        </p:txBody>
      </p:sp>
      <p:sp>
        <p:nvSpPr>
          <p:cNvPr id="74" name="object 74"/>
          <p:cNvSpPr/>
          <p:nvPr/>
        </p:nvSpPr>
        <p:spPr>
          <a:xfrm>
            <a:off x="3150107" y="3438145"/>
            <a:ext cx="1514856" cy="1088135"/>
          </a:xfrm>
          <a:prstGeom prst="rect">
            <a:avLst/>
          </a:prstGeom>
          <a:blipFill>
            <a:blip r:embed="rId27" cstate="print"/>
            <a:stretch>
              <a:fillRect/>
            </a:stretch>
          </a:blipFill>
        </p:spPr>
        <p:txBody>
          <a:bodyPr wrap="square" lIns="0" tIns="0" rIns="0" bIns="0" rtlCol="0"/>
          <a:lstStyle/>
          <a:p>
            <a:endParaRPr/>
          </a:p>
        </p:txBody>
      </p:sp>
      <p:sp>
        <p:nvSpPr>
          <p:cNvPr id="75" name="object 75"/>
          <p:cNvSpPr/>
          <p:nvPr/>
        </p:nvSpPr>
        <p:spPr>
          <a:xfrm>
            <a:off x="3199638" y="3473959"/>
            <a:ext cx="1409700" cy="979805"/>
          </a:xfrm>
          <a:custGeom>
            <a:avLst/>
            <a:gdLst/>
            <a:ahLst/>
            <a:cxnLst/>
            <a:rect l="l" t="t" r="r" b="b"/>
            <a:pathLst>
              <a:path w="1409700" h="979804">
                <a:moveTo>
                  <a:pt x="0" y="979627"/>
                </a:moveTo>
                <a:lnTo>
                  <a:pt x="1409128" y="0"/>
                </a:lnTo>
              </a:path>
            </a:pathLst>
          </a:custGeom>
          <a:ln w="25908">
            <a:solidFill>
              <a:srgbClr val="4F81BD"/>
            </a:solidFill>
          </a:ln>
        </p:spPr>
        <p:txBody>
          <a:bodyPr wrap="square" lIns="0" tIns="0" rIns="0" bIns="0" rtlCol="0"/>
          <a:lstStyle/>
          <a:p>
            <a:endParaRPr/>
          </a:p>
        </p:txBody>
      </p:sp>
      <p:sp>
        <p:nvSpPr>
          <p:cNvPr id="76" name="object 76"/>
          <p:cNvSpPr/>
          <p:nvPr/>
        </p:nvSpPr>
        <p:spPr>
          <a:xfrm>
            <a:off x="3794760" y="3206496"/>
            <a:ext cx="902208" cy="385571"/>
          </a:xfrm>
          <a:prstGeom prst="rect">
            <a:avLst/>
          </a:prstGeom>
          <a:blipFill>
            <a:blip r:embed="rId28" cstate="print"/>
            <a:stretch>
              <a:fillRect/>
            </a:stretch>
          </a:blipFill>
        </p:spPr>
        <p:txBody>
          <a:bodyPr wrap="square" lIns="0" tIns="0" rIns="0" bIns="0" rtlCol="0"/>
          <a:lstStyle/>
          <a:p>
            <a:endParaRPr/>
          </a:p>
        </p:txBody>
      </p:sp>
      <p:sp>
        <p:nvSpPr>
          <p:cNvPr id="77" name="object 77"/>
          <p:cNvSpPr/>
          <p:nvPr/>
        </p:nvSpPr>
        <p:spPr>
          <a:xfrm>
            <a:off x="3841243" y="3242310"/>
            <a:ext cx="800735" cy="275590"/>
          </a:xfrm>
          <a:custGeom>
            <a:avLst/>
            <a:gdLst/>
            <a:ahLst/>
            <a:cxnLst/>
            <a:rect l="l" t="t" r="r" b="b"/>
            <a:pathLst>
              <a:path w="800735" h="275589">
                <a:moveTo>
                  <a:pt x="0" y="275564"/>
                </a:moveTo>
                <a:lnTo>
                  <a:pt x="800531" y="0"/>
                </a:lnTo>
              </a:path>
            </a:pathLst>
          </a:custGeom>
          <a:ln w="25908">
            <a:solidFill>
              <a:srgbClr val="4F81BD"/>
            </a:solidFill>
          </a:ln>
        </p:spPr>
        <p:txBody>
          <a:bodyPr wrap="square" lIns="0" tIns="0" rIns="0" bIns="0" rtlCol="0"/>
          <a:lstStyle/>
          <a:p>
            <a:endParaRPr/>
          </a:p>
        </p:txBody>
      </p:sp>
      <p:sp>
        <p:nvSpPr>
          <p:cNvPr id="78" name="object 78"/>
          <p:cNvSpPr/>
          <p:nvPr/>
        </p:nvSpPr>
        <p:spPr>
          <a:xfrm>
            <a:off x="4123945" y="2839211"/>
            <a:ext cx="687323" cy="402336"/>
          </a:xfrm>
          <a:prstGeom prst="rect">
            <a:avLst/>
          </a:prstGeom>
          <a:blipFill>
            <a:blip r:embed="rId29" cstate="print"/>
            <a:stretch>
              <a:fillRect/>
            </a:stretch>
          </a:blipFill>
        </p:spPr>
        <p:txBody>
          <a:bodyPr wrap="square" lIns="0" tIns="0" rIns="0" bIns="0" rtlCol="0"/>
          <a:lstStyle/>
          <a:p>
            <a:endParaRPr/>
          </a:p>
        </p:txBody>
      </p:sp>
      <p:sp>
        <p:nvSpPr>
          <p:cNvPr id="79" name="object 79"/>
          <p:cNvSpPr/>
          <p:nvPr/>
        </p:nvSpPr>
        <p:spPr>
          <a:xfrm>
            <a:off x="4171951" y="2873502"/>
            <a:ext cx="583565" cy="292735"/>
          </a:xfrm>
          <a:custGeom>
            <a:avLst/>
            <a:gdLst/>
            <a:ahLst/>
            <a:cxnLst/>
            <a:rect l="l" t="t" r="r" b="b"/>
            <a:pathLst>
              <a:path w="583564" h="292735">
                <a:moveTo>
                  <a:pt x="0" y="0"/>
                </a:moveTo>
                <a:lnTo>
                  <a:pt x="583438" y="292468"/>
                </a:lnTo>
              </a:path>
            </a:pathLst>
          </a:custGeom>
          <a:ln w="25908">
            <a:solidFill>
              <a:srgbClr val="4F81BD"/>
            </a:solidFill>
          </a:ln>
        </p:spPr>
        <p:txBody>
          <a:bodyPr wrap="square" lIns="0" tIns="0" rIns="0" bIns="0" rtlCol="0"/>
          <a:lstStyle/>
          <a:p>
            <a:endParaRPr/>
          </a:p>
        </p:txBody>
      </p:sp>
      <p:sp>
        <p:nvSpPr>
          <p:cNvPr id="80" name="object 80"/>
          <p:cNvSpPr/>
          <p:nvPr/>
        </p:nvSpPr>
        <p:spPr>
          <a:xfrm>
            <a:off x="5297423" y="2756916"/>
            <a:ext cx="114300" cy="345948"/>
          </a:xfrm>
          <a:prstGeom prst="rect">
            <a:avLst/>
          </a:prstGeom>
          <a:blipFill>
            <a:blip r:embed="rId30" cstate="print"/>
            <a:stretch>
              <a:fillRect/>
            </a:stretch>
          </a:blipFill>
        </p:spPr>
        <p:txBody>
          <a:bodyPr wrap="square" lIns="0" tIns="0" rIns="0" bIns="0" rtlCol="0"/>
          <a:lstStyle/>
          <a:p>
            <a:endParaRPr/>
          </a:p>
        </p:txBody>
      </p:sp>
      <p:sp>
        <p:nvSpPr>
          <p:cNvPr id="81" name="object 81"/>
          <p:cNvSpPr/>
          <p:nvPr/>
        </p:nvSpPr>
        <p:spPr>
          <a:xfrm>
            <a:off x="5353050" y="2779015"/>
            <a:ext cx="3810" cy="248285"/>
          </a:xfrm>
          <a:custGeom>
            <a:avLst/>
            <a:gdLst/>
            <a:ahLst/>
            <a:cxnLst/>
            <a:rect l="l" t="t" r="r" b="b"/>
            <a:pathLst>
              <a:path w="3810" h="248285">
                <a:moveTo>
                  <a:pt x="3263" y="0"/>
                </a:moveTo>
                <a:lnTo>
                  <a:pt x="0" y="247802"/>
                </a:lnTo>
              </a:path>
            </a:pathLst>
          </a:custGeom>
          <a:ln w="25907">
            <a:solidFill>
              <a:srgbClr val="4F81BD"/>
            </a:solidFill>
          </a:ln>
        </p:spPr>
        <p:txBody>
          <a:bodyPr wrap="square" lIns="0" tIns="0" rIns="0" bIns="0" rtlCol="0"/>
          <a:lstStyle/>
          <a:p>
            <a:endParaRPr/>
          </a:p>
        </p:txBody>
      </p:sp>
      <p:sp>
        <p:nvSpPr>
          <p:cNvPr id="82" name="object 82"/>
          <p:cNvSpPr/>
          <p:nvPr/>
        </p:nvSpPr>
        <p:spPr>
          <a:xfrm>
            <a:off x="6047232" y="2793493"/>
            <a:ext cx="534924" cy="409955"/>
          </a:xfrm>
          <a:prstGeom prst="rect">
            <a:avLst/>
          </a:prstGeom>
          <a:blipFill>
            <a:blip r:embed="rId31" cstate="print"/>
            <a:stretch>
              <a:fillRect/>
            </a:stretch>
          </a:blipFill>
        </p:spPr>
        <p:txBody>
          <a:bodyPr wrap="square" lIns="0" tIns="0" rIns="0" bIns="0" rtlCol="0"/>
          <a:lstStyle/>
          <a:p>
            <a:endParaRPr/>
          </a:p>
        </p:txBody>
      </p:sp>
      <p:sp>
        <p:nvSpPr>
          <p:cNvPr id="83" name="object 83"/>
          <p:cNvSpPr/>
          <p:nvPr/>
        </p:nvSpPr>
        <p:spPr>
          <a:xfrm>
            <a:off x="6102859" y="2826257"/>
            <a:ext cx="429895" cy="300990"/>
          </a:xfrm>
          <a:custGeom>
            <a:avLst/>
            <a:gdLst/>
            <a:ahLst/>
            <a:cxnLst/>
            <a:rect l="l" t="t" r="r" b="b"/>
            <a:pathLst>
              <a:path w="429895" h="300989">
                <a:moveTo>
                  <a:pt x="429336" y="0"/>
                </a:moveTo>
                <a:lnTo>
                  <a:pt x="0" y="300863"/>
                </a:lnTo>
              </a:path>
            </a:pathLst>
          </a:custGeom>
          <a:ln w="25908">
            <a:solidFill>
              <a:srgbClr val="4F81BD"/>
            </a:solidFill>
          </a:ln>
        </p:spPr>
        <p:txBody>
          <a:bodyPr wrap="square" lIns="0" tIns="0" rIns="0" bIns="0" rtlCol="0"/>
          <a:lstStyle/>
          <a:p>
            <a:endParaRPr/>
          </a:p>
        </p:txBody>
      </p:sp>
      <p:sp>
        <p:nvSpPr>
          <p:cNvPr id="84" name="object 84"/>
          <p:cNvSpPr/>
          <p:nvPr/>
        </p:nvSpPr>
        <p:spPr>
          <a:xfrm>
            <a:off x="6024372" y="3706367"/>
            <a:ext cx="315467" cy="355092"/>
          </a:xfrm>
          <a:prstGeom prst="rect">
            <a:avLst/>
          </a:prstGeom>
          <a:blipFill>
            <a:blip r:embed="rId32" cstate="print"/>
            <a:stretch>
              <a:fillRect/>
            </a:stretch>
          </a:blipFill>
        </p:spPr>
        <p:txBody>
          <a:bodyPr wrap="square" lIns="0" tIns="0" rIns="0" bIns="0" rtlCol="0"/>
          <a:lstStyle/>
          <a:p>
            <a:endParaRPr/>
          </a:p>
        </p:txBody>
      </p:sp>
      <p:sp>
        <p:nvSpPr>
          <p:cNvPr id="85" name="object 85"/>
          <p:cNvSpPr/>
          <p:nvPr/>
        </p:nvSpPr>
        <p:spPr>
          <a:xfrm>
            <a:off x="6079997" y="3728465"/>
            <a:ext cx="204470" cy="270510"/>
          </a:xfrm>
          <a:custGeom>
            <a:avLst/>
            <a:gdLst/>
            <a:ahLst/>
            <a:cxnLst/>
            <a:rect l="l" t="t" r="r" b="b"/>
            <a:pathLst>
              <a:path w="204470" h="270510">
                <a:moveTo>
                  <a:pt x="0" y="0"/>
                </a:moveTo>
                <a:lnTo>
                  <a:pt x="0" y="135115"/>
                </a:lnTo>
                <a:lnTo>
                  <a:pt x="203860" y="135115"/>
                </a:lnTo>
                <a:lnTo>
                  <a:pt x="203860" y="270230"/>
                </a:lnTo>
              </a:path>
            </a:pathLst>
          </a:custGeom>
          <a:ln w="25908">
            <a:solidFill>
              <a:srgbClr val="4F81BD"/>
            </a:solidFill>
          </a:ln>
        </p:spPr>
        <p:txBody>
          <a:bodyPr wrap="square" lIns="0" tIns="0" rIns="0" bIns="0" rtlCol="0"/>
          <a:lstStyle/>
          <a:p>
            <a:endParaRPr/>
          </a:p>
        </p:txBody>
      </p:sp>
      <p:sp>
        <p:nvSpPr>
          <p:cNvPr id="86" name="object 86"/>
          <p:cNvSpPr/>
          <p:nvPr/>
        </p:nvSpPr>
        <p:spPr>
          <a:xfrm>
            <a:off x="4407407" y="3576829"/>
            <a:ext cx="323088" cy="586739"/>
          </a:xfrm>
          <a:prstGeom prst="rect">
            <a:avLst/>
          </a:prstGeom>
          <a:blipFill>
            <a:blip r:embed="rId33" cstate="print"/>
            <a:stretch>
              <a:fillRect/>
            </a:stretch>
          </a:blipFill>
        </p:spPr>
        <p:txBody>
          <a:bodyPr wrap="square" lIns="0" tIns="0" rIns="0" bIns="0" rtlCol="0"/>
          <a:lstStyle/>
          <a:p>
            <a:endParaRPr/>
          </a:p>
        </p:txBody>
      </p:sp>
      <p:sp>
        <p:nvSpPr>
          <p:cNvPr id="87" name="object 87"/>
          <p:cNvSpPr/>
          <p:nvPr/>
        </p:nvSpPr>
        <p:spPr>
          <a:xfrm>
            <a:off x="4463034" y="3598926"/>
            <a:ext cx="212725" cy="502284"/>
          </a:xfrm>
          <a:custGeom>
            <a:avLst/>
            <a:gdLst/>
            <a:ahLst/>
            <a:cxnLst/>
            <a:rect l="l" t="t" r="r" b="b"/>
            <a:pathLst>
              <a:path w="212725" h="502285">
                <a:moveTo>
                  <a:pt x="212394" y="0"/>
                </a:moveTo>
                <a:lnTo>
                  <a:pt x="212394" y="250825"/>
                </a:lnTo>
                <a:lnTo>
                  <a:pt x="0" y="250825"/>
                </a:lnTo>
                <a:lnTo>
                  <a:pt x="0" y="501662"/>
                </a:lnTo>
              </a:path>
            </a:pathLst>
          </a:custGeom>
          <a:ln w="25908">
            <a:solidFill>
              <a:srgbClr val="4F81BD"/>
            </a:solidFill>
          </a:ln>
        </p:spPr>
        <p:txBody>
          <a:bodyPr wrap="square" lIns="0" tIns="0" rIns="0" bIns="0" rtlCol="0"/>
          <a:lstStyle/>
          <a:p>
            <a:endParaRPr/>
          </a:p>
        </p:txBody>
      </p:sp>
      <p:sp>
        <p:nvSpPr>
          <p:cNvPr id="88" name="object 88"/>
          <p:cNvSpPr/>
          <p:nvPr/>
        </p:nvSpPr>
        <p:spPr>
          <a:xfrm>
            <a:off x="7075933" y="2968752"/>
            <a:ext cx="1418843" cy="528827"/>
          </a:xfrm>
          <a:prstGeom prst="rect">
            <a:avLst/>
          </a:prstGeom>
          <a:blipFill>
            <a:blip r:embed="rId34" cstate="print"/>
            <a:stretch>
              <a:fillRect/>
            </a:stretch>
          </a:blipFill>
        </p:spPr>
        <p:txBody>
          <a:bodyPr wrap="square" lIns="0" tIns="0" rIns="0" bIns="0" rtlCol="0"/>
          <a:lstStyle/>
          <a:p>
            <a:endParaRPr/>
          </a:p>
        </p:txBody>
      </p:sp>
      <p:sp>
        <p:nvSpPr>
          <p:cNvPr id="89" name="object 89"/>
          <p:cNvSpPr/>
          <p:nvPr/>
        </p:nvSpPr>
        <p:spPr>
          <a:xfrm>
            <a:off x="7131558" y="3003042"/>
            <a:ext cx="1316990" cy="419100"/>
          </a:xfrm>
          <a:custGeom>
            <a:avLst/>
            <a:gdLst/>
            <a:ahLst/>
            <a:cxnLst/>
            <a:rect l="l" t="t" r="r" b="b"/>
            <a:pathLst>
              <a:path w="1316990" h="419100">
                <a:moveTo>
                  <a:pt x="1316443" y="0"/>
                </a:moveTo>
                <a:lnTo>
                  <a:pt x="0" y="418693"/>
                </a:lnTo>
              </a:path>
            </a:pathLst>
          </a:custGeom>
          <a:ln w="25908">
            <a:solidFill>
              <a:srgbClr val="4F81BD"/>
            </a:solidFill>
          </a:ln>
        </p:spPr>
        <p:txBody>
          <a:bodyPr wrap="square" lIns="0" tIns="0" rIns="0" bIns="0" rtlCol="0"/>
          <a:lstStyle/>
          <a:p>
            <a:endParaRPr/>
          </a:p>
        </p:txBody>
      </p:sp>
      <p:sp>
        <p:nvSpPr>
          <p:cNvPr id="90" name="object 90"/>
          <p:cNvSpPr/>
          <p:nvPr/>
        </p:nvSpPr>
        <p:spPr>
          <a:xfrm>
            <a:off x="7075932" y="3438145"/>
            <a:ext cx="2130552" cy="365759"/>
          </a:xfrm>
          <a:prstGeom prst="rect">
            <a:avLst/>
          </a:prstGeom>
          <a:blipFill>
            <a:blip r:embed="rId35" cstate="print"/>
            <a:stretch>
              <a:fillRect/>
            </a:stretch>
          </a:blipFill>
        </p:spPr>
        <p:txBody>
          <a:bodyPr wrap="square" lIns="0" tIns="0" rIns="0" bIns="0" rtlCol="0"/>
          <a:lstStyle/>
          <a:p>
            <a:endParaRPr/>
          </a:p>
        </p:txBody>
      </p:sp>
      <p:sp>
        <p:nvSpPr>
          <p:cNvPr id="91" name="object 91"/>
          <p:cNvSpPr/>
          <p:nvPr/>
        </p:nvSpPr>
        <p:spPr>
          <a:xfrm>
            <a:off x="7131558" y="3473959"/>
            <a:ext cx="2030730" cy="254635"/>
          </a:xfrm>
          <a:custGeom>
            <a:avLst/>
            <a:gdLst/>
            <a:ahLst/>
            <a:cxnLst/>
            <a:rect l="l" t="t" r="r" b="b"/>
            <a:pathLst>
              <a:path w="2030729" h="254635">
                <a:moveTo>
                  <a:pt x="2030387" y="254241"/>
                </a:moveTo>
                <a:lnTo>
                  <a:pt x="0" y="0"/>
                </a:lnTo>
              </a:path>
            </a:pathLst>
          </a:custGeom>
          <a:ln w="25908">
            <a:solidFill>
              <a:srgbClr val="4F81BD"/>
            </a:solidFill>
          </a:ln>
        </p:spPr>
        <p:txBody>
          <a:bodyPr wrap="square" lIns="0" tIns="0" rIns="0" bIns="0" rtlCol="0"/>
          <a:lstStyle/>
          <a:p>
            <a:endParaRPr/>
          </a:p>
        </p:txBody>
      </p:sp>
      <p:sp>
        <p:nvSpPr>
          <p:cNvPr id="92" name="object 92"/>
          <p:cNvSpPr/>
          <p:nvPr/>
        </p:nvSpPr>
        <p:spPr>
          <a:xfrm>
            <a:off x="7054597" y="3585972"/>
            <a:ext cx="830579" cy="633983"/>
          </a:xfrm>
          <a:prstGeom prst="rect">
            <a:avLst/>
          </a:prstGeom>
          <a:blipFill>
            <a:blip r:embed="rId36" cstate="print"/>
            <a:stretch>
              <a:fillRect/>
            </a:stretch>
          </a:blipFill>
        </p:spPr>
        <p:txBody>
          <a:bodyPr wrap="square" lIns="0" tIns="0" rIns="0" bIns="0" rtlCol="0"/>
          <a:lstStyle/>
          <a:p>
            <a:endParaRPr/>
          </a:p>
        </p:txBody>
      </p:sp>
      <p:sp>
        <p:nvSpPr>
          <p:cNvPr id="93" name="object 93"/>
          <p:cNvSpPr/>
          <p:nvPr/>
        </p:nvSpPr>
        <p:spPr>
          <a:xfrm>
            <a:off x="7104126" y="3618739"/>
            <a:ext cx="725170" cy="526415"/>
          </a:xfrm>
          <a:custGeom>
            <a:avLst/>
            <a:gdLst/>
            <a:ahLst/>
            <a:cxnLst/>
            <a:rect l="l" t="t" r="r" b="b"/>
            <a:pathLst>
              <a:path w="725170" h="526414">
                <a:moveTo>
                  <a:pt x="0" y="0"/>
                </a:moveTo>
                <a:lnTo>
                  <a:pt x="725043" y="525945"/>
                </a:lnTo>
              </a:path>
            </a:pathLst>
          </a:custGeom>
          <a:ln w="25908">
            <a:solidFill>
              <a:srgbClr val="4F81BD"/>
            </a:solidFill>
          </a:ln>
        </p:spPr>
        <p:txBody>
          <a:bodyPr wrap="square" lIns="0" tIns="0" rIns="0" bIns="0" rtlCol="0"/>
          <a:lstStyle/>
          <a:p>
            <a:endParaRPr/>
          </a:p>
        </p:txBody>
      </p:sp>
      <p:sp>
        <p:nvSpPr>
          <p:cNvPr id="94" name="object 94"/>
          <p:cNvSpPr/>
          <p:nvPr/>
        </p:nvSpPr>
        <p:spPr>
          <a:xfrm>
            <a:off x="6053328" y="3413759"/>
            <a:ext cx="818388" cy="137160"/>
          </a:xfrm>
          <a:prstGeom prst="rect">
            <a:avLst/>
          </a:prstGeom>
          <a:blipFill>
            <a:blip r:embed="rId37" cstate="print"/>
            <a:stretch>
              <a:fillRect/>
            </a:stretch>
          </a:blipFill>
        </p:spPr>
        <p:txBody>
          <a:bodyPr wrap="square" lIns="0" tIns="0" rIns="0" bIns="0" rtlCol="0"/>
          <a:lstStyle/>
          <a:p>
            <a:endParaRPr/>
          </a:p>
        </p:txBody>
      </p:sp>
      <p:sp>
        <p:nvSpPr>
          <p:cNvPr id="95" name="object 95"/>
          <p:cNvSpPr/>
          <p:nvPr/>
        </p:nvSpPr>
        <p:spPr>
          <a:xfrm>
            <a:off x="6096762" y="3449586"/>
            <a:ext cx="719455" cy="25400"/>
          </a:xfrm>
          <a:custGeom>
            <a:avLst/>
            <a:gdLst/>
            <a:ahLst/>
            <a:cxnLst/>
            <a:rect l="l" t="t" r="r" b="b"/>
            <a:pathLst>
              <a:path w="719454" h="25400">
                <a:moveTo>
                  <a:pt x="0" y="25400"/>
                </a:moveTo>
                <a:lnTo>
                  <a:pt x="719061" y="0"/>
                </a:lnTo>
              </a:path>
            </a:pathLst>
          </a:custGeom>
          <a:ln w="25908">
            <a:solidFill>
              <a:srgbClr val="4F81BD"/>
            </a:solidFill>
          </a:ln>
        </p:spPr>
        <p:txBody>
          <a:bodyPr wrap="square" lIns="0" tIns="0" rIns="0" bIns="0" rtlCol="0"/>
          <a:lstStyle/>
          <a:p>
            <a:endParaRPr/>
          </a:p>
        </p:txBody>
      </p:sp>
      <p:sp>
        <p:nvSpPr>
          <p:cNvPr id="96" name="object 96"/>
          <p:cNvSpPr/>
          <p:nvPr/>
        </p:nvSpPr>
        <p:spPr>
          <a:xfrm>
            <a:off x="5288280" y="3915155"/>
            <a:ext cx="242315" cy="1408176"/>
          </a:xfrm>
          <a:prstGeom prst="rect">
            <a:avLst/>
          </a:prstGeom>
          <a:blipFill>
            <a:blip r:embed="rId38" cstate="print"/>
            <a:stretch>
              <a:fillRect/>
            </a:stretch>
          </a:blipFill>
        </p:spPr>
        <p:txBody>
          <a:bodyPr wrap="square" lIns="0" tIns="0" rIns="0" bIns="0" rtlCol="0"/>
          <a:lstStyle/>
          <a:p>
            <a:endParaRPr/>
          </a:p>
        </p:txBody>
      </p:sp>
      <p:sp>
        <p:nvSpPr>
          <p:cNvPr id="97" name="object 97"/>
          <p:cNvSpPr/>
          <p:nvPr/>
        </p:nvSpPr>
        <p:spPr>
          <a:xfrm>
            <a:off x="5409438" y="3937253"/>
            <a:ext cx="0" cy="1181100"/>
          </a:xfrm>
          <a:custGeom>
            <a:avLst/>
            <a:gdLst/>
            <a:ahLst/>
            <a:cxnLst/>
            <a:rect l="l" t="t" r="r" b="b"/>
            <a:pathLst>
              <a:path h="1181100">
                <a:moveTo>
                  <a:pt x="0" y="0"/>
                </a:moveTo>
                <a:lnTo>
                  <a:pt x="0" y="1181074"/>
                </a:lnTo>
              </a:path>
            </a:pathLst>
          </a:custGeom>
          <a:ln w="25908">
            <a:solidFill>
              <a:srgbClr val="4F81BD"/>
            </a:solidFill>
          </a:ln>
        </p:spPr>
        <p:txBody>
          <a:bodyPr wrap="square" lIns="0" tIns="0" rIns="0" bIns="0" rtlCol="0"/>
          <a:lstStyle/>
          <a:p>
            <a:endParaRPr/>
          </a:p>
        </p:txBody>
      </p:sp>
      <p:sp>
        <p:nvSpPr>
          <p:cNvPr id="98" name="object 98"/>
          <p:cNvSpPr/>
          <p:nvPr/>
        </p:nvSpPr>
        <p:spPr>
          <a:xfrm>
            <a:off x="5370577" y="5105375"/>
            <a:ext cx="78105" cy="78105"/>
          </a:xfrm>
          <a:custGeom>
            <a:avLst/>
            <a:gdLst/>
            <a:ahLst/>
            <a:cxnLst/>
            <a:rect l="l" t="t" r="r" b="b"/>
            <a:pathLst>
              <a:path w="78104" h="78104">
                <a:moveTo>
                  <a:pt x="77724" y="0"/>
                </a:moveTo>
                <a:lnTo>
                  <a:pt x="0" y="0"/>
                </a:lnTo>
                <a:lnTo>
                  <a:pt x="38862" y="77724"/>
                </a:lnTo>
                <a:lnTo>
                  <a:pt x="77724" y="0"/>
                </a:lnTo>
                <a:close/>
              </a:path>
            </a:pathLst>
          </a:custGeom>
          <a:solidFill>
            <a:srgbClr val="4F81BD"/>
          </a:solidFill>
        </p:spPr>
        <p:txBody>
          <a:bodyPr wrap="square" lIns="0" tIns="0" rIns="0" bIns="0" rtlCol="0"/>
          <a:lstStyle/>
          <a:p>
            <a:endParaRPr/>
          </a:p>
        </p:txBody>
      </p:sp>
    </p:spTree>
    <p:extLst>
      <p:ext uri="{BB962C8B-B14F-4D97-AF65-F5344CB8AC3E}">
        <p14:creationId xmlns:p14="http://schemas.microsoft.com/office/powerpoint/2010/main" val="17595218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7" y="344144"/>
            <a:ext cx="2696845" cy="360680"/>
          </a:xfrm>
          <a:prstGeom prst="rect">
            <a:avLst/>
          </a:prstGeom>
        </p:spPr>
        <p:txBody>
          <a:bodyPr vert="horz" wrap="square" lIns="0" tIns="12700" rIns="0" bIns="0" rtlCol="0">
            <a:spAutoFit/>
          </a:bodyPr>
          <a:lstStyle/>
          <a:p>
            <a:pPr marL="12700">
              <a:spcBef>
                <a:spcPts val="100"/>
              </a:spcBef>
            </a:pPr>
            <a:r>
              <a:rPr sz="2200" b="1" spc="-190" dirty="0">
                <a:solidFill>
                  <a:srgbClr val="FFFFFF"/>
                </a:solidFill>
                <a:latin typeface="Trebuchet MS"/>
                <a:cs typeface="Trebuchet MS"/>
              </a:rPr>
              <a:t>THE </a:t>
            </a:r>
            <a:r>
              <a:rPr sz="2200" b="1" spc="-60" dirty="0">
                <a:solidFill>
                  <a:srgbClr val="FFFFFF"/>
                </a:solidFill>
                <a:latin typeface="Trebuchet MS"/>
                <a:cs typeface="Trebuchet MS"/>
              </a:rPr>
              <a:t>BRAIN</a:t>
            </a:r>
            <a:r>
              <a:rPr sz="2200" b="1" spc="-195" dirty="0">
                <a:solidFill>
                  <a:srgbClr val="FFFFFF"/>
                </a:solidFill>
                <a:latin typeface="Trebuchet MS"/>
                <a:cs typeface="Trebuchet MS"/>
              </a:rPr>
              <a:t> </a:t>
            </a:r>
            <a:r>
              <a:rPr sz="2200" b="1" spc="-145" dirty="0">
                <a:solidFill>
                  <a:srgbClr val="FFFFFF"/>
                </a:solidFill>
                <a:latin typeface="Trebuchet MS"/>
                <a:cs typeface="Trebuchet MS"/>
              </a:rPr>
              <a:t>INITIATIVE®</a:t>
            </a:r>
            <a:endParaRPr sz="2200">
              <a:latin typeface="Trebuchet MS"/>
              <a:cs typeface="Trebuchet MS"/>
            </a:endParaRPr>
          </a:p>
        </p:txBody>
      </p:sp>
      <p:sp>
        <p:nvSpPr>
          <p:cNvPr id="3" name="object 3"/>
          <p:cNvSpPr/>
          <p:nvPr/>
        </p:nvSpPr>
        <p:spPr>
          <a:xfrm>
            <a:off x="1600747" y="6126162"/>
            <a:ext cx="2894975" cy="73183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843907" y="1110908"/>
            <a:ext cx="5577840" cy="2426305"/>
          </a:xfrm>
          <a:prstGeom prst="rect">
            <a:avLst/>
          </a:prstGeom>
        </p:spPr>
        <p:txBody>
          <a:bodyPr vert="horz" wrap="square" lIns="0" tIns="53340" rIns="0" bIns="0" rtlCol="0">
            <a:spAutoFit/>
          </a:bodyPr>
          <a:lstStyle/>
          <a:p>
            <a:pPr marL="12700" marR="27940">
              <a:lnSpc>
                <a:spcPts val="2600"/>
              </a:lnSpc>
              <a:spcBef>
                <a:spcPts val="420"/>
              </a:spcBef>
            </a:pPr>
            <a:r>
              <a:rPr sz="2400" b="1" u="heavy" spc="-125" dirty="0">
                <a:uFill>
                  <a:solidFill>
                    <a:srgbClr val="000000"/>
                  </a:solidFill>
                </a:uFill>
                <a:latin typeface="Trebuchet MS"/>
                <a:cs typeface="Trebuchet MS"/>
              </a:rPr>
              <a:t>Goal</a:t>
            </a:r>
            <a:r>
              <a:rPr sz="2400" spc="-125" dirty="0">
                <a:latin typeface="Trebuchet MS"/>
                <a:cs typeface="Trebuchet MS"/>
              </a:rPr>
              <a:t>: </a:t>
            </a:r>
            <a:r>
              <a:rPr sz="2400" spc="-130" dirty="0">
                <a:latin typeface="Trebuchet MS"/>
                <a:cs typeface="Trebuchet MS"/>
              </a:rPr>
              <a:t>Elucidate </a:t>
            </a:r>
            <a:r>
              <a:rPr sz="2400" spc="-140" dirty="0">
                <a:latin typeface="Trebuchet MS"/>
                <a:cs typeface="Trebuchet MS"/>
              </a:rPr>
              <a:t>circuit </a:t>
            </a:r>
            <a:r>
              <a:rPr sz="2400" spc="-110" dirty="0">
                <a:latin typeface="Trebuchet MS"/>
                <a:cs typeface="Trebuchet MS"/>
              </a:rPr>
              <a:t>structure </a:t>
            </a:r>
            <a:r>
              <a:rPr sz="2400" spc="-80" dirty="0">
                <a:latin typeface="Trebuchet MS"/>
                <a:cs typeface="Trebuchet MS"/>
              </a:rPr>
              <a:t>and</a:t>
            </a:r>
            <a:r>
              <a:rPr sz="2400" spc="-465" dirty="0">
                <a:latin typeface="Trebuchet MS"/>
                <a:cs typeface="Trebuchet MS"/>
              </a:rPr>
              <a:t> </a:t>
            </a:r>
            <a:r>
              <a:rPr sz="2400" spc="-100" dirty="0">
                <a:latin typeface="Trebuchet MS"/>
                <a:cs typeface="Trebuchet MS"/>
              </a:rPr>
              <a:t>function  to</a:t>
            </a:r>
            <a:r>
              <a:rPr sz="2400" spc="-195" dirty="0">
                <a:latin typeface="Trebuchet MS"/>
                <a:cs typeface="Trebuchet MS"/>
              </a:rPr>
              <a:t> </a:t>
            </a:r>
            <a:r>
              <a:rPr sz="2400" spc="-105" dirty="0">
                <a:latin typeface="Trebuchet MS"/>
                <a:cs typeface="Trebuchet MS"/>
              </a:rPr>
              <a:t>understand:</a:t>
            </a:r>
            <a:endParaRPr sz="2400" dirty="0">
              <a:latin typeface="Trebuchet MS"/>
              <a:cs typeface="Trebuchet MS"/>
            </a:endParaRPr>
          </a:p>
          <a:p>
            <a:pPr marL="466725" indent="-220979">
              <a:spcBef>
                <a:spcPts val="509"/>
              </a:spcBef>
              <a:buFont typeface="Arial"/>
              <a:buChar char="•"/>
              <a:tabLst>
                <a:tab pos="466090" algn="l"/>
                <a:tab pos="466725" algn="l"/>
              </a:tabLst>
            </a:pPr>
            <a:r>
              <a:rPr sz="2000" spc="-55" dirty="0">
                <a:latin typeface="Trebuchet MS"/>
                <a:cs typeface="Trebuchet MS"/>
              </a:rPr>
              <a:t>How </a:t>
            </a:r>
            <a:r>
              <a:rPr sz="2000" spc="-90" dirty="0">
                <a:latin typeface="Trebuchet MS"/>
                <a:cs typeface="Trebuchet MS"/>
              </a:rPr>
              <a:t>the brain </a:t>
            </a:r>
            <a:r>
              <a:rPr sz="2000" spc="-95" dirty="0">
                <a:latin typeface="Trebuchet MS"/>
                <a:cs typeface="Trebuchet MS"/>
              </a:rPr>
              <a:t>moves, </a:t>
            </a:r>
            <a:r>
              <a:rPr sz="2000" spc="-105" dirty="0">
                <a:latin typeface="Trebuchet MS"/>
                <a:cs typeface="Trebuchet MS"/>
              </a:rPr>
              <a:t>plans,</a:t>
            </a:r>
            <a:r>
              <a:rPr sz="2000" spc="-450" dirty="0">
                <a:latin typeface="Trebuchet MS"/>
                <a:cs typeface="Trebuchet MS"/>
              </a:rPr>
              <a:t> </a:t>
            </a:r>
            <a:r>
              <a:rPr sz="2000" spc="-110" dirty="0">
                <a:latin typeface="Trebuchet MS"/>
                <a:cs typeface="Trebuchet MS"/>
              </a:rPr>
              <a:t>executes</a:t>
            </a:r>
            <a:endParaRPr sz="2000" dirty="0">
              <a:latin typeface="Trebuchet MS"/>
              <a:cs typeface="Trebuchet MS"/>
            </a:endParaRPr>
          </a:p>
          <a:p>
            <a:pPr marL="466725" marR="5080" indent="-220979">
              <a:lnSpc>
                <a:spcPts val="2170"/>
              </a:lnSpc>
              <a:spcBef>
                <a:spcPts val="830"/>
              </a:spcBef>
              <a:buFont typeface="Arial"/>
              <a:buChar char="•"/>
              <a:tabLst>
                <a:tab pos="466090" algn="l"/>
                <a:tab pos="466725" algn="l"/>
              </a:tabLst>
            </a:pPr>
            <a:r>
              <a:rPr sz="2000" spc="-55" dirty="0">
                <a:latin typeface="Trebuchet MS"/>
                <a:cs typeface="Trebuchet MS"/>
              </a:rPr>
              <a:t>How </a:t>
            </a:r>
            <a:r>
              <a:rPr sz="2000" spc="-80" dirty="0">
                <a:latin typeface="Trebuchet MS"/>
                <a:cs typeface="Trebuchet MS"/>
              </a:rPr>
              <a:t>to </a:t>
            </a:r>
            <a:r>
              <a:rPr sz="2000" spc="-95" dirty="0">
                <a:latin typeface="Trebuchet MS"/>
                <a:cs typeface="Trebuchet MS"/>
              </a:rPr>
              <a:t>monitor/manipulate </a:t>
            </a:r>
            <a:r>
              <a:rPr sz="2000" spc="-105" dirty="0">
                <a:latin typeface="Trebuchet MS"/>
                <a:cs typeface="Trebuchet MS"/>
              </a:rPr>
              <a:t>circuits </a:t>
            </a:r>
            <a:r>
              <a:rPr sz="2000" spc="-95" dirty="0">
                <a:latin typeface="Trebuchet MS"/>
                <a:cs typeface="Trebuchet MS"/>
              </a:rPr>
              <a:t>for</a:t>
            </a:r>
            <a:r>
              <a:rPr sz="2000" spc="-409" dirty="0">
                <a:latin typeface="Trebuchet MS"/>
                <a:cs typeface="Trebuchet MS"/>
              </a:rPr>
              <a:t> </a:t>
            </a:r>
            <a:r>
              <a:rPr sz="2000" spc="-85" dirty="0">
                <a:latin typeface="Trebuchet MS"/>
                <a:cs typeface="Trebuchet MS"/>
              </a:rPr>
              <a:t>improved  function</a:t>
            </a:r>
            <a:endParaRPr sz="2000" dirty="0">
              <a:latin typeface="Trebuchet MS"/>
              <a:cs typeface="Trebuchet MS"/>
            </a:endParaRPr>
          </a:p>
          <a:p>
            <a:pPr marL="466725" marR="852805" indent="-220979">
              <a:lnSpc>
                <a:spcPts val="2170"/>
              </a:lnSpc>
              <a:spcBef>
                <a:spcPts val="795"/>
              </a:spcBef>
              <a:buFont typeface="Arial"/>
              <a:buChar char="•"/>
              <a:tabLst>
                <a:tab pos="466090" algn="l"/>
                <a:tab pos="466725" algn="l"/>
              </a:tabLst>
            </a:pPr>
            <a:r>
              <a:rPr sz="2000" spc="-120" dirty="0">
                <a:latin typeface="Trebuchet MS"/>
                <a:cs typeface="Trebuchet MS"/>
              </a:rPr>
              <a:t>That </a:t>
            </a:r>
            <a:r>
              <a:rPr sz="2000" spc="-80" dirty="0">
                <a:latin typeface="Trebuchet MS"/>
                <a:cs typeface="Trebuchet MS"/>
              </a:rPr>
              <a:t>disordered </a:t>
            </a:r>
            <a:r>
              <a:rPr sz="2000" spc="-90" dirty="0">
                <a:latin typeface="Trebuchet MS"/>
                <a:cs typeface="Trebuchet MS"/>
              </a:rPr>
              <a:t>brain </a:t>
            </a:r>
            <a:r>
              <a:rPr sz="2000" spc="-105" dirty="0">
                <a:latin typeface="Trebuchet MS"/>
                <a:cs typeface="Trebuchet MS"/>
              </a:rPr>
              <a:t>circuits </a:t>
            </a:r>
            <a:r>
              <a:rPr sz="2000" spc="-85" dirty="0">
                <a:latin typeface="Trebuchet MS"/>
                <a:cs typeface="Trebuchet MS"/>
              </a:rPr>
              <a:t>cause  </a:t>
            </a:r>
            <a:r>
              <a:rPr sz="2000" spc="-105" dirty="0">
                <a:latin typeface="Trebuchet MS"/>
                <a:cs typeface="Trebuchet MS"/>
              </a:rPr>
              <a:t>neuro/mental/substance </a:t>
            </a:r>
            <a:r>
              <a:rPr sz="2000" spc="-70" dirty="0">
                <a:latin typeface="Trebuchet MS"/>
                <a:cs typeface="Trebuchet MS"/>
              </a:rPr>
              <a:t>abuse</a:t>
            </a:r>
            <a:r>
              <a:rPr sz="2000" spc="-155" dirty="0">
                <a:latin typeface="Trebuchet MS"/>
                <a:cs typeface="Trebuchet MS"/>
              </a:rPr>
              <a:t> </a:t>
            </a:r>
            <a:r>
              <a:rPr sz="2000" spc="-75" dirty="0">
                <a:latin typeface="Trebuchet MS"/>
                <a:cs typeface="Trebuchet MS"/>
              </a:rPr>
              <a:t>disorders</a:t>
            </a:r>
            <a:endParaRPr sz="2000" dirty="0">
              <a:latin typeface="Trebuchet MS"/>
              <a:cs typeface="Trebuchet MS"/>
            </a:endParaRPr>
          </a:p>
        </p:txBody>
      </p:sp>
      <p:sp>
        <p:nvSpPr>
          <p:cNvPr id="5" name="object 5"/>
          <p:cNvSpPr txBox="1"/>
          <p:nvPr/>
        </p:nvSpPr>
        <p:spPr>
          <a:xfrm>
            <a:off x="5076952" y="3545117"/>
            <a:ext cx="5417820" cy="1052195"/>
          </a:xfrm>
          <a:prstGeom prst="rect">
            <a:avLst/>
          </a:prstGeom>
        </p:spPr>
        <p:txBody>
          <a:bodyPr vert="horz" wrap="square" lIns="0" tIns="53340" rIns="0" bIns="0" rtlCol="0">
            <a:spAutoFit/>
          </a:bodyPr>
          <a:lstStyle/>
          <a:p>
            <a:pPr marL="12700" marR="5080">
              <a:lnSpc>
                <a:spcPts val="2600"/>
              </a:lnSpc>
              <a:spcBef>
                <a:spcPts val="420"/>
              </a:spcBef>
            </a:pPr>
            <a:r>
              <a:rPr sz="2400" b="1" spc="-150" dirty="0">
                <a:latin typeface="Trebuchet MS"/>
                <a:cs typeface="Trebuchet MS"/>
              </a:rPr>
              <a:t>Long-term </a:t>
            </a:r>
            <a:r>
              <a:rPr sz="2400" b="1" spc="-125" dirty="0">
                <a:latin typeface="Trebuchet MS"/>
                <a:cs typeface="Trebuchet MS"/>
              </a:rPr>
              <a:t>goal: </a:t>
            </a:r>
            <a:r>
              <a:rPr sz="2400" spc="-25" dirty="0">
                <a:latin typeface="Trebuchet MS"/>
                <a:cs typeface="Trebuchet MS"/>
              </a:rPr>
              <a:t>Make </a:t>
            </a:r>
            <a:r>
              <a:rPr sz="2400" spc="-140" dirty="0">
                <a:latin typeface="Trebuchet MS"/>
                <a:cs typeface="Trebuchet MS"/>
              </a:rPr>
              <a:t>circuit </a:t>
            </a:r>
            <a:r>
              <a:rPr sz="2400" spc="-100" dirty="0">
                <a:latin typeface="Trebuchet MS"/>
                <a:cs typeface="Trebuchet MS"/>
              </a:rPr>
              <a:t>abnormalities  </a:t>
            </a:r>
            <a:r>
              <a:rPr sz="2400" spc="-110" dirty="0">
                <a:latin typeface="Trebuchet MS"/>
                <a:cs typeface="Trebuchet MS"/>
              </a:rPr>
              <a:t>the </a:t>
            </a:r>
            <a:r>
              <a:rPr sz="2400" spc="-80" dirty="0">
                <a:latin typeface="Trebuchet MS"/>
                <a:cs typeface="Trebuchet MS"/>
              </a:rPr>
              <a:t>basis </a:t>
            </a:r>
            <a:r>
              <a:rPr sz="2400" spc="-95" dirty="0">
                <a:latin typeface="Trebuchet MS"/>
                <a:cs typeface="Trebuchet MS"/>
              </a:rPr>
              <a:t>of </a:t>
            </a:r>
            <a:r>
              <a:rPr sz="2400" spc="-114" dirty="0">
                <a:latin typeface="Trebuchet MS"/>
                <a:cs typeface="Trebuchet MS"/>
              </a:rPr>
              <a:t>diagnostics, </a:t>
            </a:r>
            <a:r>
              <a:rPr sz="2400" spc="-80" dirty="0">
                <a:latin typeface="Trebuchet MS"/>
                <a:cs typeface="Trebuchet MS"/>
              </a:rPr>
              <a:t>and </a:t>
            </a:r>
            <a:r>
              <a:rPr sz="2400" spc="-110" dirty="0">
                <a:latin typeface="Trebuchet MS"/>
                <a:cs typeface="Trebuchet MS"/>
              </a:rPr>
              <a:t>normalization  </a:t>
            </a:r>
            <a:r>
              <a:rPr sz="2400" spc="-95" dirty="0">
                <a:latin typeface="Trebuchet MS"/>
                <a:cs typeface="Trebuchet MS"/>
              </a:rPr>
              <a:t>of </a:t>
            </a:r>
            <a:r>
              <a:rPr sz="2400" spc="-140" dirty="0">
                <a:latin typeface="Trebuchet MS"/>
                <a:cs typeface="Trebuchet MS"/>
              </a:rPr>
              <a:t>circuit </a:t>
            </a:r>
            <a:r>
              <a:rPr sz="2400" spc="-105" dirty="0">
                <a:latin typeface="Trebuchet MS"/>
                <a:cs typeface="Trebuchet MS"/>
              </a:rPr>
              <a:t>function </a:t>
            </a:r>
            <a:r>
              <a:rPr sz="2400" spc="-110" dirty="0">
                <a:latin typeface="Trebuchet MS"/>
                <a:cs typeface="Trebuchet MS"/>
              </a:rPr>
              <a:t>the </a:t>
            </a:r>
            <a:r>
              <a:rPr sz="2400" spc="-135" dirty="0">
                <a:latin typeface="Trebuchet MS"/>
                <a:cs typeface="Trebuchet MS"/>
              </a:rPr>
              <a:t>target </a:t>
            </a:r>
            <a:r>
              <a:rPr sz="2400" spc="-95" dirty="0">
                <a:latin typeface="Trebuchet MS"/>
                <a:cs typeface="Trebuchet MS"/>
              </a:rPr>
              <a:t>of</a:t>
            </a:r>
            <a:r>
              <a:rPr sz="2400" spc="-509" dirty="0">
                <a:latin typeface="Trebuchet MS"/>
                <a:cs typeface="Trebuchet MS"/>
              </a:rPr>
              <a:t> </a:t>
            </a:r>
            <a:r>
              <a:rPr sz="2400" spc="-105" dirty="0">
                <a:latin typeface="Trebuchet MS"/>
                <a:cs typeface="Trebuchet MS"/>
              </a:rPr>
              <a:t>intervention</a:t>
            </a:r>
            <a:endParaRPr sz="2400">
              <a:latin typeface="Trebuchet MS"/>
              <a:cs typeface="Trebuchet MS"/>
            </a:endParaRPr>
          </a:p>
        </p:txBody>
      </p:sp>
      <p:sp>
        <p:nvSpPr>
          <p:cNvPr id="6" name="object 6"/>
          <p:cNvSpPr/>
          <p:nvPr/>
        </p:nvSpPr>
        <p:spPr>
          <a:xfrm>
            <a:off x="1680633" y="4770962"/>
            <a:ext cx="2205567" cy="75776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731432" y="4800600"/>
            <a:ext cx="2103970" cy="76200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733754" y="4803179"/>
            <a:ext cx="2098675" cy="647065"/>
          </a:xfrm>
          <a:custGeom>
            <a:avLst/>
            <a:gdLst/>
            <a:ahLst/>
            <a:cxnLst/>
            <a:rect l="l" t="t" r="r" b="b"/>
            <a:pathLst>
              <a:path w="2098675" h="647064">
                <a:moveTo>
                  <a:pt x="1990737" y="0"/>
                </a:moveTo>
                <a:lnTo>
                  <a:pt x="107831" y="0"/>
                </a:lnTo>
                <a:lnTo>
                  <a:pt x="65858" y="8475"/>
                </a:lnTo>
                <a:lnTo>
                  <a:pt x="31583" y="31586"/>
                </a:lnTo>
                <a:lnTo>
                  <a:pt x="8473" y="65863"/>
                </a:lnTo>
                <a:lnTo>
                  <a:pt x="0" y="107835"/>
                </a:lnTo>
                <a:lnTo>
                  <a:pt x="0" y="539153"/>
                </a:lnTo>
                <a:lnTo>
                  <a:pt x="8473" y="581125"/>
                </a:lnTo>
                <a:lnTo>
                  <a:pt x="31583" y="615402"/>
                </a:lnTo>
                <a:lnTo>
                  <a:pt x="65858" y="638513"/>
                </a:lnTo>
                <a:lnTo>
                  <a:pt x="107831" y="646988"/>
                </a:lnTo>
                <a:lnTo>
                  <a:pt x="1990737" y="646988"/>
                </a:lnTo>
                <a:lnTo>
                  <a:pt x="2032715" y="638513"/>
                </a:lnTo>
                <a:lnTo>
                  <a:pt x="2066991" y="615402"/>
                </a:lnTo>
                <a:lnTo>
                  <a:pt x="2090100" y="581125"/>
                </a:lnTo>
                <a:lnTo>
                  <a:pt x="2098573" y="539153"/>
                </a:lnTo>
                <a:lnTo>
                  <a:pt x="2098573" y="107835"/>
                </a:lnTo>
                <a:lnTo>
                  <a:pt x="2090100" y="65863"/>
                </a:lnTo>
                <a:lnTo>
                  <a:pt x="2066991" y="31586"/>
                </a:lnTo>
                <a:lnTo>
                  <a:pt x="2032715" y="8475"/>
                </a:lnTo>
                <a:lnTo>
                  <a:pt x="1990737" y="0"/>
                </a:lnTo>
                <a:close/>
              </a:path>
            </a:pathLst>
          </a:custGeom>
          <a:solidFill>
            <a:srgbClr val="FFFFFF"/>
          </a:solidFill>
        </p:spPr>
        <p:txBody>
          <a:bodyPr wrap="square" lIns="0" tIns="0" rIns="0" bIns="0" rtlCol="0"/>
          <a:lstStyle/>
          <a:p>
            <a:endParaRPr/>
          </a:p>
        </p:txBody>
      </p:sp>
      <p:sp>
        <p:nvSpPr>
          <p:cNvPr id="9" name="object 9"/>
          <p:cNvSpPr/>
          <p:nvPr/>
        </p:nvSpPr>
        <p:spPr>
          <a:xfrm>
            <a:off x="1733754" y="4803179"/>
            <a:ext cx="2098675" cy="647065"/>
          </a:xfrm>
          <a:custGeom>
            <a:avLst/>
            <a:gdLst/>
            <a:ahLst/>
            <a:cxnLst/>
            <a:rect l="l" t="t" r="r" b="b"/>
            <a:pathLst>
              <a:path w="2098675" h="647064">
                <a:moveTo>
                  <a:pt x="0" y="107832"/>
                </a:moveTo>
                <a:lnTo>
                  <a:pt x="8473" y="65858"/>
                </a:lnTo>
                <a:lnTo>
                  <a:pt x="31583" y="31583"/>
                </a:lnTo>
                <a:lnTo>
                  <a:pt x="65858" y="8473"/>
                </a:lnTo>
                <a:lnTo>
                  <a:pt x="107832" y="0"/>
                </a:lnTo>
                <a:lnTo>
                  <a:pt x="1990741" y="0"/>
                </a:lnTo>
                <a:lnTo>
                  <a:pt x="2032718" y="8473"/>
                </a:lnTo>
                <a:lnTo>
                  <a:pt x="2066996" y="31583"/>
                </a:lnTo>
                <a:lnTo>
                  <a:pt x="2090106" y="65858"/>
                </a:lnTo>
                <a:lnTo>
                  <a:pt x="2098581" y="107832"/>
                </a:lnTo>
                <a:lnTo>
                  <a:pt x="2098581" y="539151"/>
                </a:lnTo>
                <a:lnTo>
                  <a:pt x="2090106" y="581124"/>
                </a:lnTo>
                <a:lnTo>
                  <a:pt x="2066996" y="615400"/>
                </a:lnTo>
                <a:lnTo>
                  <a:pt x="2032718" y="638509"/>
                </a:lnTo>
                <a:lnTo>
                  <a:pt x="1990741" y="646983"/>
                </a:lnTo>
                <a:lnTo>
                  <a:pt x="107832" y="646983"/>
                </a:lnTo>
                <a:lnTo>
                  <a:pt x="65858" y="638509"/>
                </a:lnTo>
                <a:lnTo>
                  <a:pt x="31583" y="615400"/>
                </a:lnTo>
                <a:lnTo>
                  <a:pt x="8473" y="581124"/>
                </a:lnTo>
                <a:lnTo>
                  <a:pt x="0" y="539151"/>
                </a:lnTo>
                <a:lnTo>
                  <a:pt x="0" y="107832"/>
                </a:lnTo>
                <a:close/>
              </a:path>
            </a:pathLst>
          </a:custGeom>
          <a:ln w="25400">
            <a:solidFill>
              <a:srgbClr val="4F81BD"/>
            </a:solidFill>
          </a:ln>
        </p:spPr>
        <p:txBody>
          <a:bodyPr wrap="square" lIns="0" tIns="0" rIns="0" bIns="0" rtlCol="0"/>
          <a:lstStyle/>
          <a:p>
            <a:endParaRPr/>
          </a:p>
        </p:txBody>
      </p:sp>
      <p:sp>
        <p:nvSpPr>
          <p:cNvPr id="10" name="object 10"/>
          <p:cNvSpPr txBox="1"/>
          <p:nvPr/>
        </p:nvSpPr>
        <p:spPr>
          <a:xfrm>
            <a:off x="1882674" y="4857432"/>
            <a:ext cx="1801495" cy="514984"/>
          </a:xfrm>
          <a:prstGeom prst="rect">
            <a:avLst/>
          </a:prstGeom>
        </p:spPr>
        <p:txBody>
          <a:bodyPr vert="horz" wrap="square" lIns="0" tIns="10795" rIns="0" bIns="0" rtlCol="0">
            <a:spAutoFit/>
          </a:bodyPr>
          <a:lstStyle/>
          <a:p>
            <a:pPr marL="478155" marR="5080" indent="-466090">
              <a:lnSpc>
                <a:spcPct val="100699"/>
              </a:lnSpc>
              <a:spcBef>
                <a:spcPts val="85"/>
              </a:spcBef>
            </a:pPr>
            <a:r>
              <a:rPr sz="1600" b="1" spc="-75" dirty="0">
                <a:latin typeface="Trebuchet MS"/>
                <a:cs typeface="Trebuchet MS"/>
              </a:rPr>
              <a:t>Molecular/Structural  </a:t>
            </a:r>
            <a:r>
              <a:rPr sz="1600" b="1" spc="-80" dirty="0">
                <a:latin typeface="Trebuchet MS"/>
                <a:cs typeface="Trebuchet MS"/>
              </a:rPr>
              <a:t>Pathology</a:t>
            </a:r>
            <a:endParaRPr sz="1600" dirty="0">
              <a:latin typeface="Trebuchet MS"/>
              <a:cs typeface="Trebuchet MS"/>
            </a:endParaRPr>
          </a:p>
        </p:txBody>
      </p:sp>
      <p:sp>
        <p:nvSpPr>
          <p:cNvPr id="11" name="object 11"/>
          <p:cNvSpPr/>
          <p:nvPr/>
        </p:nvSpPr>
        <p:spPr>
          <a:xfrm>
            <a:off x="4969929" y="4762504"/>
            <a:ext cx="1371600" cy="757767"/>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4986870" y="4792129"/>
            <a:ext cx="1341970" cy="762000"/>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5026443" y="4794720"/>
            <a:ext cx="1261110" cy="647065"/>
          </a:xfrm>
          <a:custGeom>
            <a:avLst/>
            <a:gdLst/>
            <a:ahLst/>
            <a:cxnLst/>
            <a:rect l="l" t="t" r="r" b="b"/>
            <a:pathLst>
              <a:path w="1261110" h="647064">
                <a:moveTo>
                  <a:pt x="1152842" y="0"/>
                </a:moveTo>
                <a:lnTo>
                  <a:pt x="107835" y="0"/>
                </a:lnTo>
                <a:lnTo>
                  <a:pt x="65863" y="8473"/>
                </a:lnTo>
                <a:lnTo>
                  <a:pt x="31586" y="31580"/>
                </a:lnTo>
                <a:lnTo>
                  <a:pt x="8475" y="65852"/>
                </a:lnTo>
                <a:lnTo>
                  <a:pt x="0" y="107822"/>
                </a:lnTo>
                <a:lnTo>
                  <a:pt x="0" y="539140"/>
                </a:lnTo>
                <a:lnTo>
                  <a:pt x="8475" y="581117"/>
                </a:lnTo>
                <a:lnTo>
                  <a:pt x="31586" y="615394"/>
                </a:lnTo>
                <a:lnTo>
                  <a:pt x="65863" y="638502"/>
                </a:lnTo>
                <a:lnTo>
                  <a:pt x="107835" y="646976"/>
                </a:lnTo>
                <a:lnTo>
                  <a:pt x="1152842" y="646976"/>
                </a:lnTo>
                <a:lnTo>
                  <a:pt x="1194819" y="638502"/>
                </a:lnTo>
                <a:lnTo>
                  <a:pt x="1229096" y="615394"/>
                </a:lnTo>
                <a:lnTo>
                  <a:pt x="1252204" y="581117"/>
                </a:lnTo>
                <a:lnTo>
                  <a:pt x="1260678" y="539140"/>
                </a:lnTo>
                <a:lnTo>
                  <a:pt x="1260678" y="107822"/>
                </a:lnTo>
                <a:lnTo>
                  <a:pt x="1252204" y="65852"/>
                </a:lnTo>
                <a:lnTo>
                  <a:pt x="1229096" y="31580"/>
                </a:lnTo>
                <a:lnTo>
                  <a:pt x="1194819" y="8473"/>
                </a:lnTo>
                <a:lnTo>
                  <a:pt x="1152842" y="0"/>
                </a:lnTo>
                <a:close/>
              </a:path>
            </a:pathLst>
          </a:custGeom>
          <a:solidFill>
            <a:srgbClr val="FFFFFF"/>
          </a:solidFill>
        </p:spPr>
        <p:txBody>
          <a:bodyPr wrap="square" lIns="0" tIns="0" rIns="0" bIns="0" rtlCol="0"/>
          <a:lstStyle/>
          <a:p>
            <a:endParaRPr/>
          </a:p>
        </p:txBody>
      </p:sp>
      <p:sp>
        <p:nvSpPr>
          <p:cNvPr id="14" name="object 14"/>
          <p:cNvSpPr/>
          <p:nvPr/>
        </p:nvSpPr>
        <p:spPr>
          <a:xfrm>
            <a:off x="5026443" y="4794720"/>
            <a:ext cx="1261110" cy="647065"/>
          </a:xfrm>
          <a:custGeom>
            <a:avLst/>
            <a:gdLst/>
            <a:ahLst/>
            <a:cxnLst/>
            <a:rect l="l" t="t" r="r" b="b"/>
            <a:pathLst>
              <a:path w="1261110" h="647064">
                <a:moveTo>
                  <a:pt x="0" y="107833"/>
                </a:moveTo>
                <a:lnTo>
                  <a:pt x="8474" y="65859"/>
                </a:lnTo>
                <a:lnTo>
                  <a:pt x="31583" y="31583"/>
                </a:lnTo>
                <a:lnTo>
                  <a:pt x="65859" y="8474"/>
                </a:lnTo>
                <a:lnTo>
                  <a:pt x="107833" y="0"/>
                </a:lnTo>
                <a:lnTo>
                  <a:pt x="1152840" y="0"/>
                </a:lnTo>
                <a:lnTo>
                  <a:pt x="1194815" y="8474"/>
                </a:lnTo>
                <a:lnTo>
                  <a:pt x="1229090" y="31583"/>
                </a:lnTo>
                <a:lnTo>
                  <a:pt x="1252197" y="65859"/>
                </a:lnTo>
                <a:lnTo>
                  <a:pt x="1260670" y="107833"/>
                </a:lnTo>
                <a:lnTo>
                  <a:pt x="1260670" y="539150"/>
                </a:lnTo>
                <a:lnTo>
                  <a:pt x="1252197" y="581123"/>
                </a:lnTo>
                <a:lnTo>
                  <a:pt x="1229090" y="615399"/>
                </a:lnTo>
                <a:lnTo>
                  <a:pt x="1194815" y="638509"/>
                </a:lnTo>
                <a:lnTo>
                  <a:pt x="1152840" y="646983"/>
                </a:lnTo>
                <a:lnTo>
                  <a:pt x="107833" y="646983"/>
                </a:lnTo>
                <a:lnTo>
                  <a:pt x="65859" y="638509"/>
                </a:lnTo>
                <a:lnTo>
                  <a:pt x="31583" y="615399"/>
                </a:lnTo>
                <a:lnTo>
                  <a:pt x="8474" y="581123"/>
                </a:lnTo>
                <a:lnTo>
                  <a:pt x="0" y="539150"/>
                </a:lnTo>
                <a:lnTo>
                  <a:pt x="0" y="107833"/>
                </a:lnTo>
                <a:close/>
              </a:path>
            </a:pathLst>
          </a:custGeom>
          <a:ln w="25400">
            <a:solidFill>
              <a:srgbClr val="4F81BD"/>
            </a:solidFill>
          </a:ln>
        </p:spPr>
        <p:txBody>
          <a:bodyPr wrap="square" lIns="0" tIns="0" rIns="0" bIns="0" rtlCol="0"/>
          <a:lstStyle/>
          <a:p>
            <a:endParaRPr/>
          </a:p>
        </p:txBody>
      </p:sp>
      <p:sp>
        <p:nvSpPr>
          <p:cNvPr id="15" name="object 15"/>
          <p:cNvSpPr txBox="1"/>
          <p:nvPr/>
        </p:nvSpPr>
        <p:spPr>
          <a:xfrm>
            <a:off x="5138306" y="4848974"/>
            <a:ext cx="1036319" cy="514984"/>
          </a:xfrm>
          <a:prstGeom prst="rect">
            <a:avLst/>
          </a:prstGeom>
        </p:spPr>
        <p:txBody>
          <a:bodyPr vert="horz" wrap="square" lIns="0" tIns="10795" rIns="0" bIns="0" rtlCol="0">
            <a:spAutoFit/>
          </a:bodyPr>
          <a:lstStyle/>
          <a:p>
            <a:pPr marL="12700" marR="5080" indent="234950">
              <a:lnSpc>
                <a:spcPct val="100699"/>
              </a:lnSpc>
              <a:spcBef>
                <a:spcPts val="85"/>
              </a:spcBef>
            </a:pPr>
            <a:r>
              <a:rPr sz="1600" b="1" spc="-110" dirty="0">
                <a:latin typeface="Trebuchet MS"/>
                <a:cs typeface="Trebuchet MS"/>
              </a:rPr>
              <a:t>Circuit  </a:t>
            </a:r>
            <a:r>
              <a:rPr sz="1600" b="1" spc="-65" dirty="0">
                <a:latin typeface="Trebuchet MS"/>
                <a:cs typeface="Trebuchet MS"/>
              </a:rPr>
              <a:t>Dy</a:t>
            </a:r>
            <a:r>
              <a:rPr sz="1600" b="1" spc="-70" dirty="0">
                <a:latin typeface="Trebuchet MS"/>
                <a:cs typeface="Trebuchet MS"/>
              </a:rPr>
              <a:t>s</a:t>
            </a:r>
            <a:r>
              <a:rPr sz="1600" b="1" spc="-85" dirty="0">
                <a:latin typeface="Trebuchet MS"/>
                <a:cs typeface="Trebuchet MS"/>
              </a:rPr>
              <a:t>f</a:t>
            </a:r>
            <a:r>
              <a:rPr sz="1600" b="1" spc="-90" dirty="0">
                <a:latin typeface="Trebuchet MS"/>
                <a:cs typeface="Trebuchet MS"/>
              </a:rPr>
              <a:t>un</a:t>
            </a:r>
            <a:r>
              <a:rPr sz="1600" b="1" spc="-145" dirty="0">
                <a:latin typeface="Trebuchet MS"/>
                <a:cs typeface="Trebuchet MS"/>
              </a:rPr>
              <a:t>c</a:t>
            </a:r>
            <a:r>
              <a:rPr sz="1600" b="1" spc="-85" dirty="0">
                <a:latin typeface="Trebuchet MS"/>
                <a:cs typeface="Trebuchet MS"/>
              </a:rPr>
              <a:t>t</a:t>
            </a:r>
            <a:r>
              <a:rPr sz="1600" b="1" spc="-95" dirty="0">
                <a:latin typeface="Trebuchet MS"/>
                <a:cs typeface="Trebuchet MS"/>
              </a:rPr>
              <a:t>i</a:t>
            </a:r>
            <a:r>
              <a:rPr sz="1600" b="1" spc="-50" dirty="0">
                <a:latin typeface="Trebuchet MS"/>
                <a:cs typeface="Trebuchet MS"/>
              </a:rPr>
              <a:t>o</a:t>
            </a:r>
            <a:r>
              <a:rPr sz="1600" b="1" spc="-90" dirty="0">
                <a:latin typeface="Trebuchet MS"/>
                <a:cs typeface="Trebuchet MS"/>
              </a:rPr>
              <a:t>n</a:t>
            </a:r>
            <a:endParaRPr sz="1600">
              <a:latin typeface="Trebuchet MS"/>
              <a:cs typeface="Trebuchet MS"/>
            </a:endParaRPr>
          </a:p>
        </p:txBody>
      </p:sp>
      <p:sp>
        <p:nvSpPr>
          <p:cNvPr id="16" name="object 16"/>
          <p:cNvSpPr/>
          <p:nvPr/>
        </p:nvSpPr>
        <p:spPr>
          <a:xfrm>
            <a:off x="7412570" y="4737104"/>
            <a:ext cx="3145370" cy="757767"/>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7450670" y="4766729"/>
            <a:ext cx="3158070" cy="762000"/>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7467893" y="4768470"/>
            <a:ext cx="3033395" cy="647065"/>
          </a:xfrm>
          <a:custGeom>
            <a:avLst/>
            <a:gdLst/>
            <a:ahLst/>
            <a:cxnLst/>
            <a:rect l="l" t="t" r="r" b="b"/>
            <a:pathLst>
              <a:path w="3033395" h="647064">
                <a:moveTo>
                  <a:pt x="2925546" y="0"/>
                </a:moveTo>
                <a:lnTo>
                  <a:pt x="107835" y="0"/>
                </a:lnTo>
                <a:lnTo>
                  <a:pt x="65863" y="8473"/>
                </a:lnTo>
                <a:lnTo>
                  <a:pt x="31586" y="31580"/>
                </a:lnTo>
                <a:lnTo>
                  <a:pt x="8475" y="65852"/>
                </a:lnTo>
                <a:lnTo>
                  <a:pt x="0" y="107822"/>
                </a:lnTo>
                <a:lnTo>
                  <a:pt x="0" y="539140"/>
                </a:lnTo>
                <a:lnTo>
                  <a:pt x="8475" y="581117"/>
                </a:lnTo>
                <a:lnTo>
                  <a:pt x="31586" y="615394"/>
                </a:lnTo>
                <a:lnTo>
                  <a:pt x="65863" y="638502"/>
                </a:lnTo>
                <a:lnTo>
                  <a:pt x="107835" y="646976"/>
                </a:lnTo>
                <a:lnTo>
                  <a:pt x="2925546" y="646976"/>
                </a:lnTo>
                <a:lnTo>
                  <a:pt x="2967516" y="638502"/>
                </a:lnTo>
                <a:lnTo>
                  <a:pt x="3001789" y="615394"/>
                </a:lnTo>
                <a:lnTo>
                  <a:pt x="3024896" y="581117"/>
                </a:lnTo>
                <a:lnTo>
                  <a:pt x="3033369" y="539140"/>
                </a:lnTo>
                <a:lnTo>
                  <a:pt x="3033369" y="107822"/>
                </a:lnTo>
                <a:lnTo>
                  <a:pt x="3024896" y="65852"/>
                </a:lnTo>
                <a:lnTo>
                  <a:pt x="3001789" y="31580"/>
                </a:lnTo>
                <a:lnTo>
                  <a:pt x="2967516" y="8473"/>
                </a:lnTo>
                <a:lnTo>
                  <a:pt x="2925546" y="0"/>
                </a:lnTo>
                <a:close/>
              </a:path>
            </a:pathLst>
          </a:custGeom>
          <a:solidFill>
            <a:srgbClr val="FFFFFF"/>
          </a:solidFill>
        </p:spPr>
        <p:txBody>
          <a:bodyPr wrap="square" lIns="0" tIns="0" rIns="0" bIns="0" rtlCol="0"/>
          <a:lstStyle/>
          <a:p>
            <a:endParaRPr/>
          </a:p>
        </p:txBody>
      </p:sp>
      <p:sp>
        <p:nvSpPr>
          <p:cNvPr id="19" name="object 19"/>
          <p:cNvSpPr/>
          <p:nvPr/>
        </p:nvSpPr>
        <p:spPr>
          <a:xfrm>
            <a:off x="7467893" y="4768470"/>
            <a:ext cx="3033395" cy="647065"/>
          </a:xfrm>
          <a:custGeom>
            <a:avLst/>
            <a:gdLst/>
            <a:ahLst/>
            <a:cxnLst/>
            <a:rect l="l" t="t" r="r" b="b"/>
            <a:pathLst>
              <a:path w="3033395" h="647064">
                <a:moveTo>
                  <a:pt x="0" y="107834"/>
                </a:moveTo>
                <a:lnTo>
                  <a:pt x="8474" y="65860"/>
                </a:lnTo>
                <a:lnTo>
                  <a:pt x="31583" y="31583"/>
                </a:lnTo>
                <a:lnTo>
                  <a:pt x="65859" y="8474"/>
                </a:lnTo>
                <a:lnTo>
                  <a:pt x="107833" y="0"/>
                </a:lnTo>
                <a:lnTo>
                  <a:pt x="2925541" y="0"/>
                </a:lnTo>
                <a:lnTo>
                  <a:pt x="2967512" y="8474"/>
                </a:lnTo>
                <a:lnTo>
                  <a:pt x="3001787" y="31583"/>
                </a:lnTo>
                <a:lnTo>
                  <a:pt x="3024897" y="65860"/>
                </a:lnTo>
                <a:lnTo>
                  <a:pt x="3033371" y="107834"/>
                </a:lnTo>
                <a:lnTo>
                  <a:pt x="3033371" y="539149"/>
                </a:lnTo>
                <a:lnTo>
                  <a:pt x="3024897" y="581123"/>
                </a:lnTo>
                <a:lnTo>
                  <a:pt x="3001787" y="615399"/>
                </a:lnTo>
                <a:lnTo>
                  <a:pt x="2967512" y="638509"/>
                </a:lnTo>
                <a:lnTo>
                  <a:pt x="2925541" y="646983"/>
                </a:lnTo>
                <a:lnTo>
                  <a:pt x="107833" y="646983"/>
                </a:lnTo>
                <a:lnTo>
                  <a:pt x="65859" y="638509"/>
                </a:lnTo>
                <a:lnTo>
                  <a:pt x="31583" y="615399"/>
                </a:lnTo>
                <a:lnTo>
                  <a:pt x="8474" y="581123"/>
                </a:lnTo>
                <a:lnTo>
                  <a:pt x="0" y="539149"/>
                </a:lnTo>
                <a:lnTo>
                  <a:pt x="0" y="107834"/>
                </a:lnTo>
                <a:close/>
              </a:path>
            </a:pathLst>
          </a:custGeom>
          <a:ln w="25400">
            <a:solidFill>
              <a:srgbClr val="4F81BD"/>
            </a:solidFill>
          </a:ln>
        </p:spPr>
        <p:txBody>
          <a:bodyPr wrap="square" lIns="0" tIns="0" rIns="0" bIns="0" rtlCol="0"/>
          <a:lstStyle/>
          <a:p>
            <a:endParaRPr/>
          </a:p>
        </p:txBody>
      </p:sp>
      <p:sp>
        <p:nvSpPr>
          <p:cNvPr id="20" name="object 20"/>
          <p:cNvSpPr txBox="1"/>
          <p:nvPr/>
        </p:nvSpPr>
        <p:spPr>
          <a:xfrm>
            <a:off x="7604976" y="4822711"/>
            <a:ext cx="2760345" cy="514984"/>
          </a:xfrm>
          <a:prstGeom prst="rect">
            <a:avLst/>
          </a:prstGeom>
        </p:spPr>
        <p:txBody>
          <a:bodyPr vert="horz" wrap="square" lIns="0" tIns="10795" rIns="0" bIns="0" rtlCol="0">
            <a:spAutoFit/>
          </a:bodyPr>
          <a:lstStyle/>
          <a:p>
            <a:pPr marL="521970" marR="5080" indent="-509905">
              <a:lnSpc>
                <a:spcPct val="100699"/>
              </a:lnSpc>
              <a:spcBef>
                <a:spcPts val="85"/>
              </a:spcBef>
            </a:pPr>
            <a:r>
              <a:rPr sz="1600" b="1" spc="-65" dirty="0">
                <a:latin typeface="Trebuchet MS"/>
                <a:cs typeface="Trebuchet MS"/>
              </a:rPr>
              <a:t>Neuro/Mental/Substance</a:t>
            </a:r>
            <a:r>
              <a:rPr sz="1600" b="1" spc="-145" dirty="0">
                <a:latin typeface="Trebuchet MS"/>
                <a:cs typeface="Trebuchet MS"/>
              </a:rPr>
              <a:t> </a:t>
            </a:r>
            <a:r>
              <a:rPr sz="1600" b="1" spc="-75" dirty="0">
                <a:latin typeface="Trebuchet MS"/>
                <a:cs typeface="Trebuchet MS"/>
              </a:rPr>
              <a:t>Abuse  </a:t>
            </a:r>
            <a:r>
              <a:rPr sz="1600" b="1" spc="-100" dirty="0">
                <a:latin typeface="Trebuchet MS"/>
                <a:cs typeface="Trebuchet MS"/>
              </a:rPr>
              <a:t>Functional</a:t>
            </a:r>
            <a:r>
              <a:rPr sz="1600" b="1" spc="-130" dirty="0">
                <a:latin typeface="Trebuchet MS"/>
                <a:cs typeface="Trebuchet MS"/>
              </a:rPr>
              <a:t> </a:t>
            </a:r>
            <a:r>
              <a:rPr sz="1600" b="1" spc="-80" dirty="0">
                <a:latin typeface="Trebuchet MS"/>
                <a:cs typeface="Trebuchet MS"/>
              </a:rPr>
              <a:t>Disability</a:t>
            </a:r>
            <a:endParaRPr sz="1600">
              <a:latin typeface="Trebuchet MS"/>
              <a:cs typeface="Trebuchet MS"/>
            </a:endParaRPr>
          </a:p>
        </p:txBody>
      </p:sp>
      <p:sp>
        <p:nvSpPr>
          <p:cNvPr id="21" name="object 21"/>
          <p:cNvSpPr/>
          <p:nvPr/>
        </p:nvSpPr>
        <p:spPr>
          <a:xfrm>
            <a:off x="3860801" y="4974162"/>
            <a:ext cx="1253067" cy="313267"/>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3904692" y="5052886"/>
            <a:ext cx="1052195" cy="116839"/>
          </a:xfrm>
          <a:custGeom>
            <a:avLst/>
            <a:gdLst/>
            <a:ahLst/>
            <a:cxnLst/>
            <a:rect l="l" t="t" r="r" b="b"/>
            <a:pathLst>
              <a:path w="1052195" h="116839">
                <a:moveTo>
                  <a:pt x="947343" y="0"/>
                </a:moveTo>
                <a:lnTo>
                  <a:pt x="942314" y="2285"/>
                </a:lnTo>
                <a:lnTo>
                  <a:pt x="936129" y="12877"/>
                </a:lnTo>
                <a:lnTo>
                  <a:pt x="938174" y="20662"/>
                </a:lnTo>
                <a:lnTo>
                  <a:pt x="979855" y="44970"/>
                </a:lnTo>
                <a:lnTo>
                  <a:pt x="0" y="44970"/>
                </a:lnTo>
                <a:lnTo>
                  <a:pt x="0" y="70370"/>
                </a:lnTo>
                <a:lnTo>
                  <a:pt x="979855" y="70370"/>
                </a:lnTo>
                <a:lnTo>
                  <a:pt x="938174" y="94691"/>
                </a:lnTo>
                <a:lnTo>
                  <a:pt x="936129" y="102463"/>
                </a:lnTo>
                <a:lnTo>
                  <a:pt x="943190" y="114579"/>
                </a:lnTo>
                <a:lnTo>
                  <a:pt x="950963" y="116624"/>
                </a:lnTo>
                <a:lnTo>
                  <a:pt x="1052029" y="57670"/>
                </a:lnTo>
                <a:lnTo>
                  <a:pt x="955509" y="1371"/>
                </a:lnTo>
                <a:lnTo>
                  <a:pt x="953896" y="838"/>
                </a:lnTo>
                <a:lnTo>
                  <a:pt x="947343" y="0"/>
                </a:lnTo>
                <a:close/>
              </a:path>
            </a:pathLst>
          </a:custGeom>
          <a:solidFill>
            <a:srgbClr val="4F81BD"/>
          </a:solidFill>
        </p:spPr>
        <p:txBody>
          <a:bodyPr wrap="square" lIns="0" tIns="0" rIns="0" bIns="0" rtlCol="0"/>
          <a:lstStyle/>
          <a:p>
            <a:endParaRPr/>
          </a:p>
        </p:txBody>
      </p:sp>
      <p:sp>
        <p:nvSpPr>
          <p:cNvPr id="23" name="object 23"/>
          <p:cNvSpPr/>
          <p:nvPr/>
        </p:nvSpPr>
        <p:spPr>
          <a:xfrm>
            <a:off x="6362700" y="4974162"/>
            <a:ext cx="1181100" cy="313267"/>
          </a:xfrm>
          <a:prstGeom prst="rect">
            <a:avLst/>
          </a:prstGeom>
          <a:blipFill>
            <a:blip r:embed="rId10" cstate="print"/>
            <a:stretch>
              <a:fillRect/>
            </a:stretch>
          </a:blipFill>
        </p:spPr>
        <p:txBody>
          <a:bodyPr wrap="square" lIns="0" tIns="0" rIns="0" bIns="0" rtlCol="0"/>
          <a:lstStyle/>
          <a:p>
            <a:endParaRPr/>
          </a:p>
        </p:txBody>
      </p:sp>
      <p:sp>
        <p:nvSpPr>
          <p:cNvPr id="24" name="object 24"/>
          <p:cNvSpPr/>
          <p:nvPr/>
        </p:nvSpPr>
        <p:spPr>
          <a:xfrm>
            <a:off x="6405181" y="5052886"/>
            <a:ext cx="982344" cy="116839"/>
          </a:xfrm>
          <a:custGeom>
            <a:avLst/>
            <a:gdLst/>
            <a:ahLst/>
            <a:cxnLst/>
            <a:rect l="l" t="t" r="r" b="b"/>
            <a:pathLst>
              <a:path w="982345" h="116839">
                <a:moveTo>
                  <a:pt x="877531" y="0"/>
                </a:moveTo>
                <a:lnTo>
                  <a:pt x="872489" y="2285"/>
                </a:lnTo>
                <a:lnTo>
                  <a:pt x="866305" y="12877"/>
                </a:lnTo>
                <a:lnTo>
                  <a:pt x="868362" y="20662"/>
                </a:lnTo>
                <a:lnTo>
                  <a:pt x="910043" y="44970"/>
                </a:lnTo>
                <a:lnTo>
                  <a:pt x="0" y="44970"/>
                </a:lnTo>
                <a:lnTo>
                  <a:pt x="0" y="70370"/>
                </a:lnTo>
                <a:lnTo>
                  <a:pt x="910043" y="70370"/>
                </a:lnTo>
                <a:lnTo>
                  <a:pt x="868362" y="94691"/>
                </a:lnTo>
                <a:lnTo>
                  <a:pt x="866305" y="102463"/>
                </a:lnTo>
                <a:lnTo>
                  <a:pt x="873378" y="114579"/>
                </a:lnTo>
                <a:lnTo>
                  <a:pt x="881151" y="116624"/>
                </a:lnTo>
                <a:lnTo>
                  <a:pt x="982217" y="57670"/>
                </a:lnTo>
                <a:lnTo>
                  <a:pt x="885697" y="1371"/>
                </a:lnTo>
                <a:lnTo>
                  <a:pt x="884072" y="838"/>
                </a:lnTo>
                <a:lnTo>
                  <a:pt x="877531" y="0"/>
                </a:lnTo>
                <a:close/>
              </a:path>
            </a:pathLst>
          </a:custGeom>
          <a:solidFill>
            <a:srgbClr val="4F81BD"/>
          </a:solidFill>
        </p:spPr>
        <p:txBody>
          <a:bodyPr wrap="square" lIns="0" tIns="0" rIns="0" bIns="0" rtlCol="0"/>
          <a:lstStyle/>
          <a:p>
            <a:endParaRPr/>
          </a:p>
        </p:txBody>
      </p:sp>
      <p:sp>
        <p:nvSpPr>
          <p:cNvPr id="25" name="object 25"/>
          <p:cNvSpPr txBox="1">
            <a:spLocks noGrp="1"/>
          </p:cNvSpPr>
          <p:nvPr>
            <p:ph type="title"/>
          </p:nvPr>
        </p:nvSpPr>
        <p:spPr>
          <a:xfrm>
            <a:off x="6250305" y="1"/>
            <a:ext cx="4275455" cy="1010285"/>
          </a:xfrm>
          <a:prstGeom prst="rect">
            <a:avLst/>
          </a:prstGeom>
        </p:spPr>
        <p:txBody>
          <a:bodyPr vert="horz" wrap="square" lIns="0" tIns="12700" rIns="0" bIns="0" rtlCol="0" anchor="ctr">
            <a:spAutoFit/>
          </a:bodyPr>
          <a:lstStyle/>
          <a:p>
            <a:pPr marL="804545">
              <a:lnSpc>
                <a:spcPts val="3875"/>
              </a:lnSpc>
              <a:spcBef>
                <a:spcPts val="100"/>
              </a:spcBef>
            </a:pPr>
            <a:r>
              <a:rPr sz="3600" spc="-250" dirty="0"/>
              <a:t>Foster</a:t>
            </a:r>
            <a:r>
              <a:rPr sz="3600" spc="-340" dirty="0"/>
              <a:t> </a:t>
            </a:r>
            <a:r>
              <a:rPr sz="3600" spc="-180" dirty="0"/>
              <a:t>Innovation:</a:t>
            </a:r>
            <a:endParaRPr sz="3600"/>
          </a:p>
          <a:p>
            <a:pPr marL="12700">
              <a:lnSpc>
                <a:spcPts val="3875"/>
              </a:lnSpc>
            </a:pPr>
            <a:r>
              <a:rPr sz="3600" i="1" spc="-260" dirty="0">
                <a:solidFill>
                  <a:srgbClr val="FFFF99"/>
                </a:solidFill>
                <a:latin typeface="Trebuchet MS"/>
                <a:cs typeface="Trebuchet MS"/>
              </a:rPr>
              <a:t>Focus </a:t>
            </a:r>
            <a:r>
              <a:rPr sz="3600" i="1" spc="-140" dirty="0">
                <a:solidFill>
                  <a:srgbClr val="FFFF99"/>
                </a:solidFill>
                <a:latin typeface="Trebuchet MS"/>
                <a:cs typeface="Trebuchet MS"/>
              </a:rPr>
              <a:t>on </a:t>
            </a:r>
            <a:r>
              <a:rPr sz="3600" i="1" spc="-225" dirty="0">
                <a:solidFill>
                  <a:srgbClr val="FFFF99"/>
                </a:solidFill>
                <a:latin typeface="Trebuchet MS"/>
                <a:cs typeface="Trebuchet MS"/>
              </a:rPr>
              <a:t>Brain</a:t>
            </a:r>
            <a:r>
              <a:rPr sz="3600" i="1" spc="-490" dirty="0">
                <a:solidFill>
                  <a:srgbClr val="FFFF99"/>
                </a:solidFill>
                <a:latin typeface="Trebuchet MS"/>
                <a:cs typeface="Trebuchet MS"/>
              </a:rPr>
              <a:t> </a:t>
            </a:r>
            <a:r>
              <a:rPr sz="3600" i="1" spc="-280" dirty="0">
                <a:solidFill>
                  <a:srgbClr val="FFFF99"/>
                </a:solidFill>
                <a:latin typeface="Trebuchet MS"/>
                <a:cs typeface="Trebuchet MS"/>
              </a:rPr>
              <a:t>Circuits</a:t>
            </a:r>
            <a:endParaRPr sz="3600">
              <a:latin typeface="Trebuchet MS"/>
              <a:cs typeface="Trebuchet MS"/>
            </a:endParaRPr>
          </a:p>
        </p:txBody>
      </p:sp>
      <p:sp>
        <p:nvSpPr>
          <p:cNvPr id="26" name="object 26"/>
          <p:cNvSpPr/>
          <p:nvPr/>
        </p:nvSpPr>
        <p:spPr>
          <a:xfrm>
            <a:off x="1947333" y="901700"/>
            <a:ext cx="2531529" cy="3048000"/>
          </a:xfrm>
          <a:prstGeom prst="rect">
            <a:avLst/>
          </a:prstGeom>
          <a:blipFill>
            <a:blip r:embed="rId11" cstate="print"/>
            <a:stretch>
              <a:fillRect/>
            </a:stretch>
          </a:blipFill>
        </p:spPr>
        <p:txBody>
          <a:bodyPr wrap="square" lIns="0" tIns="0" rIns="0" bIns="0" rtlCol="0"/>
          <a:lstStyle/>
          <a:p>
            <a:endParaRPr/>
          </a:p>
        </p:txBody>
      </p:sp>
      <p:sp>
        <p:nvSpPr>
          <p:cNvPr id="27" name="object 27"/>
          <p:cNvSpPr/>
          <p:nvPr/>
        </p:nvSpPr>
        <p:spPr>
          <a:xfrm>
            <a:off x="1458097" y="338138"/>
            <a:ext cx="2624617" cy="3216515"/>
          </a:xfrm>
          <a:prstGeom prst="rect">
            <a:avLst/>
          </a:prstGeom>
          <a:blipFill>
            <a:blip r:embed="rId12" cstate="print"/>
            <a:stretch>
              <a:fillRect/>
            </a:stretch>
          </a:blipFill>
        </p:spPr>
        <p:txBody>
          <a:bodyPr wrap="square" lIns="0" tIns="0" rIns="0" bIns="0" rtlCol="0"/>
          <a:lstStyle/>
          <a:p>
            <a:endParaRPr/>
          </a:p>
        </p:txBody>
      </p:sp>
      <p:sp>
        <p:nvSpPr>
          <p:cNvPr id="28" name="object 28"/>
          <p:cNvSpPr/>
          <p:nvPr/>
        </p:nvSpPr>
        <p:spPr>
          <a:xfrm>
            <a:off x="4565777" y="5497664"/>
            <a:ext cx="6102223" cy="1356042"/>
          </a:xfrm>
          <a:prstGeom prst="rect">
            <a:avLst/>
          </a:prstGeom>
          <a:blipFill>
            <a:blip r:embed="rId13" cstate="print"/>
            <a:stretch>
              <a:fillRect/>
            </a:stretch>
          </a:blipFill>
        </p:spPr>
        <p:txBody>
          <a:bodyPr wrap="square" lIns="0" tIns="0" rIns="0" bIns="0" rtlCol="0"/>
          <a:lstStyle/>
          <a:p>
            <a:endParaRPr/>
          </a:p>
        </p:txBody>
      </p:sp>
      <p:sp>
        <p:nvSpPr>
          <p:cNvPr id="29" name="object 29"/>
          <p:cNvSpPr/>
          <p:nvPr/>
        </p:nvSpPr>
        <p:spPr>
          <a:xfrm>
            <a:off x="3187548" y="3808096"/>
            <a:ext cx="1560195" cy="231775"/>
          </a:xfrm>
          <a:custGeom>
            <a:avLst/>
            <a:gdLst/>
            <a:ahLst/>
            <a:cxnLst/>
            <a:rect l="l" t="t" r="r" b="b"/>
            <a:pathLst>
              <a:path w="1560195" h="231775">
                <a:moveTo>
                  <a:pt x="1444117" y="0"/>
                </a:moveTo>
                <a:lnTo>
                  <a:pt x="0" y="0"/>
                </a:lnTo>
                <a:lnTo>
                  <a:pt x="115697" y="115709"/>
                </a:lnTo>
                <a:lnTo>
                  <a:pt x="0" y="231419"/>
                </a:lnTo>
                <a:lnTo>
                  <a:pt x="1444117" y="231419"/>
                </a:lnTo>
                <a:lnTo>
                  <a:pt x="1559814" y="115709"/>
                </a:lnTo>
                <a:lnTo>
                  <a:pt x="1444117" y="0"/>
                </a:lnTo>
                <a:close/>
              </a:path>
            </a:pathLst>
          </a:custGeom>
          <a:solidFill>
            <a:srgbClr val="05192E"/>
          </a:solidFill>
        </p:spPr>
        <p:txBody>
          <a:bodyPr wrap="square" lIns="0" tIns="0" rIns="0" bIns="0" rtlCol="0"/>
          <a:lstStyle/>
          <a:p>
            <a:endParaRPr/>
          </a:p>
        </p:txBody>
      </p:sp>
      <p:sp>
        <p:nvSpPr>
          <p:cNvPr id="30" name="object 30"/>
          <p:cNvSpPr/>
          <p:nvPr/>
        </p:nvSpPr>
        <p:spPr>
          <a:xfrm>
            <a:off x="1664865" y="3808096"/>
            <a:ext cx="1560195" cy="231775"/>
          </a:xfrm>
          <a:custGeom>
            <a:avLst/>
            <a:gdLst/>
            <a:ahLst/>
            <a:cxnLst/>
            <a:rect l="l" t="t" r="r" b="b"/>
            <a:pathLst>
              <a:path w="1560195" h="231775">
                <a:moveTo>
                  <a:pt x="1444120" y="0"/>
                </a:moveTo>
                <a:lnTo>
                  <a:pt x="0" y="0"/>
                </a:lnTo>
                <a:lnTo>
                  <a:pt x="115705" y="115709"/>
                </a:lnTo>
                <a:lnTo>
                  <a:pt x="0" y="231419"/>
                </a:lnTo>
                <a:lnTo>
                  <a:pt x="1444120" y="231419"/>
                </a:lnTo>
                <a:lnTo>
                  <a:pt x="1559817" y="115709"/>
                </a:lnTo>
                <a:lnTo>
                  <a:pt x="1444120" y="0"/>
                </a:lnTo>
                <a:close/>
              </a:path>
            </a:pathLst>
          </a:custGeom>
          <a:solidFill>
            <a:srgbClr val="05192E"/>
          </a:solidFill>
        </p:spPr>
        <p:txBody>
          <a:bodyPr wrap="square" lIns="0" tIns="0" rIns="0" bIns="0" rtlCol="0"/>
          <a:lstStyle/>
          <a:p>
            <a:endParaRPr/>
          </a:p>
        </p:txBody>
      </p:sp>
      <p:sp>
        <p:nvSpPr>
          <p:cNvPr id="31" name="object 31"/>
          <p:cNvSpPr txBox="1"/>
          <p:nvPr/>
        </p:nvSpPr>
        <p:spPr>
          <a:xfrm>
            <a:off x="1836455" y="3746659"/>
            <a:ext cx="1114425" cy="938530"/>
          </a:xfrm>
          <a:prstGeom prst="rect">
            <a:avLst/>
          </a:prstGeom>
        </p:spPr>
        <p:txBody>
          <a:bodyPr vert="horz" wrap="square" lIns="0" tIns="73025" rIns="0" bIns="0" rtlCol="0">
            <a:spAutoFit/>
          </a:bodyPr>
          <a:lstStyle/>
          <a:p>
            <a:pPr marL="12700">
              <a:spcBef>
                <a:spcPts val="575"/>
              </a:spcBef>
            </a:pPr>
            <a:r>
              <a:rPr sz="1200" b="1" spc="-90" dirty="0">
                <a:solidFill>
                  <a:srgbClr val="FFFFFF"/>
                </a:solidFill>
                <a:latin typeface="Trebuchet MS"/>
                <a:cs typeface="Trebuchet MS"/>
              </a:rPr>
              <a:t>FIRST </a:t>
            </a:r>
            <a:r>
              <a:rPr sz="1200" b="1" spc="-75" dirty="0">
                <a:solidFill>
                  <a:srgbClr val="FFFFFF"/>
                </a:solidFill>
                <a:latin typeface="Trebuchet MS"/>
                <a:cs typeface="Trebuchet MS"/>
              </a:rPr>
              <a:t>FIVE</a:t>
            </a:r>
            <a:r>
              <a:rPr sz="1200" b="1" spc="-140" dirty="0">
                <a:solidFill>
                  <a:srgbClr val="FFFFFF"/>
                </a:solidFill>
                <a:latin typeface="Trebuchet MS"/>
                <a:cs typeface="Trebuchet MS"/>
              </a:rPr>
              <a:t> </a:t>
            </a:r>
            <a:r>
              <a:rPr sz="1200" b="1" spc="-80" dirty="0">
                <a:solidFill>
                  <a:srgbClr val="FFFFFF"/>
                </a:solidFill>
                <a:latin typeface="Trebuchet MS"/>
                <a:cs typeface="Trebuchet MS"/>
              </a:rPr>
              <a:t>YEARS</a:t>
            </a:r>
            <a:endParaRPr sz="1200">
              <a:latin typeface="Trebuchet MS"/>
              <a:cs typeface="Trebuchet MS"/>
            </a:endParaRPr>
          </a:p>
          <a:p>
            <a:pPr marL="71755" marR="73660" indent="96520" algn="just">
              <a:lnSpc>
                <a:spcPct val="90300"/>
              </a:lnSpc>
              <a:spcBef>
                <a:spcPts val="720"/>
              </a:spcBef>
            </a:pPr>
            <a:r>
              <a:rPr sz="1400" spc="-65" dirty="0">
                <a:latin typeface="Trebuchet MS"/>
                <a:cs typeface="Trebuchet MS"/>
              </a:rPr>
              <a:t>Emphasize  </a:t>
            </a:r>
            <a:r>
              <a:rPr sz="1400" spc="-60" dirty="0">
                <a:latin typeface="Trebuchet MS"/>
                <a:cs typeface="Trebuchet MS"/>
              </a:rPr>
              <a:t>technology  d</a:t>
            </a:r>
            <a:r>
              <a:rPr sz="1400" spc="-65" dirty="0">
                <a:latin typeface="Trebuchet MS"/>
                <a:cs typeface="Trebuchet MS"/>
              </a:rPr>
              <a:t>ev</a:t>
            </a:r>
            <a:r>
              <a:rPr sz="1400" spc="-80" dirty="0">
                <a:latin typeface="Trebuchet MS"/>
                <a:cs typeface="Trebuchet MS"/>
              </a:rPr>
              <a:t>el</a:t>
            </a:r>
            <a:r>
              <a:rPr sz="1400" spc="-20" dirty="0">
                <a:latin typeface="Trebuchet MS"/>
                <a:cs typeface="Trebuchet MS"/>
              </a:rPr>
              <a:t>o</a:t>
            </a:r>
            <a:r>
              <a:rPr sz="1400" spc="-40" dirty="0">
                <a:latin typeface="Trebuchet MS"/>
                <a:cs typeface="Trebuchet MS"/>
              </a:rPr>
              <a:t>p</a:t>
            </a:r>
            <a:r>
              <a:rPr sz="1400" spc="-65" dirty="0">
                <a:latin typeface="Trebuchet MS"/>
                <a:cs typeface="Trebuchet MS"/>
              </a:rPr>
              <a:t>m</a:t>
            </a:r>
            <a:r>
              <a:rPr sz="1400" spc="-50" dirty="0">
                <a:latin typeface="Trebuchet MS"/>
                <a:cs typeface="Trebuchet MS"/>
              </a:rPr>
              <a:t>e</a:t>
            </a:r>
            <a:r>
              <a:rPr sz="1400" spc="-60" dirty="0">
                <a:latin typeface="Trebuchet MS"/>
                <a:cs typeface="Trebuchet MS"/>
              </a:rPr>
              <a:t>n</a:t>
            </a:r>
            <a:r>
              <a:rPr sz="1400" spc="-90" dirty="0">
                <a:latin typeface="Trebuchet MS"/>
                <a:cs typeface="Trebuchet MS"/>
              </a:rPr>
              <a:t>t</a:t>
            </a:r>
            <a:endParaRPr sz="1400">
              <a:latin typeface="Trebuchet MS"/>
              <a:cs typeface="Trebuchet MS"/>
            </a:endParaRPr>
          </a:p>
        </p:txBody>
      </p:sp>
      <p:sp>
        <p:nvSpPr>
          <p:cNvPr id="32" name="object 32"/>
          <p:cNvSpPr txBox="1"/>
          <p:nvPr/>
        </p:nvSpPr>
        <p:spPr>
          <a:xfrm>
            <a:off x="3369436" y="3741935"/>
            <a:ext cx="1296670" cy="948690"/>
          </a:xfrm>
          <a:prstGeom prst="rect">
            <a:avLst/>
          </a:prstGeom>
        </p:spPr>
        <p:txBody>
          <a:bodyPr vert="horz" wrap="square" lIns="0" tIns="77470" rIns="0" bIns="0" rtlCol="0">
            <a:spAutoFit/>
          </a:bodyPr>
          <a:lstStyle/>
          <a:p>
            <a:pPr marL="12700">
              <a:spcBef>
                <a:spcPts val="610"/>
              </a:spcBef>
            </a:pPr>
            <a:r>
              <a:rPr sz="1200" b="1" spc="-60" dirty="0">
                <a:solidFill>
                  <a:srgbClr val="FFFFFF"/>
                </a:solidFill>
                <a:latin typeface="Trebuchet MS"/>
                <a:cs typeface="Trebuchet MS"/>
              </a:rPr>
              <a:t>SECOND </a:t>
            </a:r>
            <a:r>
              <a:rPr sz="1200" b="1" spc="-80" dirty="0">
                <a:solidFill>
                  <a:srgbClr val="FFFFFF"/>
                </a:solidFill>
                <a:latin typeface="Trebuchet MS"/>
                <a:cs typeface="Trebuchet MS"/>
              </a:rPr>
              <a:t>FIVE</a:t>
            </a:r>
            <a:r>
              <a:rPr sz="1200" b="1" spc="-140" dirty="0">
                <a:solidFill>
                  <a:srgbClr val="FFFFFF"/>
                </a:solidFill>
                <a:latin typeface="Trebuchet MS"/>
                <a:cs typeface="Trebuchet MS"/>
              </a:rPr>
              <a:t> </a:t>
            </a:r>
            <a:r>
              <a:rPr sz="1200" b="1" spc="-80" dirty="0">
                <a:solidFill>
                  <a:srgbClr val="FFFFFF"/>
                </a:solidFill>
                <a:latin typeface="Trebuchet MS"/>
                <a:cs typeface="Trebuchet MS"/>
              </a:rPr>
              <a:t>YEARS</a:t>
            </a:r>
            <a:endParaRPr sz="1200" dirty="0">
              <a:latin typeface="Trebuchet MS"/>
              <a:cs typeface="Trebuchet MS"/>
            </a:endParaRPr>
          </a:p>
          <a:p>
            <a:pPr marL="45720" marR="212725" indent="-635" algn="ctr">
              <a:lnSpc>
                <a:spcPct val="90300"/>
              </a:lnSpc>
              <a:spcBef>
                <a:spcPts val="765"/>
              </a:spcBef>
            </a:pPr>
            <a:r>
              <a:rPr sz="1400" spc="-65" dirty="0">
                <a:latin typeface="Trebuchet MS"/>
                <a:cs typeface="Trebuchet MS"/>
              </a:rPr>
              <a:t>Emphasize  </a:t>
            </a:r>
            <a:r>
              <a:rPr sz="1400" spc="-60" dirty="0">
                <a:latin typeface="Trebuchet MS"/>
                <a:cs typeface="Trebuchet MS"/>
              </a:rPr>
              <a:t>discovery  driven</a:t>
            </a:r>
            <a:r>
              <a:rPr sz="1400" spc="-175" dirty="0">
                <a:latin typeface="Trebuchet MS"/>
                <a:cs typeface="Trebuchet MS"/>
              </a:rPr>
              <a:t> </a:t>
            </a:r>
            <a:r>
              <a:rPr sz="1400" spc="-70" dirty="0">
                <a:latin typeface="Trebuchet MS"/>
                <a:cs typeface="Trebuchet MS"/>
              </a:rPr>
              <a:t>science</a:t>
            </a:r>
            <a:endParaRPr sz="1400" dirty="0">
              <a:latin typeface="Trebuchet MS"/>
              <a:cs typeface="Trebuchet MS"/>
            </a:endParaRPr>
          </a:p>
        </p:txBody>
      </p:sp>
    </p:spTree>
    <p:extLst>
      <p:ext uri="{BB962C8B-B14F-4D97-AF65-F5344CB8AC3E}">
        <p14:creationId xmlns:p14="http://schemas.microsoft.com/office/powerpoint/2010/main" val="22829334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00747" y="6126162"/>
            <a:ext cx="2894975" cy="731834"/>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572896" y="1775207"/>
            <a:ext cx="8032115" cy="4045723"/>
          </a:xfrm>
          <a:prstGeom prst="rect">
            <a:avLst/>
          </a:prstGeom>
        </p:spPr>
        <p:txBody>
          <a:bodyPr vert="horz" wrap="square" lIns="0" tIns="50800" rIns="0" bIns="0" rtlCol="0">
            <a:spAutoFit/>
          </a:bodyPr>
          <a:lstStyle/>
          <a:p>
            <a:pPr marL="414655" marR="97790" indent="-401955" algn="just">
              <a:lnSpc>
                <a:spcPts val="2370"/>
              </a:lnSpc>
              <a:spcBef>
                <a:spcPts val="400"/>
              </a:spcBef>
              <a:buAutoNum type="arabicPeriod"/>
              <a:tabLst>
                <a:tab pos="419100" algn="l"/>
              </a:tabLst>
            </a:pPr>
            <a:r>
              <a:rPr sz="2200" b="1" spc="-114" dirty="0">
                <a:latin typeface="Trebuchet MS"/>
                <a:cs typeface="Trebuchet MS"/>
              </a:rPr>
              <a:t>Discovering </a:t>
            </a:r>
            <a:r>
              <a:rPr sz="2200" b="1" spc="-140" dirty="0">
                <a:latin typeface="Trebuchet MS"/>
                <a:cs typeface="Trebuchet MS"/>
              </a:rPr>
              <a:t>diversity: </a:t>
            </a:r>
            <a:r>
              <a:rPr sz="2200" spc="-105" dirty="0">
                <a:latin typeface="Trebuchet MS"/>
                <a:cs typeface="Trebuchet MS"/>
              </a:rPr>
              <a:t>Identify </a:t>
            </a:r>
            <a:r>
              <a:rPr sz="2200" spc="-80" dirty="0">
                <a:latin typeface="Trebuchet MS"/>
                <a:cs typeface="Trebuchet MS"/>
              </a:rPr>
              <a:t>and </a:t>
            </a:r>
            <a:r>
              <a:rPr sz="2200" spc="-95" dirty="0">
                <a:latin typeface="Trebuchet MS"/>
                <a:cs typeface="Trebuchet MS"/>
              </a:rPr>
              <a:t>provide </a:t>
            </a:r>
            <a:r>
              <a:rPr sz="2200" spc="-114" dirty="0">
                <a:latin typeface="Trebuchet MS"/>
                <a:cs typeface="Trebuchet MS"/>
              </a:rPr>
              <a:t>experimental </a:t>
            </a:r>
            <a:r>
              <a:rPr sz="2200" spc="-105" dirty="0">
                <a:latin typeface="Trebuchet MS"/>
                <a:cs typeface="Trebuchet MS"/>
              </a:rPr>
              <a:t>access </a:t>
            </a:r>
            <a:r>
              <a:rPr sz="2200" spc="-90" dirty="0">
                <a:latin typeface="Trebuchet MS"/>
                <a:cs typeface="Trebuchet MS"/>
              </a:rPr>
              <a:t>to  </a:t>
            </a:r>
            <a:r>
              <a:rPr sz="2200" spc="-100" dirty="0">
                <a:latin typeface="Trebuchet MS"/>
                <a:cs typeface="Trebuchet MS"/>
              </a:rPr>
              <a:t>the</a:t>
            </a:r>
            <a:r>
              <a:rPr sz="2200" spc="-155" dirty="0">
                <a:latin typeface="Trebuchet MS"/>
                <a:cs typeface="Trebuchet MS"/>
              </a:rPr>
              <a:t> </a:t>
            </a:r>
            <a:r>
              <a:rPr sz="2200" spc="-125" dirty="0">
                <a:latin typeface="Trebuchet MS"/>
                <a:cs typeface="Trebuchet MS"/>
              </a:rPr>
              <a:t>different</a:t>
            </a:r>
            <a:r>
              <a:rPr sz="2200" spc="-160" dirty="0">
                <a:latin typeface="Trebuchet MS"/>
                <a:cs typeface="Trebuchet MS"/>
              </a:rPr>
              <a:t> </a:t>
            </a:r>
            <a:r>
              <a:rPr sz="2200" spc="-100" dirty="0">
                <a:latin typeface="Trebuchet MS"/>
                <a:cs typeface="Trebuchet MS"/>
              </a:rPr>
              <a:t>brain</a:t>
            </a:r>
            <a:r>
              <a:rPr sz="2200" spc="-165" dirty="0">
                <a:latin typeface="Trebuchet MS"/>
                <a:cs typeface="Trebuchet MS"/>
              </a:rPr>
              <a:t> </a:t>
            </a:r>
            <a:r>
              <a:rPr sz="2200" spc="-145" dirty="0">
                <a:latin typeface="Trebuchet MS"/>
                <a:cs typeface="Trebuchet MS"/>
              </a:rPr>
              <a:t>cell</a:t>
            </a:r>
            <a:r>
              <a:rPr sz="2200" spc="-165" dirty="0">
                <a:latin typeface="Trebuchet MS"/>
                <a:cs typeface="Trebuchet MS"/>
              </a:rPr>
              <a:t> </a:t>
            </a:r>
            <a:r>
              <a:rPr sz="2200" spc="-90" dirty="0">
                <a:latin typeface="Trebuchet MS"/>
                <a:cs typeface="Trebuchet MS"/>
              </a:rPr>
              <a:t>types</a:t>
            </a:r>
            <a:r>
              <a:rPr sz="2200" spc="-160" dirty="0">
                <a:latin typeface="Trebuchet MS"/>
                <a:cs typeface="Trebuchet MS"/>
              </a:rPr>
              <a:t> </a:t>
            </a:r>
            <a:r>
              <a:rPr sz="2200" spc="-90" dirty="0">
                <a:latin typeface="Trebuchet MS"/>
                <a:cs typeface="Trebuchet MS"/>
              </a:rPr>
              <a:t>to</a:t>
            </a:r>
            <a:r>
              <a:rPr sz="2200" spc="-160" dirty="0">
                <a:latin typeface="Trebuchet MS"/>
                <a:cs typeface="Trebuchet MS"/>
              </a:rPr>
              <a:t> </a:t>
            </a:r>
            <a:r>
              <a:rPr sz="2200" spc="-105" dirty="0">
                <a:latin typeface="Trebuchet MS"/>
                <a:cs typeface="Trebuchet MS"/>
              </a:rPr>
              <a:t>determine</a:t>
            </a:r>
            <a:r>
              <a:rPr sz="2200" spc="-155" dirty="0">
                <a:latin typeface="Trebuchet MS"/>
                <a:cs typeface="Trebuchet MS"/>
              </a:rPr>
              <a:t> </a:t>
            </a:r>
            <a:r>
              <a:rPr sz="2200" spc="-105" dirty="0">
                <a:latin typeface="Trebuchet MS"/>
                <a:cs typeface="Trebuchet MS"/>
              </a:rPr>
              <a:t>their</a:t>
            </a:r>
            <a:r>
              <a:rPr sz="2200" spc="-165" dirty="0">
                <a:latin typeface="Trebuchet MS"/>
                <a:cs typeface="Trebuchet MS"/>
              </a:rPr>
              <a:t> </a:t>
            </a:r>
            <a:r>
              <a:rPr sz="2200" spc="-90" dirty="0">
                <a:latin typeface="Trebuchet MS"/>
                <a:cs typeface="Trebuchet MS"/>
              </a:rPr>
              <a:t>roles</a:t>
            </a:r>
            <a:r>
              <a:rPr sz="2200" spc="-160" dirty="0">
                <a:latin typeface="Trebuchet MS"/>
                <a:cs typeface="Trebuchet MS"/>
              </a:rPr>
              <a:t> </a:t>
            </a:r>
            <a:r>
              <a:rPr sz="2200" spc="-90" dirty="0">
                <a:latin typeface="Trebuchet MS"/>
                <a:cs typeface="Trebuchet MS"/>
              </a:rPr>
              <a:t>in</a:t>
            </a:r>
            <a:r>
              <a:rPr sz="2200" spc="-165" dirty="0">
                <a:latin typeface="Trebuchet MS"/>
                <a:cs typeface="Trebuchet MS"/>
              </a:rPr>
              <a:t> </a:t>
            </a:r>
            <a:r>
              <a:rPr sz="2200" spc="-100" dirty="0">
                <a:latin typeface="Trebuchet MS"/>
                <a:cs typeface="Trebuchet MS"/>
              </a:rPr>
              <a:t>health</a:t>
            </a:r>
            <a:r>
              <a:rPr sz="2200" spc="-165" dirty="0">
                <a:latin typeface="Trebuchet MS"/>
                <a:cs typeface="Trebuchet MS"/>
              </a:rPr>
              <a:t> </a:t>
            </a:r>
            <a:r>
              <a:rPr sz="2200" spc="-80" dirty="0">
                <a:latin typeface="Trebuchet MS"/>
                <a:cs typeface="Trebuchet MS"/>
              </a:rPr>
              <a:t>and  </a:t>
            </a:r>
            <a:r>
              <a:rPr sz="2200" spc="-105" dirty="0">
                <a:latin typeface="Trebuchet MS"/>
                <a:cs typeface="Trebuchet MS"/>
              </a:rPr>
              <a:t>disease.</a:t>
            </a:r>
            <a:endParaRPr sz="2200">
              <a:latin typeface="Trebuchet MS"/>
              <a:cs typeface="Trebuchet MS"/>
            </a:endParaRPr>
          </a:p>
          <a:p>
            <a:pPr marL="414655" marR="426720" indent="-401955">
              <a:lnSpc>
                <a:spcPts val="2370"/>
              </a:lnSpc>
              <a:spcBef>
                <a:spcPts val="2425"/>
              </a:spcBef>
              <a:buAutoNum type="arabicPeriod"/>
              <a:tabLst>
                <a:tab pos="418465" algn="l"/>
                <a:tab pos="419100" algn="l"/>
                <a:tab pos="3342640" algn="l"/>
              </a:tabLst>
            </a:pPr>
            <a:r>
              <a:rPr sz="2200" b="1" dirty="0">
                <a:latin typeface="Trebuchet MS"/>
                <a:cs typeface="Trebuchet MS"/>
              </a:rPr>
              <a:t>Maps </a:t>
            </a:r>
            <a:r>
              <a:rPr sz="2200" b="1" spc="-110" dirty="0">
                <a:latin typeface="Trebuchet MS"/>
                <a:cs typeface="Trebuchet MS"/>
              </a:rPr>
              <a:t>at</a:t>
            </a:r>
            <a:r>
              <a:rPr sz="2200" b="1" spc="-305" dirty="0">
                <a:latin typeface="Trebuchet MS"/>
                <a:cs typeface="Trebuchet MS"/>
              </a:rPr>
              <a:t> </a:t>
            </a:r>
            <a:r>
              <a:rPr sz="2200" b="1" spc="-125" dirty="0">
                <a:latin typeface="Trebuchet MS"/>
                <a:cs typeface="Trebuchet MS"/>
              </a:rPr>
              <a:t>multiple</a:t>
            </a:r>
            <a:r>
              <a:rPr sz="2200" b="1" spc="-145" dirty="0">
                <a:latin typeface="Trebuchet MS"/>
                <a:cs typeface="Trebuchet MS"/>
              </a:rPr>
              <a:t> </a:t>
            </a:r>
            <a:r>
              <a:rPr sz="2200" b="1" spc="-135" dirty="0">
                <a:latin typeface="Trebuchet MS"/>
                <a:cs typeface="Trebuchet MS"/>
              </a:rPr>
              <a:t>scales:	</a:t>
            </a:r>
            <a:r>
              <a:rPr sz="2200" spc="-114" dirty="0">
                <a:latin typeface="Trebuchet MS"/>
                <a:cs typeface="Trebuchet MS"/>
              </a:rPr>
              <a:t>Generate </a:t>
            </a:r>
            <a:r>
              <a:rPr sz="2200" spc="-130" dirty="0">
                <a:latin typeface="Trebuchet MS"/>
                <a:cs typeface="Trebuchet MS"/>
              </a:rPr>
              <a:t>circuit </a:t>
            </a:r>
            <a:r>
              <a:rPr sz="2200" spc="-95" dirty="0">
                <a:latin typeface="Trebuchet MS"/>
                <a:cs typeface="Trebuchet MS"/>
              </a:rPr>
              <a:t>diagrams </a:t>
            </a:r>
            <a:r>
              <a:rPr sz="2200" spc="-114" dirty="0">
                <a:latin typeface="Trebuchet MS"/>
                <a:cs typeface="Trebuchet MS"/>
              </a:rPr>
              <a:t>that </a:t>
            </a:r>
            <a:r>
              <a:rPr sz="2200" spc="-105" dirty="0">
                <a:latin typeface="Trebuchet MS"/>
                <a:cs typeface="Trebuchet MS"/>
              </a:rPr>
              <a:t>vary</a:t>
            </a:r>
            <a:r>
              <a:rPr sz="2200" spc="-380" dirty="0">
                <a:latin typeface="Trebuchet MS"/>
                <a:cs typeface="Trebuchet MS"/>
              </a:rPr>
              <a:t> </a:t>
            </a:r>
            <a:r>
              <a:rPr sz="2200" spc="-90" dirty="0">
                <a:latin typeface="Trebuchet MS"/>
                <a:cs typeface="Trebuchet MS"/>
              </a:rPr>
              <a:t>in  </a:t>
            </a:r>
            <a:r>
              <a:rPr sz="2200" spc="-85" dirty="0">
                <a:latin typeface="Trebuchet MS"/>
                <a:cs typeface="Trebuchet MS"/>
              </a:rPr>
              <a:t>resolution</a:t>
            </a:r>
            <a:r>
              <a:rPr sz="2200" spc="-175" dirty="0">
                <a:latin typeface="Trebuchet MS"/>
                <a:cs typeface="Trebuchet MS"/>
              </a:rPr>
              <a:t> </a:t>
            </a:r>
            <a:r>
              <a:rPr sz="2200" spc="-90" dirty="0">
                <a:latin typeface="Trebuchet MS"/>
                <a:cs typeface="Trebuchet MS"/>
              </a:rPr>
              <a:t>from</a:t>
            </a:r>
            <a:r>
              <a:rPr sz="2200" spc="-160" dirty="0">
                <a:latin typeface="Trebuchet MS"/>
                <a:cs typeface="Trebuchet MS"/>
              </a:rPr>
              <a:t> </a:t>
            </a:r>
            <a:r>
              <a:rPr sz="2200" spc="-75" dirty="0">
                <a:latin typeface="Trebuchet MS"/>
                <a:cs typeface="Trebuchet MS"/>
              </a:rPr>
              <a:t>synapses</a:t>
            </a:r>
            <a:r>
              <a:rPr sz="2200" spc="-165" dirty="0">
                <a:latin typeface="Trebuchet MS"/>
                <a:cs typeface="Trebuchet MS"/>
              </a:rPr>
              <a:t> </a:t>
            </a:r>
            <a:r>
              <a:rPr sz="2200" spc="-90" dirty="0">
                <a:latin typeface="Trebuchet MS"/>
                <a:cs typeface="Trebuchet MS"/>
              </a:rPr>
              <a:t>to</a:t>
            </a:r>
            <a:r>
              <a:rPr sz="2200" spc="-160" dirty="0">
                <a:latin typeface="Trebuchet MS"/>
                <a:cs typeface="Trebuchet MS"/>
              </a:rPr>
              <a:t> </a:t>
            </a:r>
            <a:r>
              <a:rPr sz="2200" spc="-100" dirty="0">
                <a:latin typeface="Trebuchet MS"/>
                <a:cs typeface="Trebuchet MS"/>
              </a:rPr>
              <a:t>the</a:t>
            </a:r>
            <a:r>
              <a:rPr sz="2200" spc="-160" dirty="0">
                <a:latin typeface="Trebuchet MS"/>
                <a:cs typeface="Trebuchet MS"/>
              </a:rPr>
              <a:t> </a:t>
            </a:r>
            <a:r>
              <a:rPr sz="2200" spc="-80" dirty="0">
                <a:latin typeface="Trebuchet MS"/>
                <a:cs typeface="Trebuchet MS"/>
              </a:rPr>
              <a:t>whole</a:t>
            </a:r>
            <a:r>
              <a:rPr sz="2200" spc="-160" dirty="0">
                <a:latin typeface="Trebuchet MS"/>
                <a:cs typeface="Trebuchet MS"/>
              </a:rPr>
              <a:t> </a:t>
            </a:r>
            <a:r>
              <a:rPr sz="2200" spc="-130" dirty="0">
                <a:latin typeface="Trebuchet MS"/>
                <a:cs typeface="Trebuchet MS"/>
              </a:rPr>
              <a:t>brain.</a:t>
            </a:r>
            <a:endParaRPr sz="2200">
              <a:latin typeface="Trebuchet MS"/>
              <a:cs typeface="Trebuchet MS"/>
            </a:endParaRPr>
          </a:p>
          <a:p>
            <a:pPr marL="414655" marR="5080" indent="-401955">
              <a:lnSpc>
                <a:spcPct val="90300"/>
              </a:lnSpc>
              <a:spcBef>
                <a:spcPts val="2345"/>
              </a:spcBef>
              <a:buAutoNum type="arabicPeriod"/>
              <a:tabLst>
                <a:tab pos="418465" algn="l"/>
                <a:tab pos="419100" algn="l"/>
                <a:tab pos="2780030" algn="l"/>
              </a:tabLst>
            </a:pPr>
            <a:r>
              <a:rPr sz="2200" b="1" spc="-185" dirty="0">
                <a:latin typeface="Trebuchet MS"/>
                <a:cs typeface="Trebuchet MS"/>
              </a:rPr>
              <a:t>The </a:t>
            </a:r>
            <a:r>
              <a:rPr sz="2200" b="1" spc="-130" dirty="0">
                <a:latin typeface="Trebuchet MS"/>
                <a:cs typeface="Trebuchet MS"/>
              </a:rPr>
              <a:t>brain </a:t>
            </a:r>
            <a:r>
              <a:rPr sz="2200" b="1" spc="-120" dirty="0">
                <a:latin typeface="Trebuchet MS"/>
                <a:cs typeface="Trebuchet MS"/>
              </a:rPr>
              <a:t>in</a:t>
            </a:r>
            <a:r>
              <a:rPr sz="2200" b="1" spc="-160" dirty="0">
                <a:latin typeface="Trebuchet MS"/>
                <a:cs typeface="Trebuchet MS"/>
              </a:rPr>
              <a:t> </a:t>
            </a:r>
            <a:r>
              <a:rPr sz="2200" b="1" spc="-135" dirty="0">
                <a:latin typeface="Trebuchet MS"/>
                <a:cs typeface="Trebuchet MS"/>
              </a:rPr>
              <a:t>action:	</a:t>
            </a:r>
            <a:r>
              <a:rPr sz="2200" spc="-95" dirty="0">
                <a:latin typeface="Trebuchet MS"/>
                <a:cs typeface="Trebuchet MS"/>
              </a:rPr>
              <a:t>Produce </a:t>
            </a:r>
            <a:r>
              <a:rPr sz="2200" spc="-105" dirty="0">
                <a:latin typeface="Trebuchet MS"/>
                <a:cs typeface="Trebuchet MS"/>
              </a:rPr>
              <a:t>a </a:t>
            </a:r>
            <a:r>
              <a:rPr sz="2200" spc="-100" dirty="0">
                <a:latin typeface="Trebuchet MS"/>
                <a:cs typeface="Trebuchet MS"/>
              </a:rPr>
              <a:t>dynamic </a:t>
            </a:r>
            <a:r>
              <a:rPr sz="2200" spc="-114" dirty="0">
                <a:latin typeface="Trebuchet MS"/>
                <a:cs typeface="Trebuchet MS"/>
              </a:rPr>
              <a:t>picture </a:t>
            </a:r>
            <a:r>
              <a:rPr sz="2200" spc="-85" dirty="0">
                <a:latin typeface="Trebuchet MS"/>
                <a:cs typeface="Trebuchet MS"/>
              </a:rPr>
              <a:t>of </a:t>
            </a:r>
            <a:r>
              <a:rPr sz="2200" spc="-100" dirty="0">
                <a:latin typeface="Trebuchet MS"/>
                <a:cs typeface="Trebuchet MS"/>
              </a:rPr>
              <a:t>the </a:t>
            </a:r>
            <a:r>
              <a:rPr sz="2200" spc="-95" dirty="0">
                <a:latin typeface="Trebuchet MS"/>
                <a:cs typeface="Trebuchet MS"/>
              </a:rPr>
              <a:t>functioning  </a:t>
            </a:r>
            <a:r>
              <a:rPr sz="2200" spc="-100" dirty="0">
                <a:latin typeface="Trebuchet MS"/>
                <a:cs typeface="Trebuchet MS"/>
              </a:rPr>
              <a:t>brain</a:t>
            </a:r>
            <a:r>
              <a:rPr sz="2200" spc="-170" dirty="0">
                <a:latin typeface="Trebuchet MS"/>
                <a:cs typeface="Trebuchet MS"/>
              </a:rPr>
              <a:t> </a:t>
            </a:r>
            <a:r>
              <a:rPr sz="2200" spc="-90" dirty="0">
                <a:latin typeface="Trebuchet MS"/>
                <a:cs typeface="Trebuchet MS"/>
              </a:rPr>
              <a:t>by</a:t>
            </a:r>
            <a:r>
              <a:rPr sz="2200" spc="-155" dirty="0">
                <a:latin typeface="Trebuchet MS"/>
                <a:cs typeface="Trebuchet MS"/>
              </a:rPr>
              <a:t> </a:t>
            </a:r>
            <a:r>
              <a:rPr sz="2200" spc="-95" dirty="0">
                <a:latin typeface="Trebuchet MS"/>
                <a:cs typeface="Trebuchet MS"/>
              </a:rPr>
              <a:t>developing</a:t>
            </a:r>
            <a:r>
              <a:rPr sz="2200" spc="-160" dirty="0">
                <a:latin typeface="Trebuchet MS"/>
                <a:cs typeface="Trebuchet MS"/>
              </a:rPr>
              <a:t> </a:t>
            </a:r>
            <a:r>
              <a:rPr sz="2200" spc="-80" dirty="0">
                <a:latin typeface="Trebuchet MS"/>
                <a:cs typeface="Trebuchet MS"/>
              </a:rPr>
              <a:t>and</a:t>
            </a:r>
            <a:r>
              <a:rPr sz="2200" spc="-165" dirty="0">
                <a:latin typeface="Trebuchet MS"/>
                <a:cs typeface="Trebuchet MS"/>
              </a:rPr>
              <a:t> </a:t>
            </a:r>
            <a:r>
              <a:rPr sz="2200" spc="-95" dirty="0">
                <a:latin typeface="Trebuchet MS"/>
                <a:cs typeface="Trebuchet MS"/>
              </a:rPr>
              <a:t>applying</a:t>
            </a:r>
            <a:r>
              <a:rPr sz="2200" spc="-160" dirty="0">
                <a:latin typeface="Trebuchet MS"/>
                <a:cs typeface="Trebuchet MS"/>
              </a:rPr>
              <a:t> </a:t>
            </a:r>
            <a:r>
              <a:rPr sz="2200" spc="-95" dirty="0">
                <a:latin typeface="Trebuchet MS"/>
                <a:cs typeface="Trebuchet MS"/>
              </a:rPr>
              <a:t>improved</a:t>
            </a:r>
            <a:r>
              <a:rPr sz="2200" spc="-165" dirty="0">
                <a:latin typeface="Trebuchet MS"/>
                <a:cs typeface="Trebuchet MS"/>
              </a:rPr>
              <a:t> </a:t>
            </a:r>
            <a:r>
              <a:rPr sz="2200" spc="-75" dirty="0">
                <a:latin typeface="Trebuchet MS"/>
                <a:cs typeface="Trebuchet MS"/>
              </a:rPr>
              <a:t>methods</a:t>
            </a:r>
            <a:r>
              <a:rPr sz="2200" spc="-160" dirty="0">
                <a:latin typeface="Trebuchet MS"/>
                <a:cs typeface="Trebuchet MS"/>
              </a:rPr>
              <a:t> </a:t>
            </a:r>
            <a:r>
              <a:rPr sz="2200" spc="-100" dirty="0">
                <a:latin typeface="Trebuchet MS"/>
                <a:cs typeface="Trebuchet MS"/>
              </a:rPr>
              <a:t>for</a:t>
            </a:r>
            <a:r>
              <a:rPr sz="2200" spc="-165" dirty="0">
                <a:latin typeface="Trebuchet MS"/>
                <a:cs typeface="Trebuchet MS"/>
              </a:rPr>
              <a:t> </a:t>
            </a:r>
            <a:r>
              <a:rPr sz="2200" spc="-120" dirty="0">
                <a:latin typeface="Trebuchet MS"/>
                <a:cs typeface="Trebuchet MS"/>
              </a:rPr>
              <a:t>large-scale  </a:t>
            </a:r>
            <a:r>
              <a:rPr sz="2200" spc="-80" dirty="0">
                <a:latin typeface="Trebuchet MS"/>
                <a:cs typeface="Trebuchet MS"/>
              </a:rPr>
              <a:t>monitoring </a:t>
            </a:r>
            <a:r>
              <a:rPr sz="2200" spc="-85" dirty="0">
                <a:latin typeface="Trebuchet MS"/>
                <a:cs typeface="Trebuchet MS"/>
              </a:rPr>
              <a:t>of </a:t>
            </a:r>
            <a:r>
              <a:rPr sz="2200" spc="-100" dirty="0">
                <a:latin typeface="Trebuchet MS"/>
                <a:cs typeface="Trebuchet MS"/>
              </a:rPr>
              <a:t>neural</a:t>
            </a:r>
            <a:r>
              <a:rPr sz="2200" spc="-335" dirty="0">
                <a:latin typeface="Trebuchet MS"/>
                <a:cs typeface="Trebuchet MS"/>
              </a:rPr>
              <a:t> </a:t>
            </a:r>
            <a:r>
              <a:rPr sz="2200" spc="-155" dirty="0">
                <a:latin typeface="Trebuchet MS"/>
                <a:cs typeface="Trebuchet MS"/>
              </a:rPr>
              <a:t>activity.</a:t>
            </a:r>
            <a:endParaRPr sz="2200">
              <a:latin typeface="Trebuchet MS"/>
              <a:cs typeface="Trebuchet MS"/>
            </a:endParaRPr>
          </a:p>
          <a:p>
            <a:pPr>
              <a:spcBef>
                <a:spcPts val="15"/>
              </a:spcBef>
              <a:buFont typeface="Trebuchet MS"/>
              <a:buAutoNum type="arabicPeriod"/>
            </a:pPr>
            <a:endParaRPr sz="2100">
              <a:latin typeface="Times New Roman"/>
              <a:cs typeface="Times New Roman"/>
            </a:endParaRPr>
          </a:p>
          <a:p>
            <a:pPr marL="414655" marR="375285" indent="-401955">
              <a:lnSpc>
                <a:spcPts val="2370"/>
              </a:lnSpc>
              <a:buAutoNum type="arabicPeriod"/>
              <a:tabLst>
                <a:tab pos="418465" algn="l"/>
                <a:tab pos="419100" algn="l"/>
                <a:tab pos="3430270" algn="l"/>
              </a:tabLst>
            </a:pPr>
            <a:r>
              <a:rPr sz="2200" b="1" spc="-110" dirty="0">
                <a:latin typeface="Trebuchet MS"/>
                <a:cs typeface="Trebuchet MS"/>
              </a:rPr>
              <a:t>Demonstrating</a:t>
            </a:r>
            <a:r>
              <a:rPr sz="2200" b="1" spc="-165" dirty="0">
                <a:latin typeface="Trebuchet MS"/>
                <a:cs typeface="Trebuchet MS"/>
              </a:rPr>
              <a:t> </a:t>
            </a:r>
            <a:r>
              <a:rPr sz="2200" b="1" spc="-130" dirty="0">
                <a:latin typeface="Trebuchet MS"/>
                <a:cs typeface="Trebuchet MS"/>
              </a:rPr>
              <a:t>causality:	</a:t>
            </a:r>
            <a:r>
              <a:rPr sz="2200" spc="-125" dirty="0">
                <a:latin typeface="Trebuchet MS"/>
                <a:cs typeface="Trebuchet MS"/>
              </a:rPr>
              <a:t>Link </a:t>
            </a:r>
            <a:r>
              <a:rPr sz="2200" spc="-100" dirty="0">
                <a:latin typeface="Trebuchet MS"/>
                <a:cs typeface="Trebuchet MS"/>
              </a:rPr>
              <a:t>brain </a:t>
            </a:r>
            <a:r>
              <a:rPr sz="2200" spc="-125" dirty="0">
                <a:latin typeface="Trebuchet MS"/>
                <a:cs typeface="Trebuchet MS"/>
              </a:rPr>
              <a:t>activity </a:t>
            </a:r>
            <a:r>
              <a:rPr sz="2200" spc="-90" dirty="0">
                <a:latin typeface="Trebuchet MS"/>
                <a:cs typeface="Trebuchet MS"/>
              </a:rPr>
              <a:t>to behavior </a:t>
            </a:r>
            <a:r>
              <a:rPr sz="2200" spc="-95" dirty="0">
                <a:latin typeface="Trebuchet MS"/>
                <a:cs typeface="Trebuchet MS"/>
              </a:rPr>
              <a:t>with  </a:t>
            </a:r>
            <a:r>
              <a:rPr sz="2200" spc="-105" dirty="0">
                <a:latin typeface="Trebuchet MS"/>
                <a:cs typeface="Trebuchet MS"/>
              </a:rPr>
              <a:t>precise interventional </a:t>
            </a:r>
            <a:r>
              <a:rPr sz="2200" spc="-80" dirty="0">
                <a:latin typeface="Trebuchet MS"/>
                <a:cs typeface="Trebuchet MS"/>
              </a:rPr>
              <a:t>tools </a:t>
            </a:r>
            <a:r>
              <a:rPr sz="2200" spc="-114" dirty="0">
                <a:latin typeface="Trebuchet MS"/>
                <a:cs typeface="Trebuchet MS"/>
              </a:rPr>
              <a:t>that </a:t>
            </a:r>
            <a:r>
              <a:rPr sz="2200" spc="-100" dirty="0">
                <a:latin typeface="Trebuchet MS"/>
                <a:cs typeface="Trebuchet MS"/>
              </a:rPr>
              <a:t>change </a:t>
            </a:r>
            <a:r>
              <a:rPr sz="2200" spc="-105" dirty="0">
                <a:latin typeface="Trebuchet MS"/>
                <a:cs typeface="Trebuchet MS"/>
              </a:rPr>
              <a:t>neural </a:t>
            </a:r>
            <a:r>
              <a:rPr sz="2200" spc="-130" dirty="0">
                <a:latin typeface="Trebuchet MS"/>
                <a:cs typeface="Trebuchet MS"/>
              </a:rPr>
              <a:t>circuit</a:t>
            </a:r>
            <a:r>
              <a:rPr sz="2200" spc="-509" dirty="0">
                <a:latin typeface="Trebuchet MS"/>
                <a:cs typeface="Trebuchet MS"/>
              </a:rPr>
              <a:t> </a:t>
            </a:r>
            <a:r>
              <a:rPr sz="2200" spc="-110" dirty="0">
                <a:latin typeface="Trebuchet MS"/>
                <a:cs typeface="Trebuchet MS"/>
              </a:rPr>
              <a:t>dynamics.</a:t>
            </a:r>
            <a:endParaRPr sz="2200">
              <a:latin typeface="Trebuchet MS"/>
              <a:cs typeface="Trebuchet MS"/>
            </a:endParaRPr>
          </a:p>
        </p:txBody>
      </p:sp>
      <p:sp>
        <p:nvSpPr>
          <p:cNvPr id="4" name="object 4"/>
          <p:cNvSpPr txBox="1">
            <a:spLocks noGrp="1"/>
          </p:cNvSpPr>
          <p:nvPr>
            <p:ph type="title"/>
          </p:nvPr>
        </p:nvSpPr>
        <p:spPr>
          <a:xfrm>
            <a:off x="1996837" y="279583"/>
            <a:ext cx="7859395" cy="1152525"/>
          </a:xfrm>
          <a:prstGeom prst="rect">
            <a:avLst/>
          </a:prstGeom>
        </p:spPr>
        <p:txBody>
          <a:bodyPr vert="horz" wrap="square" lIns="0" tIns="76835" rIns="0" bIns="0" rtlCol="0" anchor="ctr">
            <a:spAutoFit/>
          </a:bodyPr>
          <a:lstStyle/>
          <a:p>
            <a:pPr marL="12700">
              <a:lnSpc>
                <a:spcPct val="100000"/>
              </a:lnSpc>
              <a:spcBef>
                <a:spcPts val="605"/>
              </a:spcBef>
            </a:pPr>
            <a:r>
              <a:rPr sz="2200" spc="-190" dirty="0"/>
              <a:t>THE </a:t>
            </a:r>
            <a:r>
              <a:rPr sz="2200" spc="-60" dirty="0"/>
              <a:t>BRAIN</a:t>
            </a:r>
            <a:r>
              <a:rPr sz="2200" spc="-145" dirty="0"/>
              <a:t> INITIATIVE®</a:t>
            </a:r>
            <a:endParaRPr sz="2200"/>
          </a:p>
          <a:p>
            <a:pPr marL="502920">
              <a:lnSpc>
                <a:spcPct val="100000"/>
              </a:lnSpc>
              <a:spcBef>
                <a:spcPts val="925"/>
              </a:spcBef>
            </a:pPr>
            <a:r>
              <a:rPr sz="4000" spc="-250" dirty="0">
                <a:solidFill>
                  <a:srgbClr val="000000"/>
                </a:solidFill>
              </a:rPr>
              <a:t>Seven </a:t>
            </a:r>
            <a:r>
              <a:rPr sz="4000" spc="-190" dirty="0">
                <a:solidFill>
                  <a:srgbClr val="000000"/>
                </a:solidFill>
              </a:rPr>
              <a:t>High </a:t>
            </a:r>
            <a:r>
              <a:rPr sz="4000" spc="-225" dirty="0">
                <a:solidFill>
                  <a:srgbClr val="000000"/>
                </a:solidFill>
              </a:rPr>
              <a:t>Priority </a:t>
            </a:r>
            <a:r>
              <a:rPr sz="4000" spc="-260" dirty="0">
                <a:solidFill>
                  <a:srgbClr val="000000"/>
                </a:solidFill>
              </a:rPr>
              <a:t>Research</a:t>
            </a:r>
            <a:r>
              <a:rPr sz="4000" spc="-565" dirty="0">
                <a:solidFill>
                  <a:srgbClr val="000000"/>
                </a:solidFill>
              </a:rPr>
              <a:t> </a:t>
            </a:r>
            <a:r>
              <a:rPr sz="4000" spc="-204" dirty="0">
                <a:solidFill>
                  <a:srgbClr val="000000"/>
                </a:solidFill>
              </a:rPr>
              <a:t>Areas</a:t>
            </a:r>
            <a:endParaRPr sz="4000"/>
          </a:p>
        </p:txBody>
      </p:sp>
      <p:sp>
        <p:nvSpPr>
          <p:cNvPr id="5" name="object 5"/>
          <p:cNvSpPr/>
          <p:nvPr/>
        </p:nvSpPr>
        <p:spPr>
          <a:xfrm>
            <a:off x="1743546" y="1804136"/>
            <a:ext cx="706120" cy="651510"/>
          </a:xfrm>
          <a:custGeom>
            <a:avLst/>
            <a:gdLst/>
            <a:ahLst/>
            <a:cxnLst/>
            <a:rect l="l" t="t" r="r" b="b"/>
            <a:pathLst>
              <a:path w="706119" h="651510">
                <a:moveTo>
                  <a:pt x="0" y="0"/>
                </a:moveTo>
                <a:lnTo>
                  <a:pt x="706005" y="0"/>
                </a:lnTo>
                <a:lnTo>
                  <a:pt x="706005" y="651497"/>
                </a:lnTo>
                <a:lnTo>
                  <a:pt x="0" y="651497"/>
                </a:lnTo>
                <a:lnTo>
                  <a:pt x="0" y="0"/>
                </a:lnTo>
                <a:close/>
              </a:path>
            </a:pathLst>
          </a:custGeom>
          <a:solidFill>
            <a:srgbClr val="C00000"/>
          </a:solidFill>
        </p:spPr>
        <p:txBody>
          <a:bodyPr wrap="square" lIns="0" tIns="0" rIns="0" bIns="0" rtlCol="0"/>
          <a:lstStyle/>
          <a:p>
            <a:endParaRPr/>
          </a:p>
        </p:txBody>
      </p:sp>
      <p:sp>
        <p:nvSpPr>
          <p:cNvPr id="6" name="object 6"/>
          <p:cNvSpPr/>
          <p:nvPr/>
        </p:nvSpPr>
        <p:spPr>
          <a:xfrm>
            <a:off x="1743546" y="1804136"/>
            <a:ext cx="706120" cy="651510"/>
          </a:xfrm>
          <a:custGeom>
            <a:avLst/>
            <a:gdLst/>
            <a:ahLst/>
            <a:cxnLst/>
            <a:rect l="l" t="t" r="r" b="b"/>
            <a:pathLst>
              <a:path w="706119" h="651510">
                <a:moveTo>
                  <a:pt x="0" y="0"/>
                </a:moveTo>
                <a:lnTo>
                  <a:pt x="706006" y="0"/>
                </a:lnTo>
                <a:lnTo>
                  <a:pt x="706006" y="651495"/>
                </a:lnTo>
                <a:lnTo>
                  <a:pt x="0" y="651495"/>
                </a:lnTo>
                <a:lnTo>
                  <a:pt x="0" y="0"/>
                </a:lnTo>
                <a:close/>
              </a:path>
            </a:pathLst>
          </a:custGeom>
          <a:ln w="25400">
            <a:solidFill>
              <a:srgbClr val="C00000"/>
            </a:solidFill>
          </a:ln>
        </p:spPr>
        <p:txBody>
          <a:bodyPr wrap="square" lIns="0" tIns="0" rIns="0" bIns="0" rtlCol="0"/>
          <a:lstStyle/>
          <a:p>
            <a:endParaRPr/>
          </a:p>
        </p:txBody>
      </p:sp>
      <p:sp>
        <p:nvSpPr>
          <p:cNvPr id="7" name="object 7"/>
          <p:cNvSpPr/>
          <p:nvPr/>
        </p:nvSpPr>
        <p:spPr>
          <a:xfrm>
            <a:off x="1786467" y="1756837"/>
            <a:ext cx="677332" cy="41063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841501" y="1951567"/>
            <a:ext cx="567267" cy="41063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769532" y="2142067"/>
            <a:ext cx="673100" cy="410632"/>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1873093" y="1795298"/>
            <a:ext cx="446405" cy="624205"/>
          </a:xfrm>
          <a:prstGeom prst="rect">
            <a:avLst/>
          </a:prstGeom>
        </p:spPr>
        <p:txBody>
          <a:bodyPr vert="horz" wrap="square" lIns="0" tIns="33020" rIns="0" bIns="0" rtlCol="0">
            <a:spAutoFit/>
          </a:bodyPr>
          <a:lstStyle/>
          <a:p>
            <a:pPr marL="12700" marR="5080" indent="635" algn="ctr">
              <a:lnSpc>
                <a:spcPct val="90300"/>
              </a:lnSpc>
              <a:spcBef>
                <a:spcPts val="260"/>
              </a:spcBef>
            </a:pPr>
            <a:r>
              <a:rPr sz="1400" b="1" spc="-80" dirty="0">
                <a:solidFill>
                  <a:srgbClr val="FFFFFF"/>
                </a:solidFill>
                <a:latin typeface="Trebuchet MS"/>
                <a:cs typeface="Trebuchet MS"/>
              </a:rPr>
              <a:t>Brain  </a:t>
            </a:r>
            <a:r>
              <a:rPr sz="1400" b="1" spc="-90" dirty="0">
                <a:solidFill>
                  <a:srgbClr val="FFFFFF"/>
                </a:solidFill>
                <a:latin typeface="Trebuchet MS"/>
                <a:cs typeface="Trebuchet MS"/>
              </a:rPr>
              <a:t>Cell  </a:t>
            </a:r>
            <a:r>
              <a:rPr sz="1400" b="1" spc="-185" dirty="0">
                <a:solidFill>
                  <a:srgbClr val="FFFFFF"/>
                </a:solidFill>
                <a:latin typeface="Trebuchet MS"/>
                <a:cs typeface="Trebuchet MS"/>
              </a:rPr>
              <a:t>T</a:t>
            </a:r>
            <a:r>
              <a:rPr sz="1400" b="1" spc="-125" dirty="0">
                <a:solidFill>
                  <a:srgbClr val="FFFFFF"/>
                </a:solidFill>
                <a:latin typeface="Trebuchet MS"/>
                <a:cs typeface="Trebuchet MS"/>
              </a:rPr>
              <a:t>y</a:t>
            </a:r>
            <a:r>
              <a:rPr sz="1400" b="1" spc="-70" dirty="0">
                <a:solidFill>
                  <a:srgbClr val="FFFFFF"/>
                </a:solidFill>
                <a:latin typeface="Trebuchet MS"/>
                <a:cs typeface="Trebuchet MS"/>
              </a:rPr>
              <a:t>p</a:t>
            </a:r>
            <a:r>
              <a:rPr sz="1400" b="1" spc="-105" dirty="0">
                <a:solidFill>
                  <a:srgbClr val="FFFFFF"/>
                </a:solidFill>
                <a:latin typeface="Trebuchet MS"/>
                <a:cs typeface="Trebuchet MS"/>
              </a:rPr>
              <a:t>e</a:t>
            </a:r>
            <a:r>
              <a:rPr sz="1400" b="1" spc="-45" dirty="0">
                <a:solidFill>
                  <a:srgbClr val="FFFFFF"/>
                </a:solidFill>
                <a:latin typeface="Trebuchet MS"/>
                <a:cs typeface="Trebuchet MS"/>
              </a:rPr>
              <a:t>s</a:t>
            </a:r>
            <a:endParaRPr sz="1400" dirty="0">
              <a:latin typeface="Trebuchet MS"/>
              <a:cs typeface="Trebuchet MS"/>
            </a:endParaRPr>
          </a:p>
        </p:txBody>
      </p:sp>
      <p:sp>
        <p:nvSpPr>
          <p:cNvPr id="11" name="object 11"/>
          <p:cNvSpPr txBox="1"/>
          <p:nvPr/>
        </p:nvSpPr>
        <p:spPr>
          <a:xfrm>
            <a:off x="1730846" y="2978708"/>
            <a:ext cx="731520" cy="676910"/>
          </a:xfrm>
          <a:prstGeom prst="rect">
            <a:avLst/>
          </a:prstGeom>
          <a:solidFill>
            <a:srgbClr val="FFC000"/>
          </a:solidFill>
        </p:spPr>
        <p:txBody>
          <a:bodyPr vert="horz" wrap="square" lIns="0" tIns="5080" rIns="0" bIns="0" rtlCol="0">
            <a:spAutoFit/>
          </a:bodyPr>
          <a:lstStyle/>
          <a:p>
            <a:pPr marL="19685" marR="12700" indent="635" algn="ctr">
              <a:lnSpc>
                <a:spcPct val="100200"/>
              </a:lnSpc>
              <a:spcBef>
                <a:spcPts val="40"/>
              </a:spcBef>
            </a:pPr>
            <a:r>
              <a:rPr sz="1400" b="1" spc="-100" dirty="0">
                <a:latin typeface="Trebuchet MS"/>
                <a:cs typeface="Trebuchet MS"/>
              </a:rPr>
              <a:t>Tools </a:t>
            </a:r>
            <a:r>
              <a:rPr sz="1400" b="1" spc="-85" dirty="0">
                <a:latin typeface="Trebuchet MS"/>
                <a:cs typeface="Trebuchet MS"/>
              </a:rPr>
              <a:t>for  </a:t>
            </a:r>
            <a:r>
              <a:rPr sz="1400" b="1" spc="-95" dirty="0">
                <a:latin typeface="Trebuchet MS"/>
                <a:cs typeface="Trebuchet MS"/>
              </a:rPr>
              <a:t>Circuit  </a:t>
            </a:r>
            <a:r>
              <a:rPr sz="1400" b="1" spc="-50" dirty="0">
                <a:latin typeface="Trebuchet MS"/>
                <a:cs typeface="Trebuchet MS"/>
              </a:rPr>
              <a:t>Di</a:t>
            </a:r>
            <a:r>
              <a:rPr sz="1400" b="1" spc="-60" dirty="0">
                <a:latin typeface="Trebuchet MS"/>
                <a:cs typeface="Trebuchet MS"/>
              </a:rPr>
              <a:t>a</a:t>
            </a:r>
            <a:r>
              <a:rPr sz="1400" b="1" spc="-45" dirty="0">
                <a:latin typeface="Trebuchet MS"/>
                <a:cs typeface="Trebuchet MS"/>
              </a:rPr>
              <a:t>g</a:t>
            </a:r>
            <a:r>
              <a:rPr sz="1400" b="1" spc="-135" dirty="0">
                <a:latin typeface="Trebuchet MS"/>
                <a:cs typeface="Trebuchet MS"/>
              </a:rPr>
              <a:t>r</a:t>
            </a:r>
            <a:r>
              <a:rPr sz="1400" b="1" spc="-60" dirty="0">
                <a:latin typeface="Trebuchet MS"/>
                <a:cs typeface="Trebuchet MS"/>
              </a:rPr>
              <a:t>a</a:t>
            </a:r>
            <a:r>
              <a:rPr sz="1400" b="1" spc="-70" dirty="0">
                <a:latin typeface="Trebuchet MS"/>
                <a:cs typeface="Trebuchet MS"/>
              </a:rPr>
              <a:t>m</a:t>
            </a:r>
            <a:r>
              <a:rPr sz="1400" b="1" spc="-45" dirty="0">
                <a:latin typeface="Trebuchet MS"/>
                <a:cs typeface="Trebuchet MS"/>
              </a:rPr>
              <a:t>s</a:t>
            </a:r>
            <a:endParaRPr sz="1400" dirty="0">
              <a:latin typeface="Trebuchet MS"/>
              <a:cs typeface="Trebuchet MS"/>
            </a:endParaRPr>
          </a:p>
        </p:txBody>
      </p:sp>
      <p:sp>
        <p:nvSpPr>
          <p:cNvPr id="12" name="object 12"/>
          <p:cNvSpPr/>
          <p:nvPr/>
        </p:nvSpPr>
        <p:spPr>
          <a:xfrm>
            <a:off x="1743546" y="3999229"/>
            <a:ext cx="706120" cy="651510"/>
          </a:xfrm>
          <a:custGeom>
            <a:avLst/>
            <a:gdLst/>
            <a:ahLst/>
            <a:cxnLst/>
            <a:rect l="l" t="t" r="r" b="b"/>
            <a:pathLst>
              <a:path w="706119" h="651510">
                <a:moveTo>
                  <a:pt x="0" y="0"/>
                </a:moveTo>
                <a:lnTo>
                  <a:pt x="706005" y="0"/>
                </a:lnTo>
                <a:lnTo>
                  <a:pt x="706005" y="651497"/>
                </a:lnTo>
                <a:lnTo>
                  <a:pt x="0" y="651497"/>
                </a:lnTo>
                <a:lnTo>
                  <a:pt x="0" y="0"/>
                </a:lnTo>
                <a:close/>
              </a:path>
            </a:pathLst>
          </a:custGeom>
          <a:solidFill>
            <a:srgbClr val="FFFF00"/>
          </a:solidFill>
        </p:spPr>
        <p:txBody>
          <a:bodyPr wrap="square" lIns="0" tIns="0" rIns="0" bIns="0" rtlCol="0"/>
          <a:lstStyle/>
          <a:p>
            <a:endParaRPr/>
          </a:p>
        </p:txBody>
      </p:sp>
      <p:sp>
        <p:nvSpPr>
          <p:cNvPr id="13" name="object 13"/>
          <p:cNvSpPr/>
          <p:nvPr/>
        </p:nvSpPr>
        <p:spPr>
          <a:xfrm>
            <a:off x="1743546" y="3999229"/>
            <a:ext cx="706120" cy="651510"/>
          </a:xfrm>
          <a:custGeom>
            <a:avLst/>
            <a:gdLst/>
            <a:ahLst/>
            <a:cxnLst/>
            <a:rect l="l" t="t" r="r" b="b"/>
            <a:pathLst>
              <a:path w="706119" h="651510">
                <a:moveTo>
                  <a:pt x="0" y="0"/>
                </a:moveTo>
                <a:lnTo>
                  <a:pt x="706006" y="0"/>
                </a:lnTo>
                <a:lnTo>
                  <a:pt x="706006" y="651495"/>
                </a:lnTo>
                <a:lnTo>
                  <a:pt x="0" y="651495"/>
                </a:lnTo>
                <a:lnTo>
                  <a:pt x="0" y="0"/>
                </a:lnTo>
                <a:close/>
              </a:path>
            </a:pathLst>
          </a:custGeom>
          <a:ln w="25400">
            <a:solidFill>
              <a:srgbClr val="FFFF00"/>
            </a:solidFill>
          </a:ln>
        </p:spPr>
        <p:txBody>
          <a:bodyPr wrap="square" lIns="0" tIns="0" rIns="0" bIns="0" rtlCol="0"/>
          <a:lstStyle/>
          <a:p>
            <a:endParaRPr/>
          </a:p>
        </p:txBody>
      </p:sp>
      <p:sp>
        <p:nvSpPr>
          <p:cNvPr id="14" name="object 14"/>
          <p:cNvSpPr txBox="1"/>
          <p:nvPr/>
        </p:nvSpPr>
        <p:spPr>
          <a:xfrm>
            <a:off x="1797020" y="3907206"/>
            <a:ext cx="600075" cy="228268"/>
          </a:xfrm>
          <a:prstGeom prst="rect">
            <a:avLst/>
          </a:prstGeom>
        </p:spPr>
        <p:txBody>
          <a:bodyPr vert="horz" wrap="square" lIns="0" tIns="12700" rIns="0" bIns="0" rtlCol="0">
            <a:spAutoFit/>
          </a:bodyPr>
          <a:lstStyle/>
          <a:p>
            <a:pPr marL="12700">
              <a:spcBef>
                <a:spcPts val="100"/>
              </a:spcBef>
            </a:pPr>
            <a:r>
              <a:rPr sz="1400" b="1" spc="-155" dirty="0">
                <a:latin typeface="Trebuchet MS"/>
                <a:cs typeface="Trebuchet MS"/>
              </a:rPr>
              <a:t>Tech.</a:t>
            </a:r>
            <a:r>
              <a:rPr sz="1400" b="1" spc="-165" dirty="0">
                <a:latin typeface="Trebuchet MS"/>
                <a:cs typeface="Trebuchet MS"/>
              </a:rPr>
              <a:t> </a:t>
            </a:r>
            <a:r>
              <a:rPr sz="1400" b="1" spc="-65" dirty="0">
                <a:latin typeface="Trebuchet MS"/>
                <a:cs typeface="Trebuchet MS"/>
              </a:rPr>
              <a:t>to</a:t>
            </a:r>
            <a:endParaRPr sz="1400" dirty="0">
              <a:latin typeface="Trebuchet MS"/>
              <a:cs typeface="Trebuchet MS"/>
            </a:endParaRPr>
          </a:p>
        </p:txBody>
      </p:sp>
      <p:sp>
        <p:nvSpPr>
          <p:cNvPr id="15" name="object 15"/>
          <p:cNvSpPr txBox="1"/>
          <p:nvPr/>
        </p:nvSpPr>
        <p:spPr>
          <a:xfrm>
            <a:off x="1779049" y="4089247"/>
            <a:ext cx="635000" cy="603250"/>
          </a:xfrm>
          <a:prstGeom prst="rect">
            <a:avLst/>
          </a:prstGeom>
        </p:spPr>
        <p:txBody>
          <a:bodyPr vert="horz" wrap="square" lIns="0" tIns="45085" rIns="0" bIns="0" rtlCol="0">
            <a:spAutoFit/>
          </a:bodyPr>
          <a:lstStyle/>
          <a:p>
            <a:pPr marL="12700" marR="5080" algn="ctr">
              <a:lnSpc>
                <a:spcPts val="1430"/>
              </a:lnSpc>
              <a:spcBef>
                <a:spcPts val="355"/>
              </a:spcBef>
            </a:pPr>
            <a:r>
              <a:rPr sz="1400" b="1" spc="80" dirty="0">
                <a:latin typeface="Trebuchet MS"/>
                <a:cs typeface="Trebuchet MS"/>
              </a:rPr>
              <a:t>M</a:t>
            </a:r>
            <a:r>
              <a:rPr sz="1400" b="1" spc="55" dirty="0">
                <a:latin typeface="Trebuchet MS"/>
                <a:cs typeface="Trebuchet MS"/>
              </a:rPr>
              <a:t>o</a:t>
            </a:r>
            <a:r>
              <a:rPr sz="1400" b="1" spc="-85" dirty="0">
                <a:latin typeface="Trebuchet MS"/>
                <a:cs typeface="Trebuchet MS"/>
              </a:rPr>
              <a:t>n</a:t>
            </a:r>
            <a:r>
              <a:rPr sz="1400" b="1" spc="-70" dirty="0">
                <a:latin typeface="Trebuchet MS"/>
                <a:cs typeface="Trebuchet MS"/>
              </a:rPr>
              <a:t>i</a:t>
            </a:r>
            <a:r>
              <a:rPr sz="1400" b="1" spc="-85" dirty="0">
                <a:latin typeface="Trebuchet MS"/>
                <a:cs typeface="Trebuchet MS"/>
              </a:rPr>
              <a:t>t</a:t>
            </a:r>
            <a:r>
              <a:rPr sz="1400" b="1" spc="-45" dirty="0">
                <a:latin typeface="Trebuchet MS"/>
                <a:cs typeface="Trebuchet MS"/>
              </a:rPr>
              <a:t>o</a:t>
            </a:r>
            <a:r>
              <a:rPr sz="1400" b="1" spc="-85" dirty="0">
                <a:latin typeface="Trebuchet MS"/>
                <a:cs typeface="Trebuchet MS"/>
              </a:rPr>
              <a:t>r  </a:t>
            </a:r>
            <a:r>
              <a:rPr sz="1400" b="1" spc="-80" dirty="0">
                <a:latin typeface="Trebuchet MS"/>
                <a:cs typeface="Trebuchet MS"/>
              </a:rPr>
              <a:t>Neural  Activity</a:t>
            </a:r>
            <a:endParaRPr sz="1400" dirty="0">
              <a:latin typeface="Trebuchet MS"/>
              <a:cs typeface="Trebuchet MS"/>
            </a:endParaRPr>
          </a:p>
        </p:txBody>
      </p:sp>
      <p:sp>
        <p:nvSpPr>
          <p:cNvPr id="16" name="object 16"/>
          <p:cNvSpPr txBox="1"/>
          <p:nvPr/>
        </p:nvSpPr>
        <p:spPr>
          <a:xfrm>
            <a:off x="1730846" y="5084077"/>
            <a:ext cx="731520" cy="791627"/>
          </a:xfrm>
          <a:prstGeom prst="rect">
            <a:avLst/>
          </a:prstGeom>
          <a:solidFill>
            <a:srgbClr val="92D050"/>
          </a:solidFill>
        </p:spPr>
        <p:txBody>
          <a:bodyPr vert="horz" wrap="square" lIns="0" tIns="15875" rIns="0" bIns="0" rtlCol="0">
            <a:spAutoFit/>
          </a:bodyPr>
          <a:lstStyle/>
          <a:p>
            <a:pPr marL="18415" marR="11430" indent="1270" algn="ctr">
              <a:lnSpc>
                <a:spcPct val="89900"/>
              </a:lnSpc>
              <a:spcBef>
                <a:spcPts val="125"/>
              </a:spcBef>
            </a:pPr>
            <a:r>
              <a:rPr sz="1400" b="1" spc="-95" dirty="0">
                <a:latin typeface="Trebuchet MS"/>
                <a:cs typeface="Trebuchet MS"/>
              </a:rPr>
              <a:t>Precise  </a:t>
            </a:r>
            <a:r>
              <a:rPr sz="1400" b="1" spc="-90" dirty="0">
                <a:latin typeface="Trebuchet MS"/>
                <a:cs typeface="Trebuchet MS"/>
              </a:rPr>
              <a:t>Inter-  </a:t>
            </a:r>
            <a:r>
              <a:rPr sz="1400" b="1" spc="-100" dirty="0">
                <a:latin typeface="Trebuchet MS"/>
                <a:cs typeface="Trebuchet MS"/>
              </a:rPr>
              <a:t>ve</a:t>
            </a:r>
            <a:r>
              <a:rPr sz="1400" b="1" spc="-95" dirty="0">
                <a:latin typeface="Trebuchet MS"/>
                <a:cs typeface="Trebuchet MS"/>
              </a:rPr>
              <a:t>n</a:t>
            </a:r>
            <a:r>
              <a:rPr sz="1400" b="1" spc="-70" dirty="0">
                <a:latin typeface="Trebuchet MS"/>
                <a:cs typeface="Trebuchet MS"/>
              </a:rPr>
              <a:t>ti</a:t>
            </a:r>
            <a:r>
              <a:rPr sz="1400" b="1" spc="-45" dirty="0">
                <a:latin typeface="Trebuchet MS"/>
                <a:cs typeface="Trebuchet MS"/>
              </a:rPr>
              <a:t>o</a:t>
            </a:r>
            <a:r>
              <a:rPr sz="1400" b="1" spc="-85" dirty="0">
                <a:latin typeface="Trebuchet MS"/>
                <a:cs typeface="Trebuchet MS"/>
              </a:rPr>
              <a:t>n</a:t>
            </a:r>
            <a:r>
              <a:rPr sz="1400" b="1" spc="-60" dirty="0">
                <a:latin typeface="Trebuchet MS"/>
                <a:cs typeface="Trebuchet MS"/>
              </a:rPr>
              <a:t>a</a:t>
            </a:r>
            <a:r>
              <a:rPr sz="1400" b="1" spc="-70" dirty="0">
                <a:latin typeface="Trebuchet MS"/>
                <a:cs typeface="Trebuchet MS"/>
              </a:rPr>
              <a:t>l  </a:t>
            </a:r>
            <a:r>
              <a:rPr sz="1400" b="1" spc="-100" dirty="0">
                <a:latin typeface="Trebuchet MS"/>
                <a:cs typeface="Trebuchet MS"/>
              </a:rPr>
              <a:t>Tools</a:t>
            </a:r>
            <a:endParaRPr sz="1400" dirty="0">
              <a:latin typeface="Trebuchet MS"/>
              <a:cs typeface="Trebuchet MS"/>
            </a:endParaRPr>
          </a:p>
        </p:txBody>
      </p:sp>
    </p:spTree>
    <p:extLst>
      <p:ext uri="{BB962C8B-B14F-4D97-AF65-F5344CB8AC3E}">
        <p14:creationId xmlns:p14="http://schemas.microsoft.com/office/powerpoint/2010/main" val="190876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00747" y="6126162"/>
            <a:ext cx="2894975" cy="731834"/>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body" idx="1"/>
          </p:nvPr>
        </p:nvSpPr>
        <p:spPr>
          <a:xfrm>
            <a:off x="1815413" y="1419032"/>
            <a:ext cx="11499452" cy="4539704"/>
          </a:xfrm>
          <a:prstGeom prst="rect">
            <a:avLst/>
          </a:prstGeom>
        </p:spPr>
        <p:txBody>
          <a:bodyPr vert="horz" wrap="square" lIns="0" tIns="45720" rIns="0" bIns="0" rtlCol="0">
            <a:spAutoFit/>
          </a:bodyPr>
          <a:lstStyle/>
          <a:p>
            <a:pPr marL="1504950" marR="532130" indent="-401955">
              <a:lnSpc>
                <a:spcPct val="90100"/>
              </a:lnSpc>
              <a:spcBef>
                <a:spcPts val="360"/>
              </a:spcBef>
              <a:buAutoNum type="arabicPeriod" startAt="5"/>
              <a:tabLst>
                <a:tab pos="1508760" algn="l"/>
                <a:tab pos="1509395" algn="l"/>
                <a:tab pos="5701665" algn="l"/>
              </a:tabLst>
            </a:pPr>
            <a:r>
              <a:rPr b="1" spc="-114" dirty="0">
                <a:latin typeface="Trebuchet MS"/>
                <a:cs typeface="Trebuchet MS"/>
              </a:rPr>
              <a:t>Identifying</a:t>
            </a:r>
            <a:r>
              <a:rPr b="1" spc="-145" dirty="0">
                <a:latin typeface="Trebuchet MS"/>
                <a:cs typeface="Trebuchet MS"/>
              </a:rPr>
              <a:t> </a:t>
            </a:r>
            <a:r>
              <a:rPr b="1" spc="-120" dirty="0">
                <a:latin typeface="Trebuchet MS"/>
                <a:cs typeface="Trebuchet MS"/>
              </a:rPr>
              <a:t>fundamental</a:t>
            </a:r>
            <a:r>
              <a:rPr b="1" spc="-145" dirty="0">
                <a:latin typeface="Trebuchet MS"/>
                <a:cs typeface="Trebuchet MS"/>
              </a:rPr>
              <a:t> </a:t>
            </a:r>
            <a:r>
              <a:rPr b="1" spc="-140" dirty="0">
                <a:latin typeface="Trebuchet MS"/>
                <a:cs typeface="Trebuchet MS"/>
              </a:rPr>
              <a:t>principles:	</a:t>
            </a:r>
            <a:r>
              <a:rPr spc="-95" dirty="0"/>
              <a:t>Produce </a:t>
            </a:r>
            <a:r>
              <a:rPr spc="-110" dirty="0"/>
              <a:t>conceptual  </a:t>
            </a:r>
            <a:r>
              <a:rPr spc="-85" dirty="0"/>
              <a:t>foundations</a:t>
            </a:r>
            <a:r>
              <a:rPr spc="-165" dirty="0"/>
              <a:t> </a:t>
            </a:r>
            <a:r>
              <a:rPr spc="-100" dirty="0"/>
              <a:t>for</a:t>
            </a:r>
            <a:r>
              <a:rPr spc="-165" dirty="0"/>
              <a:t> </a:t>
            </a:r>
            <a:r>
              <a:rPr spc="-90" dirty="0"/>
              <a:t>understanding</a:t>
            </a:r>
            <a:r>
              <a:rPr spc="-155" dirty="0"/>
              <a:t> </a:t>
            </a:r>
            <a:r>
              <a:rPr spc="-105" dirty="0"/>
              <a:t>the</a:t>
            </a:r>
            <a:r>
              <a:rPr spc="-160" dirty="0"/>
              <a:t> </a:t>
            </a:r>
            <a:r>
              <a:rPr spc="-105" dirty="0"/>
              <a:t>biological</a:t>
            </a:r>
            <a:r>
              <a:rPr spc="-165" dirty="0"/>
              <a:t> </a:t>
            </a:r>
            <a:r>
              <a:rPr spc="-75" dirty="0"/>
              <a:t>basis</a:t>
            </a:r>
            <a:r>
              <a:rPr spc="-160" dirty="0"/>
              <a:t> </a:t>
            </a:r>
            <a:r>
              <a:rPr spc="-85" dirty="0"/>
              <a:t>of</a:t>
            </a:r>
            <a:r>
              <a:rPr spc="-155" dirty="0"/>
              <a:t> </a:t>
            </a:r>
            <a:r>
              <a:rPr spc="-114" dirty="0"/>
              <a:t>mental  </a:t>
            </a:r>
            <a:r>
              <a:rPr spc="-80" dirty="0"/>
              <a:t>processes</a:t>
            </a:r>
            <a:r>
              <a:rPr spc="-165" dirty="0"/>
              <a:t> </a:t>
            </a:r>
            <a:r>
              <a:rPr spc="-75" dirty="0"/>
              <a:t>through</a:t>
            </a:r>
            <a:r>
              <a:rPr spc="-170" dirty="0"/>
              <a:t> </a:t>
            </a:r>
            <a:r>
              <a:rPr spc="-100" dirty="0"/>
              <a:t>development</a:t>
            </a:r>
            <a:r>
              <a:rPr spc="-160" dirty="0"/>
              <a:t> </a:t>
            </a:r>
            <a:r>
              <a:rPr spc="-85" dirty="0"/>
              <a:t>of</a:t>
            </a:r>
            <a:r>
              <a:rPr spc="-160" dirty="0"/>
              <a:t> </a:t>
            </a:r>
            <a:r>
              <a:rPr spc="-80" dirty="0"/>
              <a:t>new</a:t>
            </a:r>
            <a:r>
              <a:rPr spc="-165" dirty="0"/>
              <a:t> </a:t>
            </a:r>
            <a:r>
              <a:rPr spc="-114" dirty="0"/>
              <a:t>theoretical</a:t>
            </a:r>
            <a:r>
              <a:rPr spc="-165" dirty="0"/>
              <a:t> </a:t>
            </a:r>
            <a:r>
              <a:rPr spc="-80" dirty="0"/>
              <a:t>and</a:t>
            </a:r>
            <a:r>
              <a:rPr spc="-170" dirty="0"/>
              <a:t> </a:t>
            </a:r>
            <a:r>
              <a:rPr spc="-120" dirty="0"/>
              <a:t>data  </a:t>
            </a:r>
            <a:r>
              <a:rPr spc="-90" dirty="0"/>
              <a:t>analysis</a:t>
            </a:r>
            <a:r>
              <a:rPr spc="-170" dirty="0"/>
              <a:t> </a:t>
            </a:r>
            <a:r>
              <a:rPr spc="-105" dirty="0"/>
              <a:t>tools.</a:t>
            </a:r>
          </a:p>
          <a:p>
            <a:pPr marL="1504950" marR="263525" indent="-401955">
              <a:lnSpc>
                <a:spcPct val="90100"/>
              </a:lnSpc>
              <a:spcBef>
                <a:spcPts val="2390"/>
              </a:spcBef>
              <a:buAutoNum type="arabicPeriod" startAt="5"/>
              <a:tabLst>
                <a:tab pos="1508760" algn="l"/>
                <a:tab pos="1509395" algn="l"/>
                <a:tab pos="5387975" algn="l"/>
              </a:tabLst>
            </a:pPr>
            <a:r>
              <a:rPr b="1" spc="-120" dirty="0">
                <a:latin typeface="Trebuchet MS"/>
                <a:cs typeface="Trebuchet MS"/>
              </a:rPr>
              <a:t>Advancing</a:t>
            </a:r>
            <a:r>
              <a:rPr b="1" spc="-150" dirty="0">
                <a:latin typeface="Trebuchet MS"/>
                <a:cs typeface="Trebuchet MS"/>
              </a:rPr>
              <a:t> </a:t>
            </a:r>
            <a:r>
              <a:rPr b="1" spc="-114" dirty="0">
                <a:latin typeface="Trebuchet MS"/>
                <a:cs typeface="Trebuchet MS"/>
              </a:rPr>
              <a:t>human</a:t>
            </a:r>
            <a:r>
              <a:rPr b="1" spc="-150" dirty="0">
                <a:latin typeface="Trebuchet MS"/>
                <a:cs typeface="Trebuchet MS"/>
              </a:rPr>
              <a:t> neuroscience:	</a:t>
            </a:r>
            <a:r>
              <a:rPr spc="-85" dirty="0"/>
              <a:t>Develop </a:t>
            </a:r>
            <a:r>
              <a:rPr spc="-105" dirty="0"/>
              <a:t>innovative  </a:t>
            </a:r>
            <a:r>
              <a:rPr spc="-90" dirty="0"/>
              <a:t>technologies to understand </a:t>
            </a:r>
            <a:r>
              <a:rPr spc="-100" dirty="0"/>
              <a:t>the </a:t>
            </a:r>
            <a:r>
              <a:rPr spc="-65" dirty="0"/>
              <a:t>human </a:t>
            </a:r>
            <a:r>
              <a:rPr spc="-100" dirty="0"/>
              <a:t>brain </a:t>
            </a:r>
            <a:r>
              <a:rPr spc="-80" dirty="0"/>
              <a:t>and </a:t>
            </a:r>
            <a:r>
              <a:rPr spc="-125" dirty="0"/>
              <a:t>treat </a:t>
            </a:r>
            <a:r>
              <a:rPr spc="-100" dirty="0"/>
              <a:t>its  </a:t>
            </a:r>
            <a:r>
              <a:rPr spc="-95" dirty="0"/>
              <a:t>disorders;</a:t>
            </a:r>
            <a:r>
              <a:rPr spc="-165" dirty="0"/>
              <a:t> </a:t>
            </a:r>
            <a:r>
              <a:rPr spc="-135" dirty="0"/>
              <a:t>create</a:t>
            </a:r>
            <a:r>
              <a:rPr spc="-155" dirty="0"/>
              <a:t> </a:t>
            </a:r>
            <a:r>
              <a:rPr spc="-80" dirty="0"/>
              <a:t>and</a:t>
            </a:r>
            <a:r>
              <a:rPr spc="-170" dirty="0"/>
              <a:t> </a:t>
            </a:r>
            <a:r>
              <a:rPr spc="-75" dirty="0"/>
              <a:t>support</a:t>
            </a:r>
            <a:r>
              <a:rPr spc="-155" dirty="0"/>
              <a:t> </a:t>
            </a:r>
            <a:r>
              <a:rPr spc="-114" dirty="0"/>
              <a:t>integrated</a:t>
            </a:r>
            <a:r>
              <a:rPr spc="-170" dirty="0"/>
              <a:t> </a:t>
            </a:r>
            <a:r>
              <a:rPr spc="-70" dirty="0"/>
              <a:t>human</a:t>
            </a:r>
            <a:r>
              <a:rPr spc="-165" dirty="0"/>
              <a:t> </a:t>
            </a:r>
            <a:r>
              <a:rPr spc="-100" dirty="0"/>
              <a:t>brain</a:t>
            </a:r>
            <a:r>
              <a:rPr spc="-170" dirty="0"/>
              <a:t> </a:t>
            </a:r>
            <a:r>
              <a:rPr spc="-105" dirty="0"/>
              <a:t>research  networks.</a:t>
            </a:r>
          </a:p>
          <a:p>
            <a:pPr marL="1504950" marR="5080" indent="-401955">
              <a:lnSpc>
                <a:spcPct val="90100"/>
              </a:lnSpc>
              <a:spcBef>
                <a:spcPts val="2385"/>
              </a:spcBef>
              <a:buAutoNum type="arabicPeriod" startAt="5"/>
              <a:tabLst>
                <a:tab pos="1508760" algn="l"/>
                <a:tab pos="1509395" algn="l"/>
              </a:tabLst>
            </a:pPr>
            <a:r>
              <a:rPr b="1" spc="-155" dirty="0">
                <a:latin typeface="Trebuchet MS"/>
                <a:cs typeface="Trebuchet MS"/>
              </a:rPr>
              <a:t>From </a:t>
            </a:r>
            <a:r>
              <a:rPr b="1" spc="-60" dirty="0">
                <a:latin typeface="Trebuchet MS"/>
                <a:cs typeface="Trebuchet MS"/>
              </a:rPr>
              <a:t>BRAIN </a:t>
            </a:r>
            <a:r>
              <a:rPr b="1" spc="-120" dirty="0">
                <a:latin typeface="Trebuchet MS"/>
                <a:cs typeface="Trebuchet MS"/>
              </a:rPr>
              <a:t>Initiative </a:t>
            </a:r>
            <a:r>
              <a:rPr b="1" spc="-100" dirty="0">
                <a:latin typeface="Trebuchet MS"/>
                <a:cs typeface="Trebuchet MS"/>
              </a:rPr>
              <a:t>to </a:t>
            </a:r>
            <a:r>
              <a:rPr b="1" spc="-135" dirty="0">
                <a:latin typeface="Trebuchet MS"/>
                <a:cs typeface="Trebuchet MS"/>
              </a:rPr>
              <a:t>the </a:t>
            </a:r>
            <a:r>
              <a:rPr b="1" spc="-145" dirty="0">
                <a:latin typeface="Trebuchet MS"/>
                <a:cs typeface="Trebuchet MS"/>
              </a:rPr>
              <a:t>brain</a:t>
            </a:r>
            <a:r>
              <a:rPr spc="-145" dirty="0"/>
              <a:t>: </a:t>
            </a:r>
            <a:r>
              <a:rPr spc="-114" dirty="0"/>
              <a:t>Integrate </a:t>
            </a:r>
            <a:r>
              <a:rPr spc="-80" dirty="0"/>
              <a:t>new </a:t>
            </a:r>
            <a:r>
              <a:rPr spc="-110" dirty="0"/>
              <a:t>technological  </a:t>
            </a:r>
            <a:r>
              <a:rPr spc="-80" dirty="0"/>
              <a:t>and </a:t>
            </a:r>
            <a:r>
              <a:rPr spc="-110" dirty="0"/>
              <a:t>conceptual </a:t>
            </a:r>
            <a:r>
              <a:rPr spc="-90" dirty="0"/>
              <a:t>approaches produced in </a:t>
            </a:r>
            <a:r>
              <a:rPr spc="-80" dirty="0"/>
              <a:t>goals </a:t>
            </a:r>
            <a:r>
              <a:rPr spc="-65" dirty="0"/>
              <a:t>#1-6 </a:t>
            </a:r>
            <a:r>
              <a:rPr spc="-95" dirty="0"/>
              <a:t>to discover  </a:t>
            </a:r>
            <a:r>
              <a:rPr spc="-50" dirty="0"/>
              <a:t>how </a:t>
            </a:r>
            <a:r>
              <a:rPr spc="-100" dirty="0"/>
              <a:t>dynamic </a:t>
            </a:r>
            <a:r>
              <a:rPr spc="-105" dirty="0"/>
              <a:t>patterns </a:t>
            </a:r>
            <a:r>
              <a:rPr spc="-85" dirty="0"/>
              <a:t>of </a:t>
            </a:r>
            <a:r>
              <a:rPr spc="-105" dirty="0"/>
              <a:t>neural </a:t>
            </a:r>
            <a:r>
              <a:rPr spc="-125" dirty="0"/>
              <a:t>activity </a:t>
            </a:r>
            <a:r>
              <a:rPr spc="-114" dirty="0"/>
              <a:t>are </a:t>
            </a:r>
            <a:r>
              <a:rPr spc="-95" dirty="0"/>
              <a:t>transformed </a:t>
            </a:r>
            <a:r>
              <a:rPr spc="-100" dirty="0"/>
              <a:t>into  </a:t>
            </a:r>
            <a:r>
              <a:rPr spc="-110" dirty="0"/>
              <a:t>cognition,</a:t>
            </a:r>
            <a:r>
              <a:rPr spc="-165" dirty="0"/>
              <a:t> </a:t>
            </a:r>
            <a:r>
              <a:rPr spc="-100" dirty="0"/>
              <a:t>emotion,</a:t>
            </a:r>
            <a:r>
              <a:rPr spc="-160" dirty="0"/>
              <a:t> </a:t>
            </a:r>
            <a:r>
              <a:rPr spc="-114" dirty="0"/>
              <a:t>perception,</a:t>
            </a:r>
            <a:r>
              <a:rPr spc="-160" dirty="0"/>
              <a:t> </a:t>
            </a:r>
            <a:r>
              <a:rPr spc="-80" dirty="0"/>
              <a:t>and</a:t>
            </a:r>
            <a:r>
              <a:rPr spc="-170" dirty="0"/>
              <a:t> </a:t>
            </a:r>
            <a:r>
              <a:rPr spc="-105" dirty="0"/>
              <a:t>action</a:t>
            </a:r>
            <a:r>
              <a:rPr spc="-165" dirty="0"/>
              <a:t> </a:t>
            </a:r>
            <a:r>
              <a:rPr spc="-90" dirty="0"/>
              <a:t>in</a:t>
            </a:r>
            <a:r>
              <a:rPr spc="-165" dirty="0"/>
              <a:t> </a:t>
            </a:r>
            <a:r>
              <a:rPr spc="-100" dirty="0"/>
              <a:t>health</a:t>
            </a:r>
            <a:r>
              <a:rPr spc="-165" dirty="0"/>
              <a:t> </a:t>
            </a:r>
            <a:r>
              <a:rPr spc="-80" dirty="0"/>
              <a:t>and</a:t>
            </a:r>
            <a:r>
              <a:rPr spc="-170" dirty="0"/>
              <a:t> </a:t>
            </a:r>
            <a:r>
              <a:rPr spc="-105" dirty="0"/>
              <a:t>disease.</a:t>
            </a:r>
          </a:p>
        </p:txBody>
      </p:sp>
      <p:sp>
        <p:nvSpPr>
          <p:cNvPr id="4" name="object 4"/>
          <p:cNvSpPr txBox="1"/>
          <p:nvPr/>
        </p:nvSpPr>
        <p:spPr>
          <a:xfrm>
            <a:off x="1710311" y="1752753"/>
            <a:ext cx="819150" cy="768985"/>
          </a:xfrm>
          <a:prstGeom prst="rect">
            <a:avLst/>
          </a:prstGeom>
          <a:solidFill>
            <a:srgbClr val="00B0F0"/>
          </a:solidFill>
        </p:spPr>
        <p:txBody>
          <a:bodyPr vert="horz" wrap="square" lIns="0" tIns="0" rIns="0" bIns="0" rtlCol="0">
            <a:spAutoFit/>
          </a:bodyPr>
          <a:lstStyle/>
          <a:p>
            <a:pPr marL="151765">
              <a:lnSpc>
                <a:spcPts val="1340"/>
              </a:lnSpc>
            </a:pPr>
            <a:r>
              <a:rPr sz="1400" b="1" spc="-100" dirty="0">
                <a:solidFill>
                  <a:srgbClr val="FFFFFF"/>
                </a:solidFill>
                <a:latin typeface="Trebuchet MS"/>
                <a:cs typeface="Trebuchet MS"/>
              </a:rPr>
              <a:t>Theory</a:t>
            </a:r>
            <a:endParaRPr sz="1400">
              <a:latin typeface="Trebuchet MS"/>
              <a:cs typeface="Trebuchet MS"/>
            </a:endParaRPr>
          </a:p>
          <a:p>
            <a:pPr marL="77470" marR="69215" algn="ctr">
              <a:lnSpc>
                <a:spcPts val="1500"/>
              </a:lnSpc>
              <a:spcBef>
                <a:spcPts val="125"/>
              </a:spcBef>
            </a:pPr>
            <a:r>
              <a:rPr sz="1400" b="1" spc="-70" dirty="0">
                <a:solidFill>
                  <a:srgbClr val="FFFFFF"/>
                </a:solidFill>
                <a:latin typeface="Trebuchet MS"/>
                <a:cs typeface="Trebuchet MS"/>
              </a:rPr>
              <a:t>and</a:t>
            </a:r>
            <a:r>
              <a:rPr sz="1400" b="1" spc="-190" dirty="0">
                <a:solidFill>
                  <a:srgbClr val="FFFFFF"/>
                </a:solidFill>
                <a:latin typeface="Trebuchet MS"/>
                <a:cs typeface="Trebuchet MS"/>
              </a:rPr>
              <a:t> </a:t>
            </a:r>
            <a:r>
              <a:rPr sz="1400" b="1" spc="-60" dirty="0">
                <a:solidFill>
                  <a:srgbClr val="FFFFFF"/>
                </a:solidFill>
                <a:latin typeface="Trebuchet MS"/>
                <a:cs typeface="Trebuchet MS"/>
              </a:rPr>
              <a:t>Data  </a:t>
            </a:r>
            <a:r>
              <a:rPr sz="1400" b="1" spc="-65" dirty="0">
                <a:solidFill>
                  <a:srgbClr val="FFFFFF"/>
                </a:solidFill>
                <a:latin typeface="Trebuchet MS"/>
                <a:cs typeface="Trebuchet MS"/>
              </a:rPr>
              <a:t>Analysis  </a:t>
            </a:r>
            <a:r>
              <a:rPr sz="1400" b="1" spc="-100" dirty="0">
                <a:solidFill>
                  <a:srgbClr val="FFFFFF"/>
                </a:solidFill>
                <a:latin typeface="Trebuchet MS"/>
                <a:cs typeface="Trebuchet MS"/>
              </a:rPr>
              <a:t>Tools</a:t>
            </a:r>
            <a:endParaRPr sz="1400">
              <a:latin typeface="Trebuchet MS"/>
              <a:cs typeface="Trebuchet MS"/>
            </a:endParaRPr>
          </a:p>
        </p:txBody>
      </p:sp>
      <p:sp>
        <p:nvSpPr>
          <p:cNvPr id="5" name="object 5"/>
          <p:cNvSpPr/>
          <p:nvPr/>
        </p:nvSpPr>
        <p:spPr>
          <a:xfrm>
            <a:off x="1723011" y="3269704"/>
            <a:ext cx="793750" cy="743585"/>
          </a:xfrm>
          <a:custGeom>
            <a:avLst/>
            <a:gdLst/>
            <a:ahLst/>
            <a:cxnLst/>
            <a:rect l="l" t="t" r="r" b="b"/>
            <a:pathLst>
              <a:path w="793750" h="743585">
                <a:moveTo>
                  <a:pt x="0" y="0"/>
                </a:moveTo>
                <a:lnTo>
                  <a:pt x="793447" y="0"/>
                </a:lnTo>
                <a:lnTo>
                  <a:pt x="793447" y="743051"/>
                </a:lnTo>
                <a:lnTo>
                  <a:pt x="0" y="743051"/>
                </a:lnTo>
                <a:lnTo>
                  <a:pt x="0" y="0"/>
                </a:lnTo>
                <a:close/>
              </a:path>
            </a:pathLst>
          </a:custGeom>
          <a:solidFill>
            <a:srgbClr val="0070C0"/>
          </a:solidFill>
        </p:spPr>
        <p:txBody>
          <a:bodyPr wrap="square" lIns="0" tIns="0" rIns="0" bIns="0" rtlCol="0"/>
          <a:lstStyle/>
          <a:p>
            <a:endParaRPr/>
          </a:p>
        </p:txBody>
      </p:sp>
      <p:sp>
        <p:nvSpPr>
          <p:cNvPr id="6" name="object 6"/>
          <p:cNvSpPr/>
          <p:nvPr/>
        </p:nvSpPr>
        <p:spPr>
          <a:xfrm>
            <a:off x="1723011" y="3269704"/>
            <a:ext cx="793750" cy="743585"/>
          </a:xfrm>
          <a:custGeom>
            <a:avLst/>
            <a:gdLst/>
            <a:ahLst/>
            <a:cxnLst/>
            <a:rect l="l" t="t" r="r" b="b"/>
            <a:pathLst>
              <a:path w="793750" h="743585">
                <a:moveTo>
                  <a:pt x="0" y="0"/>
                </a:moveTo>
                <a:lnTo>
                  <a:pt x="793448" y="0"/>
                </a:lnTo>
                <a:lnTo>
                  <a:pt x="793448" y="743061"/>
                </a:lnTo>
                <a:lnTo>
                  <a:pt x="0" y="743061"/>
                </a:lnTo>
                <a:lnTo>
                  <a:pt x="0" y="0"/>
                </a:lnTo>
                <a:close/>
              </a:path>
            </a:pathLst>
          </a:custGeom>
          <a:ln w="25400">
            <a:solidFill>
              <a:srgbClr val="0070C0"/>
            </a:solidFill>
          </a:ln>
        </p:spPr>
        <p:txBody>
          <a:bodyPr wrap="square" lIns="0" tIns="0" rIns="0" bIns="0" rtlCol="0"/>
          <a:lstStyle/>
          <a:p>
            <a:endParaRPr/>
          </a:p>
        </p:txBody>
      </p:sp>
      <p:sp>
        <p:nvSpPr>
          <p:cNvPr id="7" name="object 7"/>
          <p:cNvSpPr/>
          <p:nvPr/>
        </p:nvSpPr>
        <p:spPr>
          <a:xfrm>
            <a:off x="1684867" y="3170763"/>
            <a:ext cx="927100" cy="414867"/>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735667" y="3365504"/>
            <a:ext cx="825500" cy="414867"/>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744132" y="3556004"/>
            <a:ext cx="715432" cy="414867"/>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205568" y="3556004"/>
            <a:ext cx="304799" cy="414867"/>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1731432" y="3746504"/>
            <a:ext cx="791632" cy="414867"/>
          </a:xfrm>
          <a:prstGeom prst="rect">
            <a:avLst/>
          </a:prstGeom>
          <a:blipFill>
            <a:blip r:embed="rId7" cstate="print"/>
            <a:stretch>
              <a:fillRect/>
            </a:stretch>
          </a:blipFill>
        </p:spPr>
        <p:txBody>
          <a:bodyPr wrap="square" lIns="0" tIns="0" rIns="0" bIns="0" rtlCol="0"/>
          <a:lstStyle/>
          <a:p>
            <a:endParaRPr/>
          </a:p>
        </p:txBody>
      </p:sp>
      <p:sp>
        <p:nvSpPr>
          <p:cNvPr id="12" name="object 12"/>
          <p:cNvSpPr txBox="1"/>
          <p:nvPr/>
        </p:nvSpPr>
        <p:spPr>
          <a:xfrm>
            <a:off x="1791567" y="3210637"/>
            <a:ext cx="657225" cy="814705"/>
          </a:xfrm>
          <a:prstGeom prst="rect">
            <a:avLst/>
          </a:prstGeom>
        </p:spPr>
        <p:txBody>
          <a:bodyPr vert="horz" wrap="square" lIns="0" tIns="34290" rIns="0" bIns="0" rtlCol="0">
            <a:spAutoFit/>
          </a:bodyPr>
          <a:lstStyle/>
          <a:p>
            <a:pPr marL="12700" marR="5080" algn="ctr">
              <a:lnSpc>
                <a:spcPct val="89900"/>
              </a:lnSpc>
              <a:spcBef>
                <a:spcPts val="270"/>
              </a:spcBef>
            </a:pPr>
            <a:r>
              <a:rPr sz="1400" b="1" spc="-55" dirty="0">
                <a:solidFill>
                  <a:srgbClr val="FFFFFF"/>
                </a:solidFill>
                <a:latin typeface="Trebuchet MS"/>
                <a:cs typeface="Trebuchet MS"/>
              </a:rPr>
              <a:t>Ad</a:t>
            </a:r>
            <a:r>
              <a:rPr sz="1400" b="1" spc="-100" dirty="0">
                <a:solidFill>
                  <a:srgbClr val="FFFFFF"/>
                </a:solidFill>
                <a:latin typeface="Trebuchet MS"/>
                <a:cs typeface="Trebuchet MS"/>
              </a:rPr>
              <a:t>v</a:t>
            </a:r>
            <a:r>
              <a:rPr sz="1400" b="1" spc="-60" dirty="0">
                <a:solidFill>
                  <a:srgbClr val="FFFFFF"/>
                </a:solidFill>
                <a:latin typeface="Trebuchet MS"/>
                <a:cs typeface="Trebuchet MS"/>
              </a:rPr>
              <a:t>a</a:t>
            </a:r>
            <a:r>
              <a:rPr sz="1400" b="1" spc="-85" dirty="0">
                <a:solidFill>
                  <a:srgbClr val="FFFFFF"/>
                </a:solidFill>
                <a:latin typeface="Trebuchet MS"/>
                <a:cs typeface="Trebuchet MS"/>
              </a:rPr>
              <a:t>n</a:t>
            </a:r>
            <a:r>
              <a:rPr sz="1400" b="1" spc="-135" dirty="0">
                <a:solidFill>
                  <a:srgbClr val="FFFFFF"/>
                </a:solidFill>
                <a:latin typeface="Trebuchet MS"/>
                <a:cs typeface="Trebuchet MS"/>
              </a:rPr>
              <a:t>c</a:t>
            </a:r>
            <a:r>
              <a:rPr sz="1400" b="1" spc="-70" dirty="0">
                <a:solidFill>
                  <a:srgbClr val="FFFFFF"/>
                </a:solidFill>
                <a:latin typeface="Trebuchet MS"/>
                <a:cs typeface="Trebuchet MS"/>
              </a:rPr>
              <a:t>e  </a:t>
            </a:r>
            <a:r>
              <a:rPr sz="1400" b="1" spc="-75" dirty="0">
                <a:solidFill>
                  <a:srgbClr val="FFFFFF"/>
                </a:solidFill>
                <a:latin typeface="Trebuchet MS"/>
                <a:cs typeface="Trebuchet MS"/>
              </a:rPr>
              <a:t>Human  Neuro-  </a:t>
            </a:r>
            <a:r>
              <a:rPr sz="1400" b="1" spc="-95" dirty="0">
                <a:solidFill>
                  <a:srgbClr val="FFFFFF"/>
                </a:solidFill>
                <a:latin typeface="Trebuchet MS"/>
                <a:cs typeface="Trebuchet MS"/>
              </a:rPr>
              <a:t>science</a:t>
            </a:r>
            <a:endParaRPr sz="1400">
              <a:latin typeface="Trebuchet MS"/>
              <a:cs typeface="Trebuchet MS"/>
            </a:endParaRPr>
          </a:p>
        </p:txBody>
      </p:sp>
      <p:sp>
        <p:nvSpPr>
          <p:cNvPr id="13" name="object 13"/>
          <p:cNvSpPr/>
          <p:nvPr/>
        </p:nvSpPr>
        <p:spPr>
          <a:xfrm>
            <a:off x="1723011" y="4792079"/>
            <a:ext cx="793750" cy="743585"/>
          </a:xfrm>
          <a:custGeom>
            <a:avLst/>
            <a:gdLst/>
            <a:ahLst/>
            <a:cxnLst/>
            <a:rect l="l" t="t" r="r" b="b"/>
            <a:pathLst>
              <a:path w="793750" h="743585">
                <a:moveTo>
                  <a:pt x="0" y="0"/>
                </a:moveTo>
                <a:lnTo>
                  <a:pt x="793447" y="0"/>
                </a:lnTo>
                <a:lnTo>
                  <a:pt x="793447" y="743064"/>
                </a:lnTo>
                <a:lnTo>
                  <a:pt x="0" y="743064"/>
                </a:lnTo>
                <a:lnTo>
                  <a:pt x="0" y="0"/>
                </a:lnTo>
                <a:close/>
              </a:path>
            </a:pathLst>
          </a:custGeom>
          <a:solidFill>
            <a:srgbClr val="7030A0"/>
          </a:solidFill>
        </p:spPr>
        <p:txBody>
          <a:bodyPr wrap="square" lIns="0" tIns="0" rIns="0" bIns="0" rtlCol="0"/>
          <a:lstStyle/>
          <a:p>
            <a:endParaRPr/>
          </a:p>
        </p:txBody>
      </p:sp>
      <p:sp>
        <p:nvSpPr>
          <p:cNvPr id="14" name="object 14"/>
          <p:cNvSpPr/>
          <p:nvPr/>
        </p:nvSpPr>
        <p:spPr>
          <a:xfrm>
            <a:off x="1723011" y="4792079"/>
            <a:ext cx="793750" cy="743585"/>
          </a:xfrm>
          <a:custGeom>
            <a:avLst/>
            <a:gdLst/>
            <a:ahLst/>
            <a:cxnLst/>
            <a:rect l="l" t="t" r="r" b="b"/>
            <a:pathLst>
              <a:path w="793750" h="743585">
                <a:moveTo>
                  <a:pt x="0" y="0"/>
                </a:moveTo>
                <a:lnTo>
                  <a:pt x="793448" y="0"/>
                </a:lnTo>
                <a:lnTo>
                  <a:pt x="793448" y="743061"/>
                </a:lnTo>
                <a:lnTo>
                  <a:pt x="0" y="743061"/>
                </a:lnTo>
                <a:lnTo>
                  <a:pt x="0" y="0"/>
                </a:lnTo>
                <a:close/>
              </a:path>
            </a:pathLst>
          </a:custGeom>
          <a:ln w="25400">
            <a:solidFill>
              <a:srgbClr val="7030A0"/>
            </a:solidFill>
          </a:ln>
        </p:spPr>
        <p:txBody>
          <a:bodyPr wrap="square" lIns="0" tIns="0" rIns="0" bIns="0" rtlCol="0"/>
          <a:lstStyle/>
          <a:p>
            <a:endParaRPr/>
          </a:p>
        </p:txBody>
      </p:sp>
      <p:sp>
        <p:nvSpPr>
          <p:cNvPr id="15" name="object 15"/>
          <p:cNvSpPr/>
          <p:nvPr/>
        </p:nvSpPr>
        <p:spPr>
          <a:xfrm>
            <a:off x="1731432" y="4927600"/>
            <a:ext cx="825500" cy="355600"/>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1646766" y="5109629"/>
            <a:ext cx="965200" cy="355600"/>
          </a:xfrm>
          <a:prstGeom prst="rect">
            <a:avLst/>
          </a:prstGeom>
          <a:blipFill>
            <a:blip r:embed="rId9" cstate="print"/>
            <a:stretch>
              <a:fillRect/>
            </a:stretch>
          </a:blipFill>
        </p:spPr>
        <p:txBody>
          <a:bodyPr wrap="square" lIns="0" tIns="0" rIns="0" bIns="0" rtlCol="0"/>
          <a:lstStyle/>
          <a:p>
            <a:endParaRPr/>
          </a:p>
        </p:txBody>
      </p:sp>
      <p:sp>
        <p:nvSpPr>
          <p:cNvPr id="17" name="object 17"/>
          <p:cNvSpPr txBox="1"/>
          <p:nvPr/>
        </p:nvSpPr>
        <p:spPr>
          <a:xfrm>
            <a:off x="1732512" y="4959579"/>
            <a:ext cx="775335" cy="390525"/>
          </a:xfrm>
          <a:prstGeom prst="rect">
            <a:avLst/>
          </a:prstGeom>
        </p:spPr>
        <p:txBody>
          <a:bodyPr vert="horz" wrap="square" lIns="0" tIns="12700" rIns="0" bIns="0" rtlCol="0">
            <a:spAutoFit/>
          </a:bodyPr>
          <a:lstStyle/>
          <a:p>
            <a:pPr marL="12700" marR="5080" indent="87630">
              <a:spcBef>
                <a:spcPts val="100"/>
              </a:spcBef>
            </a:pPr>
            <a:r>
              <a:rPr sz="1200" b="1" spc="-70" dirty="0">
                <a:solidFill>
                  <a:srgbClr val="FFFFFF"/>
                </a:solidFill>
                <a:latin typeface="Trebuchet MS"/>
                <a:cs typeface="Trebuchet MS"/>
              </a:rPr>
              <a:t>Integrate  </a:t>
            </a:r>
            <a:r>
              <a:rPr sz="1200" b="1" spc="-55" dirty="0">
                <a:solidFill>
                  <a:srgbClr val="FFFFFF"/>
                </a:solidFill>
                <a:latin typeface="Trebuchet MS"/>
                <a:cs typeface="Trebuchet MS"/>
              </a:rPr>
              <a:t>A</a:t>
            </a:r>
            <a:r>
              <a:rPr sz="1200" b="1" spc="-40" dirty="0">
                <a:solidFill>
                  <a:srgbClr val="FFFFFF"/>
                </a:solidFill>
                <a:latin typeface="Trebuchet MS"/>
                <a:cs typeface="Trebuchet MS"/>
              </a:rPr>
              <a:t>p</a:t>
            </a:r>
            <a:r>
              <a:rPr sz="1200" b="1" spc="-55" dirty="0">
                <a:solidFill>
                  <a:srgbClr val="FFFFFF"/>
                </a:solidFill>
                <a:latin typeface="Trebuchet MS"/>
                <a:cs typeface="Trebuchet MS"/>
              </a:rPr>
              <a:t>p</a:t>
            </a:r>
            <a:r>
              <a:rPr sz="1200" b="1" spc="-110" dirty="0">
                <a:solidFill>
                  <a:srgbClr val="FFFFFF"/>
                </a:solidFill>
                <a:latin typeface="Trebuchet MS"/>
                <a:cs typeface="Trebuchet MS"/>
              </a:rPr>
              <a:t>r</a:t>
            </a:r>
            <a:r>
              <a:rPr sz="1200" b="1" spc="-30" dirty="0">
                <a:solidFill>
                  <a:srgbClr val="FFFFFF"/>
                </a:solidFill>
                <a:latin typeface="Trebuchet MS"/>
                <a:cs typeface="Trebuchet MS"/>
              </a:rPr>
              <a:t>o</a:t>
            </a:r>
            <a:r>
              <a:rPr sz="1200" b="1" spc="-60" dirty="0">
                <a:solidFill>
                  <a:srgbClr val="FFFFFF"/>
                </a:solidFill>
                <a:latin typeface="Trebuchet MS"/>
                <a:cs typeface="Trebuchet MS"/>
              </a:rPr>
              <a:t>a</a:t>
            </a:r>
            <a:r>
              <a:rPr sz="1200" b="1" spc="-120" dirty="0">
                <a:solidFill>
                  <a:srgbClr val="FFFFFF"/>
                </a:solidFill>
                <a:latin typeface="Trebuchet MS"/>
                <a:cs typeface="Trebuchet MS"/>
              </a:rPr>
              <a:t>c</a:t>
            </a:r>
            <a:r>
              <a:rPr sz="1200" b="1" spc="-65" dirty="0">
                <a:solidFill>
                  <a:srgbClr val="FFFFFF"/>
                </a:solidFill>
                <a:latin typeface="Trebuchet MS"/>
                <a:cs typeface="Trebuchet MS"/>
              </a:rPr>
              <a:t>h</a:t>
            </a:r>
            <a:r>
              <a:rPr sz="1200" b="1" spc="-95" dirty="0">
                <a:solidFill>
                  <a:srgbClr val="FFFFFF"/>
                </a:solidFill>
                <a:latin typeface="Trebuchet MS"/>
                <a:cs typeface="Trebuchet MS"/>
              </a:rPr>
              <a:t>e</a:t>
            </a:r>
            <a:r>
              <a:rPr sz="1200" b="1" spc="-40" dirty="0">
                <a:solidFill>
                  <a:srgbClr val="FFFFFF"/>
                </a:solidFill>
                <a:latin typeface="Trebuchet MS"/>
                <a:cs typeface="Trebuchet MS"/>
              </a:rPr>
              <a:t>s</a:t>
            </a:r>
            <a:endParaRPr sz="1200">
              <a:latin typeface="Trebuchet MS"/>
              <a:cs typeface="Trebuchet MS"/>
            </a:endParaRPr>
          </a:p>
        </p:txBody>
      </p:sp>
      <p:sp>
        <p:nvSpPr>
          <p:cNvPr id="18" name="object 18"/>
          <p:cNvSpPr txBox="1">
            <a:spLocks noGrp="1"/>
          </p:cNvSpPr>
          <p:nvPr>
            <p:ph type="title"/>
          </p:nvPr>
        </p:nvSpPr>
        <p:spPr>
          <a:xfrm>
            <a:off x="1996837" y="279583"/>
            <a:ext cx="7859395" cy="1152525"/>
          </a:xfrm>
          <a:prstGeom prst="rect">
            <a:avLst/>
          </a:prstGeom>
        </p:spPr>
        <p:txBody>
          <a:bodyPr vert="horz" wrap="square" lIns="0" tIns="76835" rIns="0" bIns="0" rtlCol="0" anchor="ctr">
            <a:spAutoFit/>
          </a:bodyPr>
          <a:lstStyle/>
          <a:p>
            <a:pPr marL="12700">
              <a:lnSpc>
                <a:spcPct val="100000"/>
              </a:lnSpc>
              <a:spcBef>
                <a:spcPts val="605"/>
              </a:spcBef>
            </a:pPr>
            <a:r>
              <a:rPr sz="2200" spc="-190" dirty="0"/>
              <a:t>THE </a:t>
            </a:r>
            <a:r>
              <a:rPr sz="2200" spc="-60" dirty="0"/>
              <a:t>BRAIN</a:t>
            </a:r>
            <a:r>
              <a:rPr sz="2200" spc="-145" dirty="0"/>
              <a:t> INITIATIVE®</a:t>
            </a:r>
            <a:endParaRPr sz="2200"/>
          </a:p>
          <a:p>
            <a:pPr marL="502920">
              <a:lnSpc>
                <a:spcPct val="100000"/>
              </a:lnSpc>
              <a:spcBef>
                <a:spcPts val="925"/>
              </a:spcBef>
            </a:pPr>
            <a:r>
              <a:rPr sz="4000" spc="-250" dirty="0">
                <a:solidFill>
                  <a:srgbClr val="000000"/>
                </a:solidFill>
              </a:rPr>
              <a:t>Seven </a:t>
            </a:r>
            <a:r>
              <a:rPr sz="4000" spc="-190" dirty="0">
                <a:solidFill>
                  <a:srgbClr val="000000"/>
                </a:solidFill>
              </a:rPr>
              <a:t>High </a:t>
            </a:r>
            <a:r>
              <a:rPr sz="4000" spc="-225" dirty="0">
                <a:solidFill>
                  <a:srgbClr val="000000"/>
                </a:solidFill>
              </a:rPr>
              <a:t>Priority </a:t>
            </a:r>
            <a:r>
              <a:rPr sz="4000" spc="-260" dirty="0">
                <a:solidFill>
                  <a:srgbClr val="000000"/>
                </a:solidFill>
              </a:rPr>
              <a:t>Research</a:t>
            </a:r>
            <a:r>
              <a:rPr sz="4000" spc="-565" dirty="0">
                <a:solidFill>
                  <a:srgbClr val="000000"/>
                </a:solidFill>
              </a:rPr>
              <a:t> </a:t>
            </a:r>
            <a:r>
              <a:rPr sz="4000" spc="-204" dirty="0">
                <a:solidFill>
                  <a:srgbClr val="000000"/>
                </a:solidFill>
              </a:rPr>
              <a:t>Areas</a:t>
            </a:r>
            <a:endParaRPr sz="4000"/>
          </a:p>
        </p:txBody>
      </p:sp>
    </p:spTree>
    <p:extLst>
      <p:ext uri="{BB962C8B-B14F-4D97-AF65-F5344CB8AC3E}">
        <p14:creationId xmlns:p14="http://schemas.microsoft.com/office/powerpoint/2010/main" val="38713139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7" y="344144"/>
            <a:ext cx="2696845" cy="360680"/>
          </a:xfrm>
          <a:prstGeom prst="rect">
            <a:avLst/>
          </a:prstGeom>
        </p:spPr>
        <p:txBody>
          <a:bodyPr vert="horz" wrap="square" lIns="0" tIns="12700" rIns="0" bIns="0" rtlCol="0">
            <a:spAutoFit/>
          </a:bodyPr>
          <a:lstStyle/>
          <a:p>
            <a:pPr marL="12700">
              <a:spcBef>
                <a:spcPts val="100"/>
              </a:spcBef>
            </a:pPr>
            <a:r>
              <a:rPr sz="2200" b="1" spc="-190" dirty="0">
                <a:solidFill>
                  <a:srgbClr val="FFFFFF"/>
                </a:solidFill>
                <a:latin typeface="Trebuchet MS"/>
                <a:cs typeface="Trebuchet MS"/>
              </a:rPr>
              <a:t>THE </a:t>
            </a:r>
            <a:r>
              <a:rPr sz="2200" b="1" spc="-60" dirty="0">
                <a:solidFill>
                  <a:srgbClr val="FFFFFF"/>
                </a:solidFill>
                <a:latin typeface="Trebuchet MS"/>
                <a:cs typeface="Trebuchet MS"/>
              </a:rPr>
              <a:t>BRAIN</a:t>
            </a:r>
            <a:r>
              <a:rPr sz="2200" b="1" spc="-195" dirty="0">
                <a:solidFill>
                  <a:srgbClr val="FFFFFF"/>
                </a:solidFill>
                <a:latin typeface="Trebuchet MS"/>
                <a:cs typeface="Trebuchet MS"/>
              </a:rPr>
              <a:t> </a:t>
            </a:r>
            <a:r>
              <a:rPr sz="2200" b="1" spc="-145" dirty="0">
                <a:solidFill>
                  <a:srgbClr val="FFFFFF"/>
                </a:solidFill>
                <a:latin typeface="Trebuchet MS"/>
                <a:cs typeface="Trebuchet MS"/>
              </a:rPr>
              <a:t>INITIATIVE®</a:t>
            </a:r>
            <a:endParaRPr sz="2200">
              <a:latin typeface="Trebuchet MS"/>
              <a:cs typeface="Trebuchet MS"/>
            </a:endParaRPr>
          </a:p>
        </p:txBody>
      </p:sp>
      <p:sp>
        <p:nvSpPr>
          <p:cNvPr id="3" name="object 3"/>
          <p:cNvSpPr/>
          <p:nvPr/>
        </p:nvSpPr>
        <p:spPr>
          <a:xfrm>
            <a:off x="0" y="6152633"/>
            <a:ext cx="2894975" cy="73183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6253162" y="1"/>
            <a:ext cx="4318000" cy="1010285"/>
          </a:xfrm>
          <a:prstGeom prst="rect">
            <a:avLst/>
          </a:prstGeom>
        </p:spPr>
        <p:txBody>
          <a:bodyPr vert="horz" wrap="square" lIns="0" tIns="12700" rIns="0" bIns="0" rtlCol="0" anchor="ctr">
            <a:spAutoFit/>
          </a:bodyPr>
          <a:lstStyle/>
          <a:p>
            <a:pPr marL="12700">
              <a:lnSpc>
                <a:spcPts val="3875"/>
              </a:lnSpc>
              <a:spcBef>
                <a:spcPts val="100"/>
              </a:spcBef>
            </a:pPr>
            <a:r>
              <a:rPr sz="3600" spc="-225" dirty="0"/>
              <a:t>Scientific</a:t>
            </a:r>
            <a:r>
              <a:rPr sz="3600" spc="-310" dirty="0"/>
              <a:t> </a:t>
            </a:r>
            <a:r>
              <a:rPr sz="3600" spc="-204" dirty="0"/>
              <a:t>Stewardship:</a:t>
            </a:r>
            <a:endParaRPr sz="3600" dirty="0"/>
          </a:p>
          <a:p>
            <a:pPr marL="59055">
              <a:lnSpc>
                <a:spcPts val="3875"/>
              </a:lnSpc>
            </a:pPr>
            <a:r>
              <a:rPr sz="3600" i="1" spc="-80" dirty="0">
                <a:latin typeface="Trebuchet MS"/>
                <a:cs typeface="Trebuchet MS"/>
              </a:rPr>
              <a:t>NIH </a:t>
            </a:r>
            <a:r>
              <a:rPr sz="3600" i="1" spc="-85" dirty="0">
                <a:latin typeface="Trebuchet MS"/>
                <a:cs typeface="Trebuchet MS"/>
              </a:rPr>
              <a:t>BRAIN</a:t>
            </a:r>
            <a:r>
              <a:rPr sz="3600" i="1" spc="-520" dirty="0">
                <a:latin typeface="Trebuchet MS"/>
                <a:cs typeface="Trebuchet MS"/>
              </a:rPr>
              <a:t> </a:t>
            </a:r>
            <a:r>
              <a:rPr sz="3600" i="1" spc="-220" dirty="0">
                <a:latin typeface="Trebuchet MS"/>
                <a:cs typeface="Trebuchet MS"/>
              </a:rPr>
              <a:t>Investment</a:t>
            </a:r>
            <a:endParaRPr sz="3600" dirty="0">
              <a:latin typeface="Trebuchet MS"/>
              <a:cs typeface="Trebuchet MS"/>
            </a:endParaRPr>
          </a:p>
        </p:txBody>
      </p:sp>
      <p:sp>
        <p:nvSpPr>
          <p:cNvPr id="5" name="object 5"/>
          <p:cNvSpPr txBox="1"/>
          <p:nvPr/>
        </p:nvSpPr>
        <p:spPr>
          <a:xfrm>
            <a:off x="247136" y="4338346"/>
            <a:ext cx="11763632" cy="1969514"/>
          </a:xfrm>
          <a:prstGeom prst="rect">
            <a:avLst/>
          </a:prstGeom>
        </p:spPr>
        <p:txBody>
          <a:bodyPr vert="horz" wrap="square" lIns="0" tIns="45720" rIns="0" bIns="0" rtlCol="0">
            <a:spAutoFit/>
          </a:bodyPr>
          <a:lstStyle/>
          <a:p>
            <a:pPr marL="12700" marR="683260" algn="just">
              <a:lnSpc>
                <a:spcPts val="2170"/>
              </a:lnSpc>
              <a:spcBef>
                <a:spcPts val="360"/>
              </a:spcBef>
            </a:pPr>
            <a:r>
              <a:rPr sz="2000" spc="-110" dirty="0">
                <a:latin typeface="Trebuchet MS"/>
                <a:cs typeface="Trebuchet MS"/>
              </a:rPr>
              <a:t>Scientific</a:t>
            </a:r>
            <a:r>
              <a:rPr sz="2000" spc="-145" dirty="0">
                <a:latin typeface="Trebuchet MS"/>
                <a:cs typeface="Trebuchet MS"/>
              </a:rPr>
              <a:t> </a:t>
            </a:r>
            <a:r>
              <a:rPr sz="2000" spc="-75" dirty="0">
                <a:latin typeface="Trebuchet MS"/>
                <a:cs typeface="Trebuchet MS"/>
              </a:rPr>
              <a:t>goals</a:t>
            </a:r>
            <a:r>
              <a:rPr sz="2000" spc="-145" dirty="0">
                <a:latin typeface="Trebuchet MS"/>
                <a:cs typeface="Trebuchet MS"/>
              </a:rPr>
              <a:t> </a:t>
            </a:r>
            <a:r>
              <a:rPr sz="2000" spc="-70" dirty="0">
                <a:latin typeface="Trebuchet MS"/>
                <a:cs typeface="Trebuchet MS"/>
              </a:rPr>
              <a:t>and</a:t>
            </a:r>
            <a:r>
              <a:rPr sz="2000" spc="-150" dirty="0">
                <a:latin typeface="Trebuchet MS"/>
                <a:cs typeface="Trebuchet MS"/>
              </a:rPr>
              <a:t> </a:t>
            </a:r>
            <a:r>
              <a:rPr sz="2000" spc="-90" dirty="0">
                <a:latin typeface="Trebuchet MS"/>
                <a:cs typeface="Trebuchet MS"/>
              </a:rPr>
              <a:t>overarching</a:t>
            </a:r>
            <a:r>
              <a:rPr sz="2000" spc="-155" dirty="0">
                <a:latin typeface="Trebuchet MS"/>
                <a:cs typeface="Trebuchet MS"/>
              </a:rPr>
              <a:t> </a:t>
            </a:r>
            <a:r>
              <a:rPr sz="2000" spc="-90" dirty="0">
                <a:latin typeface="Trebuchet MS"/>
                <a:cs typeface="Trebuchet MS"/>
              </a:rPr>
              <a:t>principles</a:t>
            </a:r>
            <a:r>
              <a:rPr sz="2000" spc="-145" dirty="0">
                <a:latin typeface="Trebuchet MS"/>
                <a:cs typeface="Trebuchet MS"/>
              </a:rPr>
              <a:t> </a:t>
            </a:r>
            <a:r>
              <a:rPr sz="2000" spc="-80" dirty="0">
                <a:latin typeface="Trebuchet MS"/>
                <a:cs typeface="Trebuchet MS"/>
              </a:rPr>
              <a:t>of</a:t>
            </a:r>
            <a:r>
              <a:rPr sz="2000" spc="-150" dirty="0">
                <a:latin typeface="Trebuchet MS"/>
                <a:cs typeface="Trebuchet MS"/>
              </a:rPr>
              <a:t> </a:t>
            </a:r>
            <a:r>
              <a:rPr sz="2000" spc="-90" dirty="0">
                <a:latin typeface="Trebuchet MS"/>
                <a:cs typeface="Trebuchet MS"/>
              </a:rPr>
              <a:t>the</a:t>
            </a:r>
            <a:r>
              <a:rPr sz="2000" spc="-140" dirty="0">
                <a:latin typeface="Trebuchet MS"/>
                <a:cs typeface="Trebuchet MS"/>
              </a:rPr>
              <a:t> </a:t>
            </a:r>
            <a:r>
              <a:rPr sz="2000" i="1" spc="-50" dirty="0">
                <a:latin typeface="Trebuchet MS"/>
                <a:cs typeface="Trebuchet MS"/>
              </a:rPr>
              <a:t>BRAIN</a:t>
            </a:r>
            <a:r>
              <a:rPr sz="2000" i="1" spc="-150" dirty="0">
                <a:latin typeface="Trebuchet MS"/>
                <a:cs typeface="Trebuchet MS"/>
              </a:rPr>
              <a:t> </a:t>
            </a:r>
            <a:r>
              <a:rPr sz="2000" i="1" spc="-40" dirty="0">
                <a:latin typeface="Trebuchet MS"/>
                <a:cs typeface="Trebuchet MS"/>
              </a:rPr>
              <a:t>2025</a:t>
            </a:r>
            <a:r>
              <a:rPr sz="2000" i="1" spc="-145" dirty="0">
                <a:latin typeface="Trebuchet MS"/>
                <a:cs typeface="Trebuchet MS"/>
              </a:rPr>
              <a:t> </a:t>
            </a:r>
            <a:r>
              <a:rPr sz="2000" spc="-85" dirty="0">
                <a:latin typeface="Trebuchet MS"/>
                <a:cs typeface="Trebuchet MS"/>
              </a:rPr>
              <a:t>report</a:t>
            </a:r>
            <a:r>
              <a:rPr sz="2000" spc="-145" dirty="0">
                <a:latin typeface="Trebuchet MS"/>
                <a:cs typeface="Trebuchet MS"/>
              </a:rPr>
              <a:t> </a:t>
            </a:r>
            <a:r>
              <a:rPr sz="2000" spc="-70" dirty="0">
                <a:latin typeface="Trebuchet MS"/>
                <a:cs typeface="Trebuchet MS"/>
              </a:rPr>
              <a:t>and</a:t>
            </a:r>
            <a:r>
              <a:rPr sz="2000" spc="-150" dirty="0">
                <a:latin typeface="Trebuchet MS"/>
                <a:cs typeface="Trebuchet MS"/>
              </a:rPr>
              <a:t> </a:t>
            </a:r>
            <a:r>
              <a:rPr sz="2000" spc="-90" dirty="0">
                <a:latin typeface="Trebuchet MS"/>
                <a:cs typeface="Trebuchet MS"/>
              </a:rPr>
              <a:t>the  </a:t>
            </a:r>
            <a:r>
              <a:rPr sz="2000" spc="-40" dirty="0">
                <a:latin typeface="Trebuchet MS"/>
                <a:cs typeface="Trebuchet MS"/>
              </a:rPr>
              <a:t>BRAIN</a:t>
            </a:r>
            <a:r>
              <a:rPr sz="2000" spc="-160" dirty="0">
                <a:latin typeface="Trebuchet MS"/>
                <a:cs typeface="Trebuchet MS"/>
              </a:rPr>
              <a:t> </a:t>
            </a:r>
            <a:r>
              <a:rPr sz="2000" spc="-70" dirty="0">
                <a:latin typeface="Trebuchet MS"/>
                <a:cs typeface="Trebuchet MS"/>
              </a:rPr>
              <a:t>Multi-Council</a:t>
            </a:r>
            <a:r>
              <a:rPr sz="2000" spc="-145" dirty="0">
                <a:latin typeface="Trebuchet MS"/>
                <a:cs typeface="Trebuchet MS"/>
              </a:rPr>
              <a:t> </a:t>
            </a:r>
            <a:r>
              <a:rPr sz="2000" spc="-65" dirty="0">
                <a:latin typeface="Trebuchet MS"/>
                <a:cs typeface="Trebuchet MS"/>
              </a:rPr>
              <a:t>Working</a:t>
            </a:r>
            <a:r>
              <a:rPr sz="2000" spc="-155" dirty="0">
                <a:latin typeface="Trebuchet MS"/>
                <a:cs typeface="Trebuchet MS"/>
              </a:rPr>
              <a:t> </a:t>
            </a:r>
            <a:r>
              <a:rPr sz="2000" spc="-70" dirty="0">
                <a:latin typeface="Trebuchet MS"/>
                <a:cs typeface="Trebuchet MS"/>
              </a:rPr>
              <a:t>Group</a:t>
            </a:r>
            <a:r>
              <a:rPr sz="2000" spc="-150" dirty="0">
                <a:latin typeface="Trebuchet MS"/>
                <a:cs typeface="Trebuchet MS"/>
              </a:rPr>
              <a:t> </a:t>
            </a:r>
            <a:r>
              <a:rPr sz="2000" spc="-25" dirty="0">
                <a:latin typeface="Trebuchet MS"/>
                <a:cs typeface="Trebuchet MS"/>
              </a:rPr>
              <a:t>(MCWG)</a:t>
            </a:r>
            <a:r>
              <a:rPr sz="2000" spc="-150" dirty="0">
                <a:latin typeface="Trebuchet MS"/>
                <a:cs typeface="Trebuchet MS"/>
              </a:rPr>
              <a:t> </a:t>
            </a:r>
            <a:r>
              <a:rPr sz="2000" spc="-85" dirty="0">
                <a:latin typeface="Trebuchet MS"/>
                <a:cs typeface="Trebuchet MS"/>
              </a:rPr>
              <a:t>continue</a:t>
            </a:r>
            <a:r>
              <a:rPr sz="2000" spc="-145" dirty="0">
                <a:latin typeface="Trebuchet MS"/>
                <a:cs typeface="Trebuchet MS"/>
              </a:rPr>
              <a:t> </a:t>
            </a:r>
            <a:r>
              <a:rPr sz="2000" spc="-80" dirty="0">
                <a:latin typeface="Trebuchet MS"/>
                <a:cs typeface="Trebuchet MS"/>
              </a:rPr>
              <a:t>to</a:t>
            </a:r>
            <a:r>
              <a:rPr sz="2000" spc="-155" dirty="0">
                <a:latin typeface="Trebuchet MS"/>
                <a:cs typeface="Trebuchet MS"/>
              </a:rPr>
              <a:t> </a:t>
            </a:r>
            <a:r>
              <a:rPr sz="2000" spc="-80" dirty="0">
                <a:latin typeface="Trebuchet MS"/>
                <a:cs typeface="Trebuchet MS"/>
              </a:rPr>
              <a:t>guide</a:t>
            </a:r>
            <a:r>
              <a:rPr sz="2000" spc="-140" dirty="0">
                <a:latin typeface="Trebuchet MS"/>
                <a:cs typeface="Trebuchet MS"/>
              </a:rPr>
              <a:t> </a:t>
            </a:r>
            <a:r>
              <a:rPr sz="2000" spc="-40" dirty="0">
                <a:latin typeface="Trebuchet MS"/>
                <a:cs typeface="Trebuchet MS"/>
              </a:rPr>
              <a:t>NIH</a:t>
            </a:r>
            <a:r>
              <a:rPr sz="2000" spc="-145" dirty="0">
                <a:latin typeface="Trebuchet MS"/>
                <a:cs typeface="Trebuchet MS"/>
              </a:rPr>
              <a:t> </a:t>
            </a:r>
            <a:r>
              <a:rPr sz="2000" spc="-75" dirty="0">
                <a:latin typeface="Trebuchet MS"/>
                <a:cs typeface="Trebuchet MS"/>
              </a:rPr>
              <a:t>funding  decisions</a:t>
            </a:r>
            <a:endParaRPr sz="2000" dirty="0">
              <a:latin typeface="Trebuchet MS"/>
              <a:cs typeface="Trebuchet MS"/>
            </a:endParaRPr>
          </a:p>
          <a:p>
            <a:pPr marL="12700" marR="402590">
              <a:lnSpc>
                <a:spcPts val="2170"/>
              </a:lnSpc>
              <a:spcBef>
                <a:spcPts val="760"/>
              </a:spcBef>
            </a:pPr>
            <a:r>
              <a:rPr sz="2000" spc="-40" dirty="0">
                <a:latin typeface="Trebuchet MS"/>
                <a:cs typeface="Trebuchet MS"/>
              </a:rPr>
              <a:t>BRAIN</a:t>
            </a:r>
            <a:r>
              <a:rPr sz="2000" spc="-160" dirty="0">
                <a:latin typeface="Trebuchet MS"/>
                <a:cs typeface="Trebuchet MS"/>
              </a:rPr>
              <a:t> </a:t>
            </a:r>
            <a:r>
              <a:rPr sz="2000" spc="25" dirty="0">
                <a:latin typeface="Trebuchet MS"/>
                <a:cs typeface="Trebuchet MS"/>
              </a:rPr>
              <a:t>MCWG</a:t>
            </a:r>
            <a:r>
              <a:rPr sz="2000" spc="-150" dirty="0">
                <a:latin typeface="Trebuchet MS"/>
                <a:cs typeface="Trebuchet MS"/>
              </a:rPr>
              <a:t> </a:t>
            </a:r>
            <a:r>
              <a:rPr sz="2000" spc="-55" dirty="0">
                <a:latin typeface="Trebuchet MS"/>
                <a:cs typeface="Trebuchet MS"/>
              </a:rPr>
              <a:t>assessed</a:t>
            </a:r>
            <a:r>
              <a:rPr sz="2000" spc="-155" dirty="0">
                <a:latin typeface="Trebuchet MS"/>
                <a:cs typeface="Trebuchet MS"/>
              </a:rPr>
              <a:t> </a:t>
            </a:r>
            <a:r>
              <a:rPr sz="2000" spc="-70" dirty="0">
                <a:latin typeface="Trebuchet MS"/>
                <a:cs typeface="Trebuchet MS"/>
              </a:rPr>
              <a:t>progress</a:t>
            </a:r>
            <a:r>
              <a:rPr sz="2000" spc="-145" dirty="0">
                <a:latin typeface="Trebuchet MS"/>
                <a:cs typeface="Trebuchet MS"/>
              </a:rPr>
              <a:t> </a:t>
            </a:r>
            <a:r>
              <a:rPr sz="2000" spc="-80" dirty="0">
                <a:latin typeface="Trebuchet MS"/>
                <a:cs typeface="Trebuchet MS"/>
              </a:rPr>
              <a:t>in</a:t>
            </a:r>
            <a:r>
              <a:rPr sz="2000" spc="-150" dirty="0">
                <a:latin typeface="Trebuchet MS"/>
                <a:cs typeface="Trebuchet MS"/>
              </a:rPr>
              <a:t> </a:t>
            </a:r>
            <a:r>
              <a:rPr sz="2000" spc="-140" dirty="0">
                <a:latin typeface="Trebuchet MS"/>
                <a:cs typeface="Trebuchet MS"/>
              </a:rPr>
              <a:t>Feb.</a:t>
            </a:r>
            <a:r>
              <a:rPr sz="2000" spc="-160" dirty="0">
                <a:latin typeface="Trebuchet MS"/>
                <a:cs typeface="Trebuchet MS"/>
              </a:rPr>
              <a:t> </a:t>
            </a:r>
            <a:r>
              <a:rPr sz="2000" spc="-80" dirty="0">
                <a:latin typeface="Trebuchet MS"/>
                <a:cs typeface="Trebuchet MS"/>
              </a:rPr>
              <a:t>2017,</a:t>
            </a:r>
            <a:r>
              <a:rPr sz="2000" spc="-150" dirty="0">
                <a:latin typeface="Trebuchet MS"/>
                <a:cs typeface="Trebuchet MS"/>
              </a:rPr>
              <a:t> </a:t>
            </a:r>
            <a:r>
              <a:rPr sz="2000" spc="-100" dirty="0">
                <a:latin typeface="Trebuchet MS"/>
                <a:cs typeface="Trebuchet MS"/>
              </a:rPr>
              <a:t>recognized</a:t>
            </a:r>
            <a:r>
              <a:rPr sz="2000" spc="-155" dirty="0">
                <a:latin typeface="Trebuchet MS"/>
                <a:cs typeface="Trebuchet MS"/>
              </a:rPr>
              <a:t> </a:t>
            </a:r>
            <a:r>
              <a:rPr sz="2000" spc="-85" dirty="0">
                <a:latin typeface="Trebuchet MS"/>
                <a:cs typeface="Trebuchet MS"/>
              </a:rPr>
              <a:t>investments</a:t>
            </a:r>
            <a:r>
              <a:rPr sz="2000" spc="-145" dirty="0">
                <a:latin typeface="Trebuchet MS"/>
                <a:cs typeface="Trebuchet MS"/>
              </a:rPr>
              <a:t> </a:t>
            </a:r>
            <a:r>
              <a:rPr sz="2000" spc="-80" dirty="0">
                <a:latin typeface="Trebuchet MS"/>
                <a:cs typeface="Trebuchet MS"/>
              </a:rPr>
              <a:t>towards  </a:t>
            </a:r>
            <a:r>
              <a:rPr sz="2000" spc="-90" dirty="0">
                <a:latin typeface="Trebuchet MS"/>
                <a:cs typeface="Trebuchet MS"/>
              </a:rPr>
              <a:t>65/74 </a:t>
            </a:r>
            <a:r>
              <a:rPr sz="2000" spc="-85" dirty="0">
                <a:latin typeface="Trebuchet MS"/>
                <a:cs typeface="Trebuchet MS"/>
              </a:rPr>
              <a:t>short-term</a:t>
            </a:r>
            <a:r>
              <a:rPr sz="2000" spc="-220" dirty="0">
                <a:latin typeface="Trebuchet MS"/>
                <a:cs typeface="Trebuchet MS"/>
              </a:rPr>
              <a:t> </a:t>
            </a:r>
            <a:r>
              <a:rPr sz="2000" spc="-75" dirty="0">
                <a:latin typeface="Trebuchet MS"/>
                <a:cs typeface="Trebuchet MS"/>
              </a:rPr>
              <a:t>goals</a:t>
            </a:r>
            <a:endParaRPr sz="2000" dirty="0">
              <a:latin typeface="Trebuchet MS"/>
              <a:cs typeface="Trebuchet MS"/>
            </a:endParaRPr>
          </a:p>
          <a:p>
            <a:pPr>
              <a:spcBef>
                <a:spcPts val="35"/>
              </a:spcBef>
            </a:pPr>
            <a:endParaRPr sz="3100" dirty="0">
              <a:latin typeface="Times New Roman"/>
              <a:cs typeface="Times New Roman"/>
            </a:endParaRPr>
          </a:p>
          <a:p>
            <a:pPr marL="4326255" marR="5080">
              <a:lnSpc>
                <a:spcPct val="100699"/>
              </a:lnSpc>
            </a:pPr>
            <a:r>
              <a:rPr sz="1600" i="1" spc="-40" dirty="0">
                <a:latin typeface="Trebuchet MS"/>
                <a:cs typeface="Trebuchet MS"/>
              </a:rPr>
              <a:t>*All </a:t>
            </a:r>
            <a:r>
              <a:rPr sz="1600" i="1" spc="-75" dirty="0">
                <a:latin typeface="Trebuchet MS"/>
                <a:cs typeface="Trebuchet MS"/>
              </a:rPr>
              <a:t>FY17 </a:t>
            </a:r>
            <a:r>
              <a:rPr sz="1600" i="1" spc="-90" dirty="0">
                <a:latin typeface="Trebuchet MS"/>
                <a:cs typeface="Trebuchet MS"/>
              </a:rPr>
              <a:t>information </a:t>
            </a:r>
            <a:r>
              <a:rPr sz="1600" i="1" spc="-80" dirty="0">
                <a:latin typeface="Trebuchet MS"/>
                <a:cs typeface="Trebuchet MS"/>
              </a:rPr>
              <a:t>is </a:t>
            </a:r>
            <a:r>
              <a:rPr sz="1600" i="1" spc="-35" dirty="0">
                <a:latin typeface="Trebuchet MS"/>
                <a:cs typeface="Trebuchet MS"/>
              </a:rPr>
              <a:t>an </a:t>
            </a:r>
            <a:r>
              <a:rPr sz="1600" i="1" spc="-105" dirty="0">
                <a:latin typeface="Trebuchet MS"/>
                <a:cs typeface="Trebuchet MS"/>
              </a:rPr>
              <a:t>estimate, </a:t>
            </a:r>
            <a:r>
              <a:rPr sz="1600" i="1" spc="-25" dirty="0">
                <a:latin typeface="Trebuchet MS"/>
                <a:cs typeface="Trebuchet MS"/>
              </a:rPr>
              <a:t>as </a:t>
            </a:r>
            <a:r>
              <a:rPr sz="1600" i="1" spc="-70" dirty="0">
                <a:latin typeface="Trebuchet MS"/>
                <a:cs typeface="Trebuchet MS"/>
              </a:rPr>
              <a:t>we </a:t>
            </a:r>
            <a:r>
              <a:rPr sz="1600" i="1" spc="-55" dirty="0">
                <a:latin typeface="Trebuchet MS"/>
                <a:cs typeface="Trebuchet MS"/>
              </a:rPr>
              <a:t>do </a:t>
            </a:r>
            <a:r>
              <a:rPr sz="1600" i="1" spc="-75" dirty="0">
                <a:latin typeface="Trebuchet MS"/>
                <a:cs typeface="Trebuchet MS"/>
              </a:rPr>
              <a:t>not  </a:t>
            </a:r>
            <a:r>
              <a:rPr sz="1600" i="1" spc="-60" dirty="0">
                <a:latin typeface="Trebuchet MS"/>
                <a:cs typeface="Trebuchet MS"/>
              </a:rPr>
              <a:t>know </a:t>
            </a:r>
            <a:r>
              <a:rPr sz="1600" i="1" spc="-100" dirty="0">
                <a:latin typeface="Trebuchet MS"/>
                <a:cs typeface="Trebuchet MS"/>
              </a:rPr>
              <a:t>the </a:t>
            </a:r>
            <a:r>
              <a:rPr sz="1600" i="1" spc="-80" dirty="0">
                <a:latin typeface="Trebuchet MS"/>
                <a:cs typeface="Trebuchet MS"/>
              </a:rPr>
              <a:t>FY17 </a:t>
            </a:r>
            <a:r>
              <a:rPr sz="1600" i="1" spc="-90" dirty="0">
                <a:latin typeface="Trebuchet MS"/>
                <a:cs typeface="Trebuchet MS"/>
              </a:rPr>
              <a:t>budget. </a:t>
            </a:r>
            <a:r>
              <a:rPr sz="1600" i="1" spc="-95" dirty="0">
                <a:latin typeface="Trebuchet MS"/>
                <a:cs typeface="Trebuchet MS"/>
              </a:rPr>
              <a:t>President’s </a:t>
            </a:r>
            <a:r>
              <a:rPr sz="1600" i="1" spc="-75" dirty="0">
                <a:latin typeface="Trebuchet MS"/>
                <a:cs typeface="Trebuchet MS"/>
              </a:rPr>
              <a:t>budget</a:t>
            </a:r>
            <a:r>
              <a:rPr sz="1600" i="1" spc="-330" dirty="0">
                <a:latin typeface="Trebuchet MS"/>
                <a:cs typeface="Trebuchet MS"/>
              </a:rPr>
              <a:t> </a:t>
            </a:r>
            <a:r>
              <a:rPr sz="1600" i="1" spc="10" dirty="0">
                <a:latin typeface="Trebuchet MS"/>
                <a:cs typeface="Trebuchet MS"/>
              </a:rPr>
              <a:t>~$195M</a:t>
            </a:r>
            <a:endParaRPr sz="1600" dirty="0">
              <a:latin typeface="Trebuchet MS"/>
              <a:cs typeface="Trebuchet MS"/>
            </a:endParaRPr>
          </a:p>
        </p:txBody>
      </p:sp>
      <p:sp>
        <p:nvSpPr>
          <p:cNvPr id="6" name="object 6"/>
          <p:cNvSpPr/>
          <p:nvPr/>
        </p:nvSpPr>
        <p:spPr>
          <a:xfrm>
            <a:off x="4690287" y="3166287"/>
            <a:ext cx="1031240" cy="0"/>
          </a:xfrm>
          <a:custGeom>
            <a:avLst/>
            <a:gdLst/>
            <a:ahLst/>
            <a:cxnLst/>
            <a:rect l="l" t="t" r="r" b="b"/>
            <a:pathLst>
              <a:path w="1031239">
                <a:moveTo>
                  <a:pt x="0" y="0"/>
                </a:moveTo>
                <a:lnTo>
                  <a:pt x="1030615" y="0"/>
                </a:lnTo>
              </a:path>
            </a:pathLst>
          </a:custGeom>
          <a:ln w="9525">
            <a:solidFill>
              <a:srgbClr val="D9D9D9"/>
            </a:solidFill>
          </a:ln>
        </p:spPr>
        <p:txBody>
          <a:bodyPr wrap="square" lIns="0" tIns="0" rIns="0" bIns="0" rtlCol="0"/>
          <a:lstStyle/>
          <a:p>
            <a:endParaRPr/>
          </a:p>
        </p:txBody>
      </p:sp>
      <p:sp>
        <p:nvSpPr>
          <p:cNvPr id="7" name="object 7"/>
          <p:cNvSpPr/>
          <p:nvPr/>
        </p:nvSpPr>
        <p:spPr>
          <a:xfrm>
            <a:off x="3898710" y="3166287"/>
            <a:ext cx="474345" cy="0"/>
          </a:xfrm>
          <a:custGeom>
            <a:avLst/>
            <a:gdLst/>
            <a:ahLst/>
            <a:cxnLst/>
            <a:rect l="l" t="t" r="r" b="b"/>
            <a:pathLst>
              <a:path w="474344">
                <a:moveTo>
                  <a:pt x="0" y="0"/>
                </a:moveTo>
                <a:lnTo>
                  <a:pt x="474103" y="0"/>
                </a:lnTo>
              </a:path>
            </a:pathLst>
          </a:custGeom>
          <a:ln w="9525">
            <a:solidFill>
              <a:srgbClr val="D9D9D9"/>
            </a:solidFill>
          </a:ln>
        </p:spPr>
        <p:txBody>
          <a:bodyPr wrap="square" lIns="0" tIns="0" rIns="0" bIns="0" rtlCol="0"/>
          <a:lstStyle/>
          <a:p>
            <a:endParaRPr/>
          </a:p>
        </p:txBody>
      </p:sp>
      <p:sp>
        <p:nvSpPr>
          <p:cNvPr id="8" name="object 8"/>
          <p:cNvSpPr/>
          <p:nvPr/>
        </p:nvSpPr>
        <p:spPr>
          <a:xfrm>
            <a:off x="3107144" y="3166287"/>
            <a:ext cx="474345" cy="0"/>
          </a:xfrm>
          <a:custGeom>
            <a:avLst/>
            <a:gdLst/>
            <a:ahLst/>
            <a:cxnLst/>
            <a:rect l="l" t="t" r="r" b="b"/>
            <a:pathLst>
              <a:path w="474344">
                <a:moveTo>
                  <a:pt x="0" y="0"/>
                </a:moveTo>
                <a:lnTo>
                  <a:pt x="474091" y="0"/>
                </a:lnTo>
              </a:path>
            </a:pathLst>
          </a:custGeom>
          <a:ln w="9525">
            <a:solidFill>
              <a:srgbClr val="D9D9D9"/>
            </a:solidFill>
          </a:ln>
        </p:spPr>
        <p:txBody>
          <a:bodyPr wrap="square" lIns="0" tIns="0" rIns="0" bIns="0" rtlCol="0"/>
          <a:lstStyle/>
          <a:p>
            <a:endParaRPr/>
          </a:p>
        </p:txBody>
      </p:sp>
      <p:sp>
        <p:nvSpPr>
          <p:cNvPr id="9" name="object 9"/>
          <p:cNvSpPr/>
          <p:nvPr/>
        </p:nvSpPr>
        <p:spPr>
          <a:xfrm>
            <a:off x="2552231" y="3166287"/>
            <a:ext cx="237490" cy="0"/>
          </a:xfrm>
          <a:custGeom>
            <a:avLst/>
            <a:gdLst/>
            <a:ahLst/>
            <a:cxnLst/>
            <a:rect l="l" t="t" r="r" b="b"/>
            <a:pathLst>
              <a:path w="237490">
                <a:moveTo>
                  <a:pt x="0" y="0"/>
                </a:moveTo>
                <a:lnTo>
                  <a:pt x="237435" y="0"/>
                </a:lnTo>
              </a:path>
            </a:pathLst>
          </a:custGeom>
          <a:ln w="9525">
            <a:solidFill>
              <a:srgbClr val="D9D9D9"/>
            </a:solidFill>
          </a:ln>
        </p:spPr>
        <p:txBody>
          <a:bodyPr wrap="square" lIns="0" tIns="0" rIns="0" bIns="0" rtlCol="0"/>
          <a:lstStyle/>
          <a:p>
            <a:endParaRPr/>
          </a:p>
        </p:txBody>
      </p:sp>
      <p:sp>
        <p:nvSpPr>
          <p:cNvPr id="10" name="object 10"/>
          <p:cNvSpPr/>
          <p:nvPr/>
        </p:nvSpPr>
        <p:spPr>
          <a:xfrm>
            <a:off x="5481854" y="2933467"/>
            <a:ext cx="239395" cy="0"/>
          </a:xfrm>
          <a:custGeom>
            <a:avLst/>
            <a:gdLst/>
            <a:ahLst/>
            <a:cxnLst/>
            <a:rect l="l" t="t" r="r" b="b"/>
            <a:pathLst>
              <a:path w="239395">
                <a:moveTo>
                  <a:pt x="0" y="0"/>
                </a:moveTo>
                <a:lnTo>
                  <a:pt x="239049" y="0"/>
                </a:lnTo>
              </a:path>
            </a:pathLst>
          </a:custGeom>
          <a:ln w="9525">
            <a:solidFill>
              <a:srgbClr val="D9D9D9"/>
            </a:solidFill>
          </a:ln>
        </p:spPr>
        <p:txBody>
          <a:bodyPr wrap="square" lIns="0" tIns="0" rIns="0" bIns="0" rtlCol="0"/>
          <a:lstStyle/>
          <a:p>
            <a:endParaRPr/>
          </a:p>
        </p:txBody>
      </p:sp>
      <p:sp>
        <p:nvSpPr>
          <p:cNvPr id="11" name="object 11"/>
          <p:cNvSpPr/>
          <p:nvPr/>
        </p:nvSpPr>
        <p:spPr>
          <a:xfrm>
            <a:off x="4690288" y="2933467"/>
            <a:ext cx="474345" cy="0"/>
          </a:xfrm>
          <a:custGeom>
            <a:avLst/>
            <a:gdLst/>
            <a:ahLst/>
            <a:cxnLst/>
            <a:rect l="l" t="t" r="r" b="b"/>
            <a:pathLst>
              <a:path w="474345">
                <a:moveTo>
                  <a:pt x="0" y="0"/>
                </a:moveTo>
                <a:lnTo>
                  <a:pt x="474091" y="0"/>
                </a:lnTo>
              </a:path>
            </a:pathLst>
          </a:custGeom>
          <a:ln w="9525">
            <a:solidFill>
              <a:srgbClr val="D9D9D9"/>
            </a:solidFill>
          </a:ln>
        </p:spPr>
        <p:txBody>
          <a:bodyPr wrap="square" lIns="0" tIns="0" rIns="0" bIns="0" rtlCol="0"/>
          <a:lstStyle/>
          <a:p>
            <a:endParaRPr/>
          </a:p>
        </p:txBody>
      </p:sp>
      <p:sp>
        <p:nvSpPr>
          <p:cNvPr id="12" name="object 12"/>
          <p:cNvSpPr/>
          <p:nvPr/>
        </p:nvSpPr>
        <p:spPr>
          <a:xfrm>
            <a:off x="3898710" y="2933467"/>
            <a:ext cx="474345" cy="0"/>
          </a:xfrm>
          <a:custGeom>
            <a:avLst/>
            <a:gdLst/>
            <a:ahLst/>
            <a:cxnLst/>
            <a:rect l="l" t="t" r="r" b="b"/>
            <a:pathLst>
              <a:path w="474344">
                <a:moveTo>
                  <a:pt x="0" y="0"/>
                </a:moveTo>
                <a:lnTo>
                  <a:pt x="474103" y="0"/>
                </a:lnTo>
              </a:path>
            </a:pathLst>
          </a:custGeom>
          <a:ln w="9525">
            <a:solidFill>
              <a:srgbClr val="D9D9D9"/>
            </a:solidFill>
          </a:ln>
        </p:spPr>
        <p:txBody>
          <a:bodyPr wrap="square" lIns="0" tIns="0" rIns="0" bIns="0" rtlCol="0"/>
          <a:lstStyle/>
          <a:p>
            <a:endParaRPr/>
          </a:p>
        </p:txBody>
      </p:sp>
      <p:sp>
        <p:nvSpPr>
          <p:cNvPr id="13" name="object 13"/>
          <p:cNvSpPr/>
          <p:nvPr/>
        </p:nvSpPr>
        <p:spPr>
          <a:xfrm>
            <a:off x="3107144" y="2933467"/>
            <a:ext cx="474345" cy="0"/>
          </a:xfrm>
          <a:custGeom>
            <a:avLst/>
            <a:gdLst/>
            <a:ahLst/>
            <a:cxnLst/>
            <a:rect l="l" t="t" r="r" b="b"/>
            <a:pathLst>
              <a:path w="474344">
                <a:moveTo>
                  <a:pt x="0" y="0"/>
                </a:moveTo>
                <a:lnTo>
                  <a:pt x="474091" y="0"/>
                </a:lnTo>
              </a:path>
            </a:pathLst>
          </a:custGeom>
          <a:ln w="9525">
            <a:solidFill>
              <a:srgbClr val="D9D9D9"/>
            </a:solidFill>
          </a:ln>
        </p:spPr>
        <p:txBody>
          <a:bodyPr wrap="square" lIns="0" tIns="0" rIns="0" bIns="0" rtlCol="0"/>
          <a:lstStyle/>
          <a:p>
            <a:endParaRPr/>
          </a:p>
        </p:txBody>
      </p:sp>
      <p:sp>
        <p:nvSpPr>
          <p:cNvPr id="14" name="object 14"/>
          <p:cNvSpPr/>
          <p:nvPr/>
        </p:nvSpPr>
        <p:spPr>
          <a:xfrm>
            <a:off x="2552231" y="2933467"/>
            <a:ext cx="237490" cy="0"/>
          </a:xfrm>
          <a:custGeom>
            <a:avLst/>
            <a:gdLst/>
            <a:ahLst/>
            <a:cxnLst/>
            <a:rect l="l" t="t" r="r" b="b"/>
            <a:pathLst>
              <a:path w="237490">
                <a:moveTo>
                  <a:pt x="0" y="0"/>
                </a:moveTo>
                <a:lnTo>
                  <a:pt x="237435" y="0"/>
                </a:lnTo>
              </a:path>
            </a:pathLst>
          </a:custGeom>
          <a:ln w="9525">
            <a:solidFill>
              <a:srgbClr val="D9D9D9"/>
            </a:solidFill>
          </a:ln>
        </p:spPr>
        <p:txBody>
          <a:bodyPr wrap="square" lIns="0" tIns="0" rIns="0" bIns="0" rtlCol="0"/>
          <a:lstStyle/>
          <a:p>
            <a:endParaRPr/>
          </a:p>
        </p:txBody>
      </p:sp>
      <p:sp>
        <p:nvSpPr>
          <p:cNvPr id="15" name="object 15"/>
          <p:cNvSpPr/>
          <p:nvPr/>
        </p:nvSpPr>
        <p:spPr>
          <a:xfrm>
            <a:off x="5481854" y="2700657"/>
            <a:ext cx="239395" cy="0"/>
          </a:xfrm>
          <a:custGeom>
            <a:avLst/>
            <a:gdLst/>
            <a:ahLst/>
            <a:cxnLst/>
            <a:rect l="l" t="t" r="r" b="b"/>
            <a:pathLst>
              <a:path w="239395">
                <a:moveTo>
                  <a:pt x="0" y="0"/>
                </a:moveTo>
                <a:lnTo>
                  <a:pt x="239049" y="0"/>
                </a:lnTo>
              </a:path>
            </a:pathLst>
          </a:custGeom>
          <a:ln w="9525">
            <a:solidFill>
              <a:srgbClr val="D9D9D9"/>
            </a:solidFill>
          </a:ln>
        </p:spPr>
        <p:txBody>
          <a:bodyPr wrap="square" lIns="0" tIns="0" rIns="0" bIns="0" rtlCol="0"/>
          <a:lstStyle/>
          <a:p>
            <a:endParaRPr/>
          </a:p>
        </p:txBody>
      </p:sp>
      <p:sp>
        <p:nvSpPr>
          <p:cNvPr id="16" name="object 16"/>
          <p:cNvSpPr/>
          <p:nvPr/>
        </p:nvSpPr>
        <p:spPr>
          <a:xfrm>
            <a:off x="4690288" y="2700657"/>
            <a:ext cx="474345" cy="0"/>
          </a:xfrm>
          <a:custGeom>
            <a:avLst/>
            <a:gdLst/>
            <a:ahLst/>
            <a:cxnLst/>
            <a:rect l="l" t="t" r="r" b="b"/>
            <a:pathLst>
              <a:path w="474345">
                <a:moveTo>
                  <a:pt x="0" y="0"/>
                </a:moveTo>
                <a:lnTo>
                  <a:pt x="474091" y="0"/>
                </a:lnTo>
              </a:path>
            </a:pathLst>
          </a:custGeom>
          <a:ln w="9525">
            <a:solidFill>
              <a:srgbClr val="D9D9D9"/>
            </a:solidFill>
          </a:ln>
        </p:spPr>
        <p:txBody>
          <a:bodyPr wrap="square" lIns="0" tIns="0" rIns="0" bIns="0" rtlCol="0"/>
          <a:lstStyle/>
          <a:p>
            <a:endParaRPr/>
          </a:p>
        </p:txBody>
      </p:sp>
      <p:sp>
        <p:nvSpPr>
          <p:cNvPr id="17" name="object 17"/>
          <p:cNvSpPr/>
          <p:nvPr/>
        </p:nvSpPr>
        <p:spPr>
          <a:xfrm>
            <a:off x="3898710" y="2700657"/>
            <a:ext cx="474345" cy="0"/>
          </a:xfrm>
          <a:custGeom>
            <a:avLst/>
            <a:gdLst/>
            <a:ahLst/>
            <a:cxnLst/>
            <a:rect l="l" t="t" r="r" b="b"/>
            <a:pathLst>
              <a:path w="474344">
                <a:moveTo>
                  <a:pt x="0" y="0"/>
                </a:moveTo>
                <a:lnTo>
                  <a:pt x="474103" y="0"/>
                </a:lnTo>
              </a:path>
            </a:pathLst>
          </a:custGeom>
          <a:ln w="9525">
            <a:solidFill>
              <a:srgbClr val="D9D9D9"/>
            </a:solidFill>
          </a:ln>
        </p:spPr>
        <p:txBody>
          <a:bodyPr wrap="square" lIns="0" tIns="0" rIns="0" bIns="0" rtlCol="0"/>
          <a:lstStyle/>
          <a:p>
            <a:endParaRPr/>
          </a:p>
        </p:txBody>
      </p:sp>
      <p:sp>
        <p:nvSpPr>
          <p:cNvPr id="18" name="object 18"/>
          <p:cNvSpPr/>
          <p:nvPr/>
        </p:nvSpPr>
        <p:spPr>
          <a:xfrm>
            <a:off x="2552232" y="2700657"/>
            <a:ext cx="1029335" cy="0"/>
          </a:xfrm>
          <a:custGeom>
            <a:avLst/>
            <a:gdLst/>
            <a:ahLst/>
            <a:cxnLst/>
            <a:rect l="l" t="t" r="r" b="b"/>
            <a:pathLst>
              <a:path w="1029335">
                <a:moveTo>
                  <a:pt x="0" y="0"/>
                </a:moveTo>
                <a:lnTo>
                  <a:pt x="1029003" y="0"/>
                </a:lnTo>
              </a:path>
            </a:pathLst>
          </a:custGeom>
          <a:ln w="9525">
            <a:solidFill>
              <a:srgbClr val="D9D9D9"/>
            </a:solidFill>
          </a:ln>
        </p:spPr>
        <p:txBody>
          <a:bodyPr wrap="square" lIns="0" tIns="0" rIns="0" bIns="0" rtlCol="0"/>
          <a:lstStyle/>
          <a:p>
            <a:endParaRPr/>
          </a:p>
        </p:txBody>
      </p:sp>
      <p:sp>
        <p:nvSpPr>
          <p:cNvPr id="19" name="object 19"/>
          <p:cNvSpPr/>
          <p:nvPr/>
        </p:nvSpPr>
        <p:spPr>
          <a:xfrm>
            <a:off x="5481854" y="2467837"/>
            <a:ext cx="239395" cy="0"/>
          </a:xfrm>
          <a:custGeom>
            <a:avLst/>
            <a:gdLst/>
            <a:ahLst/>
            <a:cxnLst/>
            <a:rect l="l" t="t" r="r" b="b"/>
            <a:pathLst>
              <a:path w="239395">
                <a:moveTo>
                  <a:pt x="0" y="0"/>
                </a:moveTo>
                <a:lnTo>
                  <a:pt x="239049" y="0"/>
                </a:lnTo>
              </a:path>
            </a:pathLst>
          </a:custGeom>
          <a:ln w="9525">
            <a:solidFill>
              <a:srgbClr val="D9D9D9"/>
            </a:solidFill>
          </a:ln>
        </p:spPr>
        <p:txBody>
          <a:bodyPr wrap="square" lIns="0" tIns="0" rIns="0" bIns="0" rtlCol="0"/>
          <a:lstStyle/>
          <a:p>
            <a:endParaRPr/>
          </a:p>
        </p:txBody>
      </p:sp>
      <p:sp>
        <p:nvSpPr>
          <p:cNvPr id="20" name="object 20"/>
          <p:cNvSpPr/>
          <p:nvPr/>
        </p:nvSpPr>
        <p:spPr>
          <a:xfrm>
            <a:off x="4690288" y="2467837"/>
            <a:ext cx="474345" cy="0"/>
          </a:xfrm>
          <a:custGeom>
            <a:avLst/>
            <a:gdLst/>
            <a:ahLst/>
            <a:cxnLst/>
            <a:rect l="l" t="t" r="r" b="b"/>
            <a:pathLst>
              <a:path w="474345">
                <a:moveTo>
                  <a:pt x="0" y="0"/>
                </a:moveTo>
                <a:lnTo>
                  <a:pt x="474091" y="0"/>
                </a:lnTo>
              </a:path>
            </a:pathLst>
          </a:custGeom>
          <a:ln w="9525">
            <a:solidFill>
              <a:srgbClr val="D9D9D9"/>
            </a:solidFill>
          </a:ln>
        </p:spPr>
        <p:txBody>
          <a:bodyPr wrap="square" lIns="0" tIns="0" rIns="0" bIns="0" rtlCol="0"/>
          <a:lstStyle/>
          <a:p>
            <a:endParaRPr/>
          </a:p>
        </p:txBody>
      </p:sp>
      <p:sp>
        <p:nvSpPr>
          <p:cNvPr id="21" name="object 21"/>
          <p:cNvSpPr/>
          <p:nvPr/>
        </p:nvSpPr>
        <p:spPr>
          <a:xfrm>
            <a:off x="3898710" y="2467837"/>
            <a:ext cx="474345" cy="0"/>
          </a:xfrm>
          <a:custGeom>
            <a:avLst/>
            <a:gdLst/>
            <a:ahLst/>
            <a:cxnLst/>
            <a:rect l="l" t="t" r="r" b="b"/>
            <a:pathLst>
              <a:path w="474344">
                <a:moveTo>
                  <a:pt x="0" y="0"/>
                </a:moveTo>
                <a:lnTo>
                  <a:pt x="474103" y="0"/>
                </a:lnTo>
              </a:path>
            </a:pathLst>
          </a:custGeom>
          <a:ln w="9525">
            <a:solidFill>
              <a:srgbClr val="D9D9D9"/>
            </a:solidFill>
          </a:ln>
        </p:spPr>
        <p:txBody>
          <a:bodyPr wrap="square" lIns="0" tIns="0" rIns="0" bIns="0" rtlCol="0"/>
          <a:lstStyle/>
          <a:p>
            <a:endParaRPr/>
          </a:p>
        </p:txBody>
      </p:sp>
      <p:sp>
        <p:nvSpPr>
          <p:cNvPr id="22" name="object 22"/>
          <p:cNvSpPr/>
          <p:nvPr/>
        </p:nvSpPr>
        <p:spPr>
          <a:xfrm>
            <a:off x="2552232" y="2467837"/>
            <a:ext cx="1029335" cy="0"/>
          </a:xfrm>
          <a:custGeom>
            <a:avLst/>
            <a:gdLst/>
            <a:ahLst/>
            <a:cxnLst/>
            <a:rect l="l" t="t" r="r" b="b"/>
            <a:pathLst>
              <a:path w="1029335">
                <a:moveTo>
                  <a:pt x="0" y="0"/>
                </a:moveTo>
                <a:lnTo>
                  <a:pt x="1029003" y="0"/>
                </a:lnTo>
              </a:path>
            </a:pathLst>
          </a:custGeom>
          <a:ln w="9525">
            <a:solidFill>
              <a:srgbClr val="D9D9D9"/>
            </a:solidFill>
          </a:ln>
        </p:spPr>
        <p:txBody>
          <a:bodyPr wrap="square" lIns="0" tIns="0" rIns="0" bIns="0" rtlCol="0"/>
          <a:lstStyle/>
          <a:p>
            <a:endParaRPr/>
          </a:p>
        </p:txBody>
      </p:sp>
      <p:sp>
        <p:nvSpPr>
          <p:cNvPr id="23" name="object 23"/>
          <p:cNvSpPr/>
          <p:nvPr/>
        </p:nvSpPr>
        <p:spPr>
          <a:xfrm>
            <a:off x="5481854" y="2235027"/>
            <a:ext cx="239395" cy="0"/>
          </a:xfrm>
          <a:custGeom>
            <a:avLst/>
            <a:gdLst/>
            <a:ahLst/>
            <a:cxnLst/>
            <a:rect l="l" t="t" r="r" b="b"/>
            <a:pathLst>
              <a:path w="239395">
                <a:moveTo>
                  <a:pt x="0" y="0"/>
                </a:moveTo>
                <a:lnTo>
                  <a:pt x="239049" y="0"/>
                </a:lnTo>
              </a:path>
            </a:pathLst>
          </a:custGeom>
          <a:ln w="9525">
            <a:solidFill>
              <a:srgbClr val="D9D9D9"/>
            </a:solidFill>
          </a:ln>
        </p:spPr>
        <p:txBody>
          <a:bodyPr wrap="square" lIns="0" tIns="0" rIns="0" bIns="0" rtlCol="0"/>
          <a:lstStyle/>
          <a:p>
            <a:endParaRPr/>
          </a:p>
        </p:txBody>
      </p:sp>
      <p:sp>
        <p:nvSpPr>
          <p:cNvPr id="24" name="object 24"/>
          <p:cNvSpPr/>
          <p:nvPr/>
        </p:nvSpPr>
        <p:spPr>
          <a:xfrm>
            <a:off x="4690288" y="2235027"/>
            <a:ext cx="474345" cy="0"/>
          </a:xfrm>
          <a:custGeom>
            <a:avLst/>
            <a:gdLst/>
            <a:ahLst/>
            <a:cxnLst/>
            <a:rect l="l" t="t" r="r" b="b"/>
            <a:pathLst>
              <a:path w="474345">
                <a:moveTo>
                  <a:pt x="0" y="0"/>
                </a:moveTo>
                <a:lnTo>
                  <a:pt x="474091" y="0"/>
                </a:lnTo>
              </a:path>
            </a:pathLst>
          </a:custGeom>
          <a:ln w="9525">
            <a:solidFill>
              <a:srgbClr val="D9D9D9"/>
            </a:solidFill>
          </a:ln>
        </p:spPr>
        <p:txBody>
          <a:bodyPr wrap="square" lIns="0" tIns="0" rIns="0" bIns="0" rtlCol="0"/>
          <a:lstStyle/>
          <a:p>
            <a:endParaRPr/>
          </a:p>
        </p:txBody>
      </p:sp>
      <p:sp>
        <p:nvSpPr>
          <p:cNvPr id="25" name="object 25"/>
          <p:cNvSpPr/>
          <p:nvPr/>
        </p:nvSpPr>
        <p:spPr>
          <a:xfrm>
            <a:off x="2552231" y="2235027"/>
            <a:ext cx="1821180" cy="0"/>
          </a:xfrm>
          <a:custGeom>
            <a:avLst/>
            <a:gdLst/>
            <a:ahLst/>
            <a:cxnLst/>
            <a:rect l="l" t="t" r="r" b="b"/>
            <a:pathLst>
              <a:path w="1821180">
                <a:moveTo>
                  <a:pt x="0" y="0"/>
                </a:moveTo>
                <a:lnTo>
                  <a:pt x="1820581" y="0"/>
                </a:lnTo>
              </a:path>
            </a:pathLst>
          </a:custGeom>
          <a:ln w="9525">
            <a:solidFill>
              <a:srgbClr val="D9D9D9"/>
            </a:solidFill>
          </a:ln>
        </p:spPr>
        <p:txBody>
          <a:bodyPr wrap="square" lIns="0" tIns="0" rIns="0" bIns="0" rtlCol="0"/>
          <a:lstStyle/>
          <a:p>
            <a:endParaRPr/>
          </a:p>
        </p:txBody>
      </p:sp>
      <p:sp>
        <p:nvSpPr>
          <p:cNvPr id="26" name="object 26"/>
          <p:cNvSpPr/>
          <p:nvPr/>
        </p:nvSpPr>
        <p:spPr>
          <a:xfrm>
            <a:off x="5481854" y="2002208"/>
            <a:ext cx="239395" cy="0"/>
          </a:xfrm>
          <a:custGeom>
            <a:avLst/>
            <a:gdLst/>
            <a:ahLst/>
            <a:cxnLst/>
            <a:rect l="l" t="t" r="r" b="b"/>
            <a:pathLst>
              <a:path w="239395">
                <a:moveTo>
                  <a:pt x="0" y="0"/>
                </a:moveTo>
                <a:lnTo>
                  <a:pt x="239049" y="0"/>
                </a:lnTo>
              </a:path>
            </a:pathLst>
          </a:custGeom>
          <a:ln w="9525">
            <a:solidFill>
              <a:srgbClr val="D9D9D9"/>
            </a:solidFill>
          </a:ln>
        </p:spPr>
        <p:txBody>
          <a:bodyPr wrap="square" lIns="0" tIns="0" rIns="0" bIns="0" rtlCol="0"/>
          <a:lstStyle/>
          <a:p>
            <a:endParaRPr/>
          </a:p>
        </p:txBody>
      </p:sp>
      <p:sp>
        <p:nvSpPr>
          <p:cNvPr id="27" name="object 27"/>
          <p:cNvSpPr/>
          <p:nvPr/>
        </p:nvSpPr>
        <p:spPr>
          <a:xfrm>
            <a:off x="4690288" y="2002208"/>
            <a:ext cx="474345" cy="0"/>
          </a:xfrm>
          <a:custGeom>
            <a:avLst/>
            <a:gdLst/>
            <a:ahLst/>
            <a:cxnLst/>
            <a:rect l="l" t="t" r="r" b="b"/>
            <a:pathLst>
              <a:path w="474345">
                <a:moveTo>
                  <a:pt x="0" y="0"/>
                </a:moveTo>
                <a:lnTo>
                  <a:pt x="474091" y="0"/>
                </a:lnTo>
              </a:path>
            </a:pathLst>
          </a:custGeom>
          <a:ln w="9525">
            <a:solidFill>
              <a:srgbClr val="D9D9D9"/>
            </a:solidFill>
          </a:ln>
        </p:spPr>
        <p:txBody>
          <a:bodyPr wrap="square" lIns="0" tIns="0" rIns="0" bIns="0" rtlCol="0"/>
          <a:lstStyle/>
          <a:p>
            <a:endParaRPr/>
          </a:p>
        </p:txBody>
      </p:sp>
      <p:sp>
        <p:nvSpPr>
          <p:cNvPr id="28" name="object 28"/>
          <p:cNvSpPr/>
          <p:nvPr/>
        </p:nvSpPr>
        <p:spPr>
          <a:xfrm>
            <a:off x="2552231" y="2002208"/>
            <a:ext cx="1821180" cy="0"/>
          </a:xfrm>
          <a:custGeom>
            <a:avLst/>
            <a:gdLst/>
            <a:ahLst/>
            <a:cxnLst/>
            <a:rect l="l" t="t" r="r" b="b"/>
            <a:pathLst>
              <a:path w="1821180">
                <a:moveTo>
                  <a:pt x="0" y="0"/>
                </a:moveTo>
                <a:lnTo>
                  <a:pt x="1820581" y="0"/>
                </a:lnTo>
              </a:path>
            </a:pathLst>
          </a:custGeom>
          <a:ln w="9525">
            <a:solidFill>
              <a:srgbClr val="D9D9D9"/>
            </a:solidFill>
          </a:ln>
        </p:spPr>
        <p:txBody>
          <a:bodyPr wrap="square" lIns="0" tIns="0" rIns="0" bIns="0" rtlCol="0"/>
          <a:lstStyle/>
          <a:p>
            <a:endParaRPr/>
          </a:p>
        </p:txBody>
      </p:sp>
      <p:sp>
        <p:nvSpPr>
          <p:cNvPr id="29" name="object 29"/>
          <p:cNvSpPr/>
          <p:nvPr/>
        </p:nvSpPr>
        <p:spPr>
          <a:xfrm>
            <a:off x="5481854" y="1769393"/>
            <a:ext cx="239395" cy="0"/>
          </a:xfrm>
          <a:custGeom>
            <a:avLst/>
            <a:gdLst/>
            <a:ahLst/>
            <a:cxnLst/>
            <a:rect l="l" t="t" r="r" b="b"/>
            <a:pathLst>
              <a:path w="239395">
                <a:moveTo>
                  <a:pt x="0" y="0"/>
                </a:moveTo>
                <a:lnTo>
                  <a:pt x="239049" y="0"/>
                </a:lnTo>
              </a:path>
            </a:pathLst>
          </a:custGeom>
          <a:ln w="9525">
            <a:solidFill>
              <a:srgbClr val="D9D9D9"/>
            </a:solidFill>
          </a:ln>
        </p:spPr>
        <p:txBody>
          <a:bodyPr wrap="square" lIns="0" tIns="0" rIns="0" bIns="0" rtlCol="0"/>
          <a:lstStyle/>
          <a:p>
            <a:endParaRPr/>
          </a:p>
        </p:txBody>
      </p:sp>
      <p:sp>
        <p:nvSpPr>
          <p:cNvPr id="30" name="object 30"/>
          <p:cNvSpPr/>
          <p:nvPr/>
        </p:nvSpPr>
        <p:spPr>
          <a:xfrm>
            <a:off x="4690288" y="1769393"/>
            <a:ext cx="474345" cy="0"/>
          </a:xfrm>
          <a:custGeom>
            <a:avLst/>
            <a:gdLst/>
            <a:ahLst/>
            <a:cxnLst/>
            <a:rect l="l" t="t" r="r" b="b"/>
            <a:pathLst>
              <a:path w="474345">
                <a:moveTo>
                  <a:pt x="0" y="0"/>
                </a:moveTo>
                <a:lnTo>
                  <a:pt x="474091" y="0"/>
                </a:lnTo>
              </a:path>
            </a:pathLst>
          </a:custGeom>
          <a:ln w="9525">
            <a:solidFill>
              <a:srgbClr val="D9D9D9"/>
            </a:solidFill>
          </a:ln>
        </p:spPr>
        <p:txBody>
          <a:bodyPr wrap="square" lIns="0" tIns="0" rIns="0" bIns="0" rtlCol="0"/>
          <a:lstStyle/>
          <a:p>
            <a:endParaRPr/>
          </a:p>
        </p:txBody>
      </p:sp>
      <p:sp>
        <p:nvSpPr>
          <p:cNvPr id="31" name="object 31"/>
          <p:cNvSpPr/>
          <p:nvPr/>
        </p:nvSpPr>
        <p:spPr>
          <a:xfrm>
            <a:off x="2552231" y="1769393"/>
            <a:ext cx="1821180" cy="0"/>
          </a:xfrm>
          <a:custGeom>
            <a:avLst/>
            <a:gdLst/>
            <a:ahLst/>
            <a:cxnLst/>
            <a:rect l="l" t="t" r="r" b="b"/>
            <a:pathLst>
              <a:path w="1821180">
                <a:moveTo>
                  <a:pt x="0" y="0"/>
                </a:moveTo>
                <a:lnTo>
                  <a:pt x="1820581" y="0"/>
                </a:lnTo>
              </a:path>
            </a:pathLst>
          </a:custGeom>
          <a:ln w="9525">
            <a:solidFill>
              <a:srgbClr val="D9D9D9"/>
            </a:solidFill>
          </a:ln>
        </p:spPr>
        <p:txBody>
          <a:bodyPr wrap="square" lIns="0" tIns="0" rIns="0" bIns="0" rtlCol="0"/>
          <a:lstStyle/>
          <a:p>
            <a:endParaRPr/>
          </a:p>
        </p:txBody>
      </p:sp>
      <p:sp>
        <p:nvSpPr>
          <p:cNvPr id="32" name="object 32"/>
          <p:cNvSpPr/>
          <p:nvPr/>
        </p:nvSpPr>
        <p:spPr>
          <a:xfrm>
            <a:off x="5481854" y="1536578"/>
            <a:ext cx="239395" cy="0"/>
          </a:xfrm>
          <a:custGeom>
            <a:avLst/>
            <a:gdLst/>
            <a:ahLst/>
            <a:cxnLst/>
            <a:rect l="l" t="t" r="r" b="b"/>
            <a:pathLst>
              <a:path w="239395">
                <a:moveTo>
                  <a:pt x="0" y="0"/>
                </a:moveTo>
                <a:lnTo>
                  <a:pt x="239049" y="0"/>
                </a:lnTo>
              </a:path>
            </a:pathLst>
          </a:custGeom>
          <a:ln w="9525">
            <a:solidFill>
              <a:srgbClr val="D9D9D9"/>
            </a:solidFill>
          </a:ln>
        </p:spPr>
        <p:txBody>
          <a:bodyPr wrap="square" lIns="0" tIns="0" rIns="0" bIns="0" rtlCol="0"/>
          <a:lstStyle/>
          <a:p>
            <a:endParaRPr/>
          </a:p>
        </p:txBody>
      </p:sp>
      <p:sp>
        <p:nvSpPr>
          <p:cNvPr id="33" name="object 33"/>
          <p:cNvSpPr/>
          <p:nvPr/>
        </p:nvSpPr>
        <p:spPr>
          <a:xfrm>
            <a:off x="2552231" y="1536578"/>
            <a:ext cx="2612390" cy="0"/>
          </a:xfrm>
          <a:custGeom>
            <a:avLst/>
            <a:gdLst/>
            <a:ahLst/>
            <a:cxnLst/>
            <a:rect l="l" t="t" r="r" b="b"/>
            <a:pathLst>
              <a:path w="2612390">
                <a:moveTo>
                  <a:pt x="0" y="0"/>
                </a:moveTo>
                <a:lnTo>
                  <a:pt x="2612147" y="0"/>
                </a:lnTo>
              </a:path>
            </a:pathLst>
          </a:custGeom>
          <a:ln w="9525">
            <a:solidFill>
              <a:srgbClr val="D9D9D9"/>
            </a:solidFill>
          </a:ln>
        </p:spPr>
        <p:txBody>
          <a:bodyPr wrap="square" lIns="0" tIns="0" rIns="0" bIns="0" rtlCol="0"/>
          <a:lstStyle/>
          <a:p>
            <a:endParaRPr/>
          </a:p>
        </p:txBody>
      </p:sp>
      <p:sp>
        <p:nvSpPr>
          <p:cNvPr id="34" name="object 34"/>
          <p:cNvSpPr/>
          <p:nvPr/>
        </p:nvSpPr>
        <p:spPr>
          <a:xfrm>
            <a:off x="5481854" y="1303762"/>
            <a:ext cx="239395" cy="0"/>
          </a:xfrm>
          <a:custGeom>
            <a:avLst/>
            <a:gdLst/>
            <a:ahLst/>
            <a:cxnLst/>
            <a:rect l="l" t="t" r="r" b="b"/>
            <a:pathLst>
              <a:path w="239395">
                <a:moveTo>
                  <a:pt x="0" y="0"/>
                </a:moveTo>
                <a:lnTo>
                  <a:pt x="239049" y="0"/>
                </a:lnTo>
              </a:path>
            </a:pathLst>
          </a:custGeom>
          <a:ln w="9525">
            <a:solidFill>
              <a:srgbClr val="D9D9D9"/>
            </a:solidFill>
          </a:ln>
        </p:spPr>
        <p:txBody>
          <a:bodyPr wrap="square" lIns="0" tIns="0" rIns="0" bIns="0" rtlCol="0"/>
          <a:lstStyle/>
          <a:p>
            <a:endParaRPr/>
          </a:p>
        </p:txBody>
      </p:sp>
      <p:sp>
        <p:nvSpPr>
          <p:cNvPr id="35" name="object 35"/>
          <p:cNvSpPr/>
          <p:nvPr/>
        </p:nvSpPr>
        <p:spPr>
          <a:xfrm>
            <a:off x="2552231" y="1303762"/>
            <a:ext cx="2612390" cy="0"/>
          </a:xfrm>
          <a:custGeom>
            <a:avLst/>
            <a:gdLst/>
            <a:ahLst/>
            <a:cxnLst/>
            <a:rect l="l" t="t" r="r" b="b"/>
            <a:pathLst>
              <a:path w="2612390">
                <a:moveTo>
                  <a:pt x="0" y="0"/>
                </a:moveTo>
                <a:lnTo>
                  <a:pt x="2612147" y="0"/>
                </a:lnTo>
              </a:path>
            </a:pathLst>
          </a:custGeom>
          <a:ln w="9525">
            <a:solidFill>
              <a:srgbClr val="D9D9D9"/>
            </a:solidFill>
          </a:ln>
        </p:spPr>
        <p:txBody>
          <a:bodyPr wrap="square" lIns="0" tIns="0" rIns="0" bIns="0" rtlCol="0"/>
          <a:lstStyle/>
          <a:p>
            <a:endParaRPr/>
          </a:p>
        </p:txBody>
      </p:sp>
      <p:sp>
        <p:nvSpPr>
          <p:cNvPr id="36" name="object 36"/>
          <p:cNvSpPr/>
          <p:nvPr/>
        </p:nvSpPr>
        <p:spPr>
          <a:xfrm>
            <a:off x="2552232" y="1071676"/>
            <a:ext cx="3169285" cy="0"/>
          </a:xfrm>
          <a:custGeom>
            <a:avLst/>
            <a:gdLst/>
            <a:ahLst/>
            <a:cxnLst/>
            <a:rect l="l" t="t" r="r" b="b"/>
            <a:pathLst>
              <a:path w="3169285">
                <a:moveTo>
                  <a:pt x="0" y="0"/>
                </a:moveTo>
                <a:lnTo>
                  <a:pt x="3168671" y="0"/>
                </a:lnTo>
              </a:path>
            </a:pathLst>
          </a:custGeom>
          <a:ln w="9525">
            <a:solidFill>
              <a:srgbClr val="D9D9D9"/>
            </a:solidFill>
          </a:ln>
        </p:spPr>
        <p:txBody>
          <a:bodyPr wrap="square" lIns="0" tIns="0" rIns="0" bIns="0" rtlCol="0"/>
          <a:lstStyle/>
          <a:p>
            <a:endParaRPr/>
          </a:p>
        </p:txBody>
      </p:sp>
      <p:sp>
        <p:nvSpPr>
          <p:cNvPr id="37" name="object 37"/>
          <p:cNvSpPr/>
          <p:nvPr/>
        </p:nvSpPr>
        <p:spPr>
          <a:xfrm>
            <a:off x="2789666" y="3250945"/>
            <a:ext cx="317500" cy="148590"/>
          </a:xfrm>
          <a:custGeom>
            <a:avLst/>
            <a:gdLst/>
            <a:ahLst/>
            <a:cxnLst/>
            <a:rect l="l" t="t" r="r" b="b"/>
            <a:pathLst>
              <a:path w="317500" h="148589">
                <a:moveTo>
                  <a:pt x="317477" y="0"/>
                </a:moveTo>
                <a:lnTo>
                  <a:pt x="0" y="0"/>
                </a:lnTo>
                <a:lnTo>
                  <a:pt x="0" y="148005"/>
                </a:lnTo>
                <a:lnTo>
                  <a:pt x="317477" y="148005"/>
                </a:lnTo>
                <a:lnTo>
                  <a:pt x="317477" y="0"/>
                </a:lnTo>
                <a:close/>
              </a:path>
            </a:pathLst>
          </a:custGeom>
          <a:solidFill>
            <a:srgbClr val="B2182B"/>
          </a:solidFill>
        </p:spPr>
        <p:txBody>
          <a:bodyPr wrap="square" lIns="0" tIns="0" rIns="0" bIns="0" rtlCol="0"/>
          <a:lstStyle/>
          <a:p>
            <a:endParaRPr/>
          </a:p>
        </p:txBody>
      </p:sp>
      <p:sp>
        <p:nvSpPr>
          <p:cNvPr id="38" name="object 38"/>
          <p:cNvSpPr/>
          <p:nvPr/>
        </p:nvSpPr>
        <p:spPr>
          <a:xfrm>
            <a:off x="3581234" y="3238245"/>
            <a:ext cx="317500" cy="161290"/>
          </a:xfrm>
          <a:custGeom>
            <a:avLst/>
            <a:gdLst/>
            <a:ahLst/>
            <a:cxnLst/>
            <a:rect l="l" t="t" r="r" b="b"/>
            <a:pathLst>
              <a:path w="317500" h="161289">
                <a:moveTo>
                  <a:pt x="317474" y="0"/>
                </a:moveTo>
                <a:lnTo>
                  <a:pt x="0" y="0"/>
                </a:lnTo>
                <a:lnTo>
                  <a:pt x="0" y="160705"/>
                </a:lnTo>
                <a:lnTo>
                  <a:pt x="317474" y="160705"/>
                </a:lnTo>
                <a:lnTo>
                  <a:pt x="317474" y="0"/>
                </a:lnTo>
                <a:close/>
              </a:path>
            </a:pathLst>
          </a:custGeom>
          <a:solidFill>
            <a:srgbClr val="B2182B"/>
          </a:solidFill>
        </p:spPr>
        <p:txBody>
          <a:bodyPr wrap="square" lIns="0" tIns="0" rIns="0" bIns="0" rtlCol="0"/>
          <a:lstStyle/>
          <a:p>
            <a:endParaRPr/>
          </a:p>
        </p:txBody>
      </p:sp>
      <p:sp>
        <p:nvSpPr>
          <p:cNvPr id="39" name="object 39"/>
          <p:cNvSpPr/>
          <p:nvPr/>
        </p:nvSpPr>
        <p:spPr>
          <a:xfrm>
            <a:off x="4372813" y="3263646"/>
            <a:ext cx="317500" cy="135890"/>
          </a:xfrm>
          <a:custGeom>
            <a:avLst/>
            <a:gdLst/>
            <a:ahLst/>
            <a:cxnLst/>
            <a:rect l="l" t="t" r="r" b="b"/>
            <a:pathLst>
              <a:path w="317500" h="135889">
                <a:moveTo>
                  <a:pt x="317474" y="0"/>
                </a:moveTo>
                <a:lnTo>
                  <a:pt x="0" y="0"/>
                </a:lnTo>
                <a:lnTo>
                  <a:pt x="0" y="135305"/>
                </a:lnTo>
                <a:lnTo>
                  <a:pt x="317474" y="135305"/>
                </a:lnTo>
                <a:lnTo>
                  <a:pt x="317474" y="0"/>
                </a:lnTo>
                <a:close/>
              </a:path>
            </a:pathLst>
          </a:custGeom>
          <a:solidFill>
            <a:srgbClr val="B2182B"/>
          </a:solidFill>
        </p:spPr>
        <p:txBody>
          <a:bodyPr wrap="square" lIns="0" tIns="0" rIns="0" bIns="0" rtlCol="0"/>
          <a:lstStyle/>
          <a:p>
            <a:endParaRPr/>
          </a:p>
        </p:txBody>
      </p:sp>
      <p:sp>
        <p:nvSpPr>
          <p:cNvPr id="40" name="object 40"/>
          <p:cNvSpPr/>
          <p:nvPr/>
        </p:nvSpPr>
        <p:spPr>
          <a:xfrm>
            <a:off x="5164378" y="3166288"/>
            <a:ext cx="317500" cy="233045"/>
          </a:xfrm>
          <a:custGeom>
            <a:avLst/>
            <a:gdLst/>
            <a:ahLst/>
            <a:cxnLst/>
            <a:rect l="l" t="t" r="r" b="b"/>
            <a:pathLst>
              <a:path w="317500" h="233045">
                <a:moveTo>
                  <a:pt x="317474" y="0"/>
                </a:moveTo>
                <a:lnTo>
                  <a:pt x="0" y="0"/>
                </a:lnTo>
                <a:lnTo>
                  <a:pt x="0" y="232663"/>
                </a:lnTo>
                <a:lnTo>
                  <a:pt x="317474" y="232663"/>
                </a:lnTo>
                <a:lnTo>
                  <a:pt x="317474" y="0"/>
                </a:lnTo>
                <a:close/>
              </a:path>
            </a:pathLst>
          </a:custGeom>
          <a:solidFill>
            <a:srgbClr val="B2182B"/>
          </a:solidFill>
        </p:spPr>
        <p:txBody>
          <a:bodyPr wrap="square" lIns="0" tIns="0" rIns="0" bIns="0" rtlCol="0"/>
          <a:lstStyle/>
          <a:p>
            <a:endParaRPr/>
          </a:p>
        </p:txBody>
      </p:sp>
      <p:sp>
        <p:nvSpPr>
          <p:cNvPr id="41" name="object 41"/>
          <p:cNvSpPr/>
          <p:nvPr/>
        </p:nvSpPr>
        <p:spPr>
          <a:xfrm>
            <a:off x="2789667" y="3250948"/>
            <a:ext cx="317500" cy="148590"/>
          </a:xfrm>
          <a:custGeom>
            <a:avLst/>
            <a:gdLst/>
            <a:ahLst/>
            <a:cxnLst/>
            <a:rect l="l" t="t" r="r" b="b"/>
            <a:pathLst>
              <a:path w="317500" h="148589">
                <a:moveTo>
                  <a:pt x="0" y="0"/>
                </a:moveTo>
                <a:lnTo>
                  <a:pt x="317475" y="0"/>
                </a:lnTo>
                <a:lnTo>
                  <a:pt x="317475" y="148010"/>
                </a:lnTo>
                <a:lnTo>
                  <a:pt x="0" y="148010"/>
                </a:lnTo>
                <a:lnTo>
                  <a:pt x="0" y="0"/>
                </a:lnTo>
                <a:close/>
              </a:path>
            </a:pathLst>
          </a:custGeom>
          <a:ln w="25400">
            <a:solidFill>
              <a:srgbClr val="B2182B"/>
            </a:solidFill>
          </a:ln>
        </p:spPr>
        <p:txBody>
          <a:bodyPr wrap="square" lIns="0" tIns="0" rIns="0" bIns="0" rtlCol="0"/>
          <a:lstStyle/>
          <a:p>
            <a:endParaRPr/>
          </a:p>
        </p:txBody>
      </p:sp>
      <p:sp>
        <p:nvSpPr>
          <p:cNvPr id="42" name="object 42"/>
          <p:cNvSpPr/>
          <p:nvPr/>
        </p:nvSpPr>
        <p:spPr>
          <a:xfrm>
            <a:off x="3581241" y="3238248"/>
            <a:ext cx="317500" cy="161290"/>
          </a:xfrm>
          <a:custGeom>
            <a:avLst/>
            <a:gdLst/>
            <a:ahLst/>
            <a:cxnLst/>
            <a:rect l="l" t="t" r="r" b="b"/>
            <a:pathLst>
              <a:path w="317500" h="161289">
                <a:moveTo>
                  <a:pt x="0" y="0"/>
                </a:moveTo>
                <a:lnTo>
                  <a:pt x="317470" y="0"/>
                </a:lnTo>
                <a:lnTo>
                  <a:pt x="317470" y="160710"/>
                </a:lnTo>
                <a:lnTo>
                  <a:pt x="0" y="160710"/>
                </a:lnTo>
                <a:lnTo>
                  <a:pt x="0" y="0"/>
                </a:lnTo>
                <a:close/>
              </a:path>
            </a:pathLst>
          </a:custGeom>
          <a:ln w="25400">
            <a:solidFill>
              <a:srgbClr val="B2182B"/>
            </a:solidFill>
          </a:ln>
        </p:spPr>
        <p:txBody>
          <a:bodyPr wrap="square" lIns="0" tIns="0" rIns="0" bIns="0" rtlCol="0"/>
          <a:lstStyle/>
          <a:p>
            <a:endParaRPr/>
          </a:p>
        </p:txBody>
      </p:sp>
      <p:sp>
        <p:nvSpPr>
          <p:cNvPr id="43" name="object 43"/>
          <p:cNvSpPr/>
          <p:nvPr/>
        </p:nvSpPr>
        <p:spPr>
          <a:xfrm>
            <a:off x="4372812" y="3263638"/>
            <a:ext cx="317500" cy="135890"/>
          </a:xfrm>
          <a:custGeom>
            <a:avLst/>
            <a:gdLst/>
            <a:ahLst/>
            <a:cxnLst/>
            <a:rect l="l" t="t" r="r" b="b"/>
            <a:pathLst>
              <a:path w="317500" h="135889">
                <a:moveTo>
                  <a:pt x="0" y="0"/>
                </a:moveTo>
                <a:lnTo>
                  <a:pt x="317470" y="0"/>
                </a:lnTo>
                <a:lnTo>
                  <a:pt x="317470" y="135320"/>
                </a:lnTo>
                <a:lnTo>
                  <a:pt x="0" y="135320"/>
                </a:lnTo>
                <a:lnTo>
                  <a:pt x="0" y="0"/>
                </a:lnTo>
                <a:close/>
              </a:path>
            </a:pathLst>
          </a:custGeom>
          <a:ln w="25400">
            <a:solidFill>
              <a:srgbClr val="B2182B"/>
            </a:solidFill>
          </a:ln>
        </p:spPr>
        <p:txBody>
          <a:bodyPr wrap="square" lIns="0" tIns="0" rIns="0" bIns="0" rtlCol="0"/>
          <a:lstStyle/>
          <a:p>
            <a:endParaRPr/>
          </a:p>
        </p:txBody>
      </p:sp>
      <p:sp>
        <p:nvSpPr>
          <p:cNvPr id="44" name="object 44"/>
          <p:cNvSpPr/>
          <p:nvPr/>
        </p:nvSpPr>
        <p:spPr>
          <a:xfrm>
            <a:off x="5164382" y="3166288"/>
            <a:ext cx="317500" cy="233045"/>
          </a:xfrm>
          <a:custGeom>
            <a:avLst/>
            <a:gdLst/>
            <a:ahLst/>
            <a:cxnLst/>
            <a:rect l="l" t="t" r="r" b="b"/>
            <a:pathLst>
              <a:path w="317500" h="233045">
                <a:moveTo>
                  <a:pt x="0" y="0"/>
                </a:moveTo>
                <a:lnTo>
                  <a:pt x="317470" y="0"/>
                </a:lnTo>
                <a:lnTo>
                  <a:pt x="317470" y="232670"/>
                </a:lnTo>
                <a:lnTo>
                  <a:pt x="0" y="232670"/>
                </a:lnTo>
                <a:lnTo>
                  <a:pt x="0" y="0"/>
                </a:lnTo>
                <a:close/>
              </a:path>
            </a:pathLst>
          </a:custGeom>
          <a:ln w="25400">
            <a:solidFill>
              <a:srgbClr val="B2182B"/>
            </a:solidFill>
          </a:ln>
        </p:spPr>
        <p:txBody>
          <a:bodyPr wrap="square" lIns="0" tIns="0" rIns="0" bIns="0" rtlCol="0"/>
          <a:lstStyle/>
          <a:p>
            <a:endParaRPr/>
          </a:p>
        </p:txBody>
      </p:sp>
      <p:sp>
        <p:nvSpPr>
          <p:cNvPr id="45" name="object 45"/>
          <p:cNvSpPr/>
          <p:nvPr/>
        </p:nvSpPr>
        <p:spPr>
          <a:xfrm>
            <a:off x="2789666" y="3174745"/>
            <a:ext cx="317500" cy="76200"/>
          </a:xfrm>
          <a:custGeom>
            <a:avLst/>
            <a:gdLst/>
            <a:ahLst/>
            <a:cxnLst/>
            <a:rect l="l" t="t" r="r" b="b"/>
            <a:pathLst>
              <a:path w="317500" h="76200">
                <a:moveTo>
                  <a:pt x="0" y="76200"/>
                </a:moveTo>
                <a:lnTo>
                  <a:pt x="317477" y="76200"/>
                </a:lnTo>
                <a:lnTo>
                  <a:pt x="317477" y="0"/>
                </a:lnTo>
                <a:lnTo>
                  <a:pt x="0" y="0"/>
                </a:lnTo>
                <a:lnTo>
                  <a:pt x="0" y="76200"/>
                </a:lnTo>
                <a:close/>
              </a:path>
            </a:pathLst>
          </a:custGeom>
          <a:solidFill>
            <a:srgbClr val="FFC000"/>
          </a:solidFill>
        </p:spPr>
        <p:txBody>
          <a:bodyPr wrap="square" lIns="0" tIns="0" rIns="0" bIns="0" rtlCol="0"/>
          <a:lstStyle/>
          <a:p>
            <a:endParaRPr/>
          </a:p>
        </p:txBody>
      </p:sp>
      <p:sp>
        <p:nvSpPr>
          <p:cNvPr id="46" name="object 46"/>
          <p:cNvSpPr/>
          <p:nvPr/>
        </p:nvSpPr>
        <p:spPr>
          <a:xfrm>
            <a:off x="3581234" y="3030830"/>
            <a:ext cx="317500" cy="207645"/>
          </a:xfrm>
          <a:custGeom>
            <a:avLst/>
            <a:gdLst/>
            <a:ahLst/>
            <a:cxnLst/>
            <a:rect l="l" t="t" r="r" b="b"/>
            <a:pathLst>
              <a:path w="317500" h="207644">
                <a:moveTo>
                  <a:pt x="317474" y="0"/>
                </a:moveTo>
                <a:lnTo>
                  <a:pt x="0" y="0"/>
                </a:lnTo>
                <a:lnTo>
                  <a:pt x="0" y="207416"/>
                </a:lnTo>
                <a:lnTo>
                  <a:pt x="317474" y="207416"/>
                </a:lnTo>
                <a:lnTo>
                  <a:pt x="317474" y="0"/>
                </a:lnTo>
                <a:close/>
              </a:path>
            </a:pathLst>
          </a:custGeom>
          <a:solidFill>
            <a:srgbClr val="FFC000"/>
          </a:solidFill>
        </p:spPr>
        <p:txBody>
          <a:bodyPr wrap="square" lIns="0" tIns="0" rIns="0" bIns="0" rtlCol="0"/>
          <a:lstStyle/>
          <a:p>
            <a:endParaRPr/>
          </a:p>
        </p:txBody>
      </p:sp>
      <p:sp>
        <p:nvSpPr>
          <p:cNvPr id="47" name="object 47"/>
          <p:cNvSpPr/>
          <p:nvPr/>
        </p:nvSpPr>
        <p:spPr>
          <a:xfrm>
            <a:off x="4372813" y="2984271"/>
            <a:ext cx="317500" cy="279400"/>
          </a:xfrm>
          <a:custGeom>
            <a:avLst/>
            <a:gdLst/>
            <a:ahLst/>
            <a:cxnLst/>
            <a:rect l="l" t="t" r="r" b="b"/>
            <a:pathLst>
              <a:path w="317500" h="279400">
                <a:moveTo>
                  <a:pt x="317474" y="0"/>
                </a:moveTo>
                <a:lnTo>
                  <a:pt x="0" y="0"/>
                </a:lnTo>
                <a:lnTo>
                  <a:pt x="0" y="279374"/>
                </a:lnTo>
                <a:lnTo>
                  <a:pt x="317474" y="279374"/>
                </a:lnTo>
                <a:lnTo>
                  <a:pt x="317474" y="0"/>
                </a:lnTo>
                <a:close/>
              </a:path>
            </a:pathLst>
          </a:custGeom>
          <a:solidFill>
            <a:srgbClr val="FFC000"/>
          </a:solidFill>
        </p:spPr>
        <p:txBody>
          <a:bodyPr wrap="square" lIns="0" tIns="0" rIns="0" bIns="0" rtlCol="0"/>
          <a:lstStyle/>
          <a:p>
            <a:endParaRPr/>
          </a:p>
        </p:txBody>
      </p:sp>
      <p:sp>
        <p:nvSpPr>
          <p:cNvPr id="48" name="object 48"/>
          <p:cNvSpPr/>
          <p:nvPr/>
        </p:nvSpPr>
        <p:spPr>
          <a:xfrm>
            <a:off x="5164378" y="2916542"/>
            <a:ext cx="317500" cy="250190"/>
          </a:xfrm>
          <a:custGeom>
            <a:avLst/>
            <a:gdLst/>
            <a:ahLst/>
            <a:cxnLst/>
            <a:rect l="l" t="t" r="r" b="b"/>
            <a:pathLst>
              <a:path w="317500" h="250189">
                <a:moveTo>
                  <a:pt x="317474" y="0"/>
                </a:moveTo>
                <a:lnTo>
                  <a:pt x="0" y="0"/>
                </a:lnTo>
                <a:lnTo>
                  <a:pt x="0" y="249745"/>
                </a:lnTo>
                <a:lnTo>
                  <a:pt x="317474" y="249745"/>
                </a:lnTo>
                <a:lnTo>
                  <a:pt x="317474" y="0"/>
                </a:lnTo>
                <a:close/>
              </a:path>
            </a:pathLst>
          </a:custGeom>
          <a:solidFill>
            <a:srgbClr val="FFC000"/>
          </a:solidFill>
        </p:spPr>
        <p:txBody>
          <a:bodyPr wrap="square" lIns="0" tIns="0" rIns="0" bIns="0" rtlCol="0"/>
          <a:lstStyle/>
          <a:p>
            <a:endParaRPr/>
          </a:p>
        </p:txBody>
      </p:sp>
      <p:sp>
        <p:nvSpPr>
          <p:cNvPr id="49" name="object 49"/>
          <p:cNvSpPr/>
          <p:nvPr/>
        </p:nvSpPr>
        <p:spPr>
          <a:xfrm>
            <a:off x="2789667" y="3174748"/>
            <a:ext cx="317500" cy="76200"/>
          </a:xfrm>
          <a:custGeom>
            <a:avLst/>
            <a:gdLst/>
            <a:ahLst/>
            <a:cxnLst/>
            <a:rect l="l" t="t" r="r" b="b"/>
            <a:pathLst>
              <a:path w="317500" h="76200">
                <a:moveTo>
                  <a:pt x="0" y="0"/>
                </a:moveTo>
                <a:lnTo>
                  <a:pt x="317475" y="0"/>
                </a:lnTo>
                <a:lnTo>
                  <a:pt x="317475" y="76200"/>
                </a:lnTo>
                <a:lnTo>
                  <a:pt x="0" y="76200"/>
                </a:lnTo>
                <a:lnTo>
                  <a:pt x="0" y="0"/>
                </a:lnTo>
                <a:close/>
              </a:path>
            </a:pathLst>
          </a:custGeom>
          <a:ln w="25400">
            <a:solidFill>
              <a:srgbClr val="FFC000"/>
            </a:solidFill>
          </a:ln>
        </p:spPr>
        <p:txBody>
          <a:bodyPr wrap="square" lIns="0" tIns="0" rIns="0" bIns="0" rtlCol="0"/>
          <a:lstStyle/>
          <a:p>
            <a:endParaRPr/>
          </a:p>
        </p:txBody>
      </p:sp>
      <p:sp>
        <p:nvSpPr>
          <p:cNvPr id="50" name="object 50"/>
          <p:cNvSpPr/>
          <p:nvPr/>
        </p:nvSpPr>
        <p:spPr>
          <a:xfrm>
            <a:off x="3581241" y="3030828"/>
            <a:ext cx="317500" cy="207645"/>
          </a:xfrm>
          <a:custGeom>
            <a:avLst/>
            <a:gdLst/>
            <a:ahLst/>
            <a:cxnLst/>
            <a:rect l="l" t="t" r="r" b="b"/>
            <a:pathLst>
              <a:path w="317500" h="207644">
                <a:moveTo>
                  <a:pt x="0" y="0"/>
                </a:moveTo>
                <a:lnTo>
                  <a:pt x="317470" y="0"/>
                </a:lnTo>
                <a:lnTo>
                  <a:pt x="317470" y="207420"/>
                </a:lnTo>
                <a:lnTo>
                  <a:pt x="0" y="207420"/>
                </a:lnTo>
                <a:lnTo>
                  <a:pt x="0" y="0"/>
                </a:lnTo>
                <a:close/>
              </a:path>
            </a:pathLst>
          </a:custGeom>
          <a:ln w="25400">
            <a:solidFill>
              <a:srgbClr val="FFC000"/>
            </a:solidFill>
          </a:ln>
        </p:spPr>
        <p:txBody>
          <a:bodyPr wrap="square" lIns="0" tIns="0" rIns="0" bIns="0" rtlCol="0"/>
          <a:lstStyle/>
          <a:p>
            <a:endParaRPr/>
          </a:p>
        </p:txBody>
      </p:sp>
      <p:sp>
        <p:nvSpPr>
          <p:cNvPr id="51" name="object 51"/>
          <p:cNvSpPr/>
          <p:nvPr/>
        </p:nvSpPr>
        <p:spPr>
          <a:xfrm>
            <a:off x="4372812" y="2984267"/>
            <a:ext cx="317500" cy="279400"/>
          </a:xfrm>
          <a:custGeom>
            <a:avLst/>
            <a:gdLst/>
            <a:ahLst/>
            <a:cxnLst/>
            <a:rect l="l" t="t" r="r" b="b"/>
            <a:pathLst>
              <a:path w="317500" h="279400">
                <a:moveTo>
                  <a:pt x="0" y="0"/>
                </a:moveTo>
                <a:lnTo>
                  <a:pt x="317470" y="0"/>
                </a:lnTo>
                <a:lnTo>
                  <a:pt x="317470" y="279370"/>
                </a:lnTo>
                <a:lnTo>
                  <a:pt x="0" y="279370"/>
                </a:lnTo>
                <a:lnTo>
                  <a:pt x="0" y="0"/>
                </a:lnTo>
                <a:close/>
              </a:path>
            </a:pathLst>
          </a:custGeom>
          <a:ln w="25400">
            <a:solidFill>
              <a:srgbClr val="FFC000"/>
            </a:solidFill>
          </a:ln>
        </p:spPr>
        <p:txBody>
          <a:bodyPr wrap="square" lIns="0" tIns="0" rIns="0" bIns="0" rtlCol="0"/>
          <a:lstStyle/>
          <a:p>
            <a:endParaRPr/>
          </a:p>
        </p:txBody>
      </p:sp>
      <p:sp>
        <p:nvSpPr>
          <p:cNvPr id="52" name="object 52"/>
          <p:cNvSpPr/>
          <p:nvPr/>
        </p:nvSpPr>
        <p:spPr>
          <a:xfrm>
            <a:off x="5164382" y="2916537"/>
            <a:ext cx="317500" cy="250190"/>
          </a:xfrm>
          <a:custGeom>
            <a:avLst/>
            <a:gdLst/>
            <a:ahLst/>
            <a:cxnLst/>
            <a:rect l="l" t="t" r="r" b="b"/>
            <a:pathLst>
              <a:path w="317500" h="250189">
                <a:moveTo>
                  <a:pt x="0" y="0"/>
                </a:moveTo>
                <a:lnTo>
                  <a:pt x="317470" y="0"/>
                </a:lnTo>
                <a:lnTo>
                  <a:pt x="317470" y="249750"/>
                </a:lnTo>
                <a:lnTo>
                  <a:pt x="0" y="249750"/>
                </a:lnTo>
                <a:lnTo>
                  <a:pt x="0" y="0"/>
                </a:lnTo>
                <a:close/>
              </a:path>
            </a:pathLst>
          </a:custGeom>
          <a:ln w="25400">
            <a:solidFill>
              <a:srgbClr val="FFC000"/>
            </a:solidFill>
          </a:ln>
        </p:spPr>
        <p:txBody>
          <a:bodyPr wrap="square" lIns="0" tIns="0" rIns="0" bIns="0" rtlCol="0"/>
          <a:lstStyle/>
          <a:p>
            <a:endParaRPr/>
          </a:p>
        </p:txBody>
      </p:sp>
      <p:sp>
        <p:nvSpPr>
          <p:cNvPr id="53" name="object 53"/>
          <p:cNvSpPr/>
          <p:nvPr/>
        </p:nvSpPr>
        <p:spPr>
          <a:xfrm>
            <a:off x="2789666" y="3022358"/>
            <a:ext cx="317500" cy="152400"/>
          </a:xfrm>
          <a:custGeom>
            <a:avLst/>
            <a:gdLst/>
            <a:ahLst/>
            <a:cxnLst/>
            <a:rect l="l" t="t" r="r" b="b"/>
            <a:pathLst>
              <a:path w="317500" h="152400">
                <a:moveTo>
                  <a:pt x="317477" y="0"/>
                </a:moveTo>
                <a:lnTo>
                  <a:pt x="0" y="0"/>
                </a:lnTo>
                <a:lnTo>
                  <a:pt x="0" y="152387"/>
                </a:lnTo>
                <a:lnTo>
                  <a:pt x="317477" y="152387"/>
                </a:lnTo>
                <a:lnTo>
                  <a:pt x="317477" y="0"/>
                </a:lnTo>
                <a:close/>
              </a:path>
            </a:pathLst>
          </a:custGeom>
          <a:solidFill>
            <a:srgbClr val="FFFF00"/>
          </a:solidFill>
        </p:spPr>
        <p:txBody>
          <a:bodyPr wrap="square" lIns="0" tIns="0" rIns="0" bIns="0" rtlCol="0"/>
          <a:lstStyle/>
          <a:p>
            <a:endParaRPr/>
          </a:p>
        </p:txBody>
      </p:sp>
      <p:sp>
        <p:nvSpPr>
          <p:cNvPr id="54" name="object 54"/>
          <p:cNvSpPr/>
          <p:nvPr/>
        </p:nvSpPr>
        <p:spPr>
          <a:xfrm>
            <a:off x="3581234" y="2734514"/>
            <a:ext cx="317500" cy="296545"/>
          </a:xfrm>
          <a:custGeom>
            <a:avLst/>
            <a:gdLst/>
            <a:ahLst/>
            <a:cxnLst/>
            <a:rect l="l" t="t" r="r" b="b"/>
            <a:pathLst>
              <a:path w="317500" h="296544">
                <a:moveTo>
                  <a:pt x="317474" y="0"/>
                </a:moveTo>
                <a:lnTo>
                  <a:pt x="0" y="0"/>
                </a:lnTo>
                <a:lnTo>
                  <a:pt x="0" y="296316"/>
                </a:lnTo>
                <a:lnTo>
                  <a:pt x="317474" y="296316"/>
                </a:lnTo>
                <a:lnTo>
                  <a:pt x="317474" y="0"/>
                </a:lnTo>
                <a:close/>
              </a:path>
            </a:pathLst>
          </a:custGeom>
          <a:solidFill>
            <a:srgbClr val="FFFF00"/>
          </a:solidFill>
        </p:spPr>
        <p:txBody>
          <a:bodyPr wrap="square" lIns="0" tIns="0" rIns="0" bIns="0" rtlCol="0"/>
          <a:lstStyle/>
          <a:p>
            <a:endParaRPr/>
          </a:p>
        </p:txBody>
      </p:sp>
      <p:sp>
        <p:nvSpPr>
          <p:cNvPr id="55" name="object 55"/>
          <p:cNvSpPr/>
          <p:nvPr/>
        </p:nvSpPr>
        <p:spPr>
          <a:xfrm>
            <a:off x="4372813" y="2573668"/>
            <a:ext cx="317500" cy="410845"/>
          </a:xfrm>
          <a:custGeom>
            <a:avLst/>
            <a:gdLst/>
            <a:ahLst/>
            <a:cxnLst/>
            <a:rect l="l" t="t" r="r" b="b"/>
            <a:pathLst>
              <a:path w="317500" h="410844">
                <a:moveTo>
                  <a:pt x="317474" y="0"/>
                </a:moveTo>
                <a:lnTo>
                  <a:pt x="0" y="0"/>
                </a:lnTo>
                <a:lnTo>
                  <a:pt x="0" y="410603"/>
                </a:lnTo>
                <a:lnTo>
                  <a:pt x="317474" y="410603"/>
                </a:lnTo>
                <a:lnTo>
                  <a:pt x="317474" y="0"/>
                </a:lnTo>
                <a:close/>
              </a:path>
            </a:pathLst>
          </a:custGeom>
          <a:solidFill>
            <a:srgbClr val="FFFF00"/>
          </a:solidFill>
        </p:spPr>
        <p:txBody>
          <a:bodyPr wrap="square" lIns="0" tIns="0" rIns="0" bIns="0" rtlCol="0"/>
          <a:lstStyle/>
          <a:p>
            <a:endParaRPr/>
          </a:p>
        </p:txBody>
      </p:sp>
      <p:sp>
        <p:nvSpPr>
          <p:cNvPr id="56" name="object 56"/>
          <p:cNvSpPr/>
          <p:nvPr/>
        </p:nvSpPr>
        <p:spPr>
          <a:xfrm>
            <a:off x="5164378" y="2645626"/>
            <a:ext cx="317500" cy="271145"/>
          </a:xfrm>
          <a:custGeom>
            <a:avLst/>
            <a:gdLst/>
            <a:ahLst/>
            <a:cxnLst/>
            <a:rect l="l" t="t" r="r" b="b"/>
            <a:pathLst>
              <a:path w="317500" h="271144">
                <a:moveTo>
                  <a:pt x="317474" y="0"/>
                </a:moveTo>
                <a:lnTo>
                  <a:pt x="0" y="0"/>
                </a:lnTo>
                <a:lnTo>
                  <a:pt x="0" y="270916"/>
                </a:lnTo>
                <a:lnTo>
                  <a:pt x="317474" y="270916"/>
                </a:lnTo>
                <a:lnTo>
                  <a:pt x="317474" y="0"/>
                </a:lnTo>
                <a:close/>
              </a:path>
            </a:pathLst>
          </a:custGeom>
          <a:solidFill>
            <a:srgbClr val="FFFF00"/>
          </a:solidFill>
        </p:spPr>
        <p:txBody>
          <a:bodyPr wrap="square" lIns="0" tIns="0" rIns="0" bIns="0" rtlCol="0"/>
          <a:lstStyle/>
          <a:p>
            <a:endParaRPr/>
          </a:p>
        </p:txBody>
      </p:sp>
      <p:sp>
        <p:nvSpPr>
          <p:cNvPr id="57" name="object 57"/>
          <p:cNvSpPr/>
          <p:nvPr/>
        </p:nvSpPr>
        <p:spPr>
          <a:xfrm>
            <a:off x="2789667" y="3022357"/>
            <a:ext cx="317500" cy="152400"/>
          </a:xfrm>
          <a:custGeom>
            <a:avLst/>
            <a:gdLst/>
            <a:ahLst/>
            <a:cxnLst/>
            <a:rect l="l" t="t" r="r" b="b"/>
            <a:pathLst>
              <a:path w="317500" h="152400">
                <a:moveTo>
                  <a:pt x="0" y="0"/>
                </a:moveTo>
                <a:lnTo>
                  <a:pt x="317475" y="0"/>
                </a:lnTo>
                <a:lnTo>
                  <a:pt x="317475" y="152390"/>
                </a:lnTo>
                <a:lnTo>
                  <a:pt x="0" y="152390"/>
                </a:lnTo>
                <a:lnTo>
                  <a:pt x="0" y="0"/>
                </a:lnTo>
                <a:close/>
              </a:path>
            </a:pathLst>
          </a:custGeom>
          <a:ln w="25400">
            <a:solidFill>
              <a:srgbClr val="FFFF00"/>
            </a:solidFill>
          </a:ln>
        </p:spPr>
        <p:txBody>
          <a:bodyPr wrap="square" lIns="0" tIns="0" rIns="0" bIns="0" rtlCol="0"/>
          <a:lstStyle/>
          <a:p>
            <a:endParaRPr/>
          </a:p>
        </p:txBody>
      </p:sp>
      <p:sp>
        <p:nvSpPr>
          <p:cNvPr id="58" name="object 58"/>
          <p:cNvSpPr/>
          <p:nvPr/>
        </p:nvSpPr>
        <p:spPr>
          <a:xfrm>
            <a:off x="3581241" y="2734518"/>
            <a:ext cx="317500" cy="296545"/>
          </a:xfrm>
          <a:custGeom>
            <a:avLst/>
            <a:gdLst/>
            <a:ahLst/>
            <a:cxnLst/>
            <a:rect l="l" t="t" r="r" b="b"/>
            <a:pathLst>
              <a:path w="317500" h="296544">
                <a:moveTo>
                  <a:pt x="0" y="0"/>
                </a:moveTo>
                <a:lnTo>
                  <a:pt x="317470" y="0"/>
                </a:lnTo>
                <a:lnTo>
                  <a:pt x="317470" y="296310"/>
                </a:lnTo>
                <a:lnTo>
                  <a:pt x="0" y="296310"/>
                </a:lnTo>
                <a:lnTo>
                  <a:pt x="0" y="0"/>
                </a:lnTo>
                <a:close/>
              </a:path>
            </a:pathLst>
          </a:custGeom>
          <a:ln w="25400">
            <a:solidFill>
              <a:srgbClr val="FFFF00"/>
            </a:solidFill>
          </a:ln>
        </p:spPr>
        <p:txBody>
          <a:bodyPr wrap="square" lIns="0" tIns="0" rIns="0" bIns="0" rtlCol="0"/>
          <a:lstStyle/>
          <a:p>
            <a:endParaRPr/>
          </a:p>
        </p:txBody>
      </p:sp>
      <p:sp>
        <p:nvSpPr>
          <p:cNvPr id="59" name="object 59"/>
          <p:cNvSpPr/>
          <p:nvPr/>
        </p:nvSpPr>
        <p:spPr>
          <a:xfrm>
            <a:off x="4372812" y="2573668"/>
            <a:ext cx="317500" cy="410845"/>
          </a:xfrm>
          <a:custGeom>
            <a:avLst/>
            <a:gdLst/>
            <a:ahLst/>
            <a:cxnLst/>
            <a:rect l="l" t="t" r="r" b="b"/>
            <a:pathLst>
              <a:path w="317500" h="410844">
                <a:moveTo>
                  <a:pt x="0" y="0"/>
                </a:moveTo>
                <a:lnTo>
                  <a:pt x="317470" y="0"/>
                </a:lnTo>
                <a:lnTo>
                  <a:pt x="317470" y="410600"/>
                </a:lnTo>
                <a:lnTo>
                  <a:pt x="0" y="410600"/>
                </a:lnTo>
                <a:lnTo>
                  <a:pt x="0" y="0"/>
                </a:lnTo>
                <a:close/>
              </a:path>
            </a:pathLst>
          </a:custGeom>
          <a:ln w="25400">
            <a:solidFill>
              <a:srgbClr val="FFFF00"/>
            </a:solidFill>
          </a:ln>
        </p:spPr>
        <p:txBody>
          <a:bodyPr wrap="square" lIns="0" tIns="0" rIns="0" bIns="0" rtlCol="0"/>
          <a:lstStyle/>
          <a:p>
            <a:endParaRPr/>
          </a:p>
        </p:txBody>
      </p:sp>
      <p:sp>
        <p:nvSpPr>
          <p:cNvPr id="60" name="object 60"/>
          <p:cNvSpPr/>
          <p:nvPr/>
        </p:nvSpPr>
        <p:spPr>
          <a:xfrm>
            <a:off x="5164382" y="2645628"/>
            <a:ext cx="317500" cy="271145"/>
          </a:xfrm>
          <a:custGeom>
            <a:avLst/>
            <a:gdLst/>
            <a:ahLst/>
            <a:cxnLst/>
            <a:rect l="l" t="t" r="r" b="b"/>
            <a:pathLst>
              <a:path w="317500" h="271144">
                <a:moveTo>
                  <a:pt x="0" y="0"/>
                </a:moveTo>
                <a:lnTo>
                  <a:pt x="317470" y="0"/>
                </a:lnTo>
                <a:lnTo>
                  <a:pt x="317470" y="270910"/>
                </a:lnTo>
                <a:lnTo>
                  <a:pt x="0" y="270910"/>
                </a:lnTo>
                <a:lnTo>
                  <a:pt x="0" y="0"/>
                </a:lnTo>
                <a:close/>
              </a:path>
            </a:pathLst>
          </a:custGeom>
          <a:ln w="25400">
            <a:solidFill>
              <a:srgbClr val="FFFF00"/>
            </a:solidFill>
          </a:ln>
        </p:spPr>
        <p:txBody>
          <a:bodyPr wrap="square" lIns="0" tIns="0" rIns="0" bIns="0" rtlCol="0"/>
          <a:lstStyle/>
          <a:p>
            <a:endParaRPr/>
          </a:p>
        </p:txBody>
      </p:sp>
      <p:sp>
        <p:nvSpPr>
          <p:cNvPr id="61" name="object 61"/>
          <p:cNvSpPr/>
          <p:nvPr/>
        </p:nvSpPr>
        <p:spPr>
          <a:xfrm>
            <a:off x="2789666" y="2912301"/>
            <a:ext cx="317500" cy="110489"/>
          </a:xfrm>
          <a:custGeom>
            <a:avLst/>
            <a:gdLst/>
            <a:ahLst/>
            <a:cxnLst/>
            <a:rect l="l" t="t" r="r" b="b"/>
            <a:pathLst>
              <a:path w="317500" h="110489">
                <a:moveTo>
                  <a:pt x="317477" y="0"/>
                </a:moveTo>
                <a:lnTo>
                  <a:pt x="0" y="0"/>
                </a:lnTo>
                <a:lnTo>
                  <a:pt x="0" y="110058"/>
                </a:lnTo>
                <a:lnTo>
                  <a:pt x="317477" y="110058"/>
                </a:lnTo>
                <a:lnTo>
                  <a:pt x="317477" y="0"/>
                </a:lnTo>
                <a:close/>
              </a:path>
            </a:pathLst>
          </a:custGeom>
          <a:solidFill>
            <a:srgbClr val="92D050"/>
          </a:solidFill>
        </p:spPr>
        <p:txBody>
          <a:bodyPr wrap="square" lIns="0" tIns="0" rIns="0" bIns="0" rtlCol="0"/>
          <a:lstStyle/>
          <a:p>
            <a:endParaRPr/>
          </a:p>
        </p:txBody>
      </p:sp>
      <p:sp>
        <p:nvSpPr>
          <p:cNvPr id="62" name="object 62"/>
          <p:cNvSpPr/>
          <p:nvPr/>
        </p:nvSpPr>
        <p:spPr>
          <a:xfrm>
            <a:off x="3581234" y="2544038"/>
            <a:ext cx="317500" cy="190500"/>
          </a:xfrm>
          <a:custGeom>
            <a:avLst/>
            <a:gdLst/>
            <a:ahLst/>
            <a:cxnLst/>
            <a:rect l="l" t="t" r="r" b="b"/>
            <a:pathLst>
              <a:path w="317500" h="190500">
                <a:moveTo>
                  <a:pt x="317474" y="0"/>
                </a:moveTo>
                <a:lnTo>
                  <a:pt x="0" y="0"/>
                </a:lnTo>
                <a:lnTo>
                  <a:pt x="0" y="190474"/>
                </a:lnTo>
                <a:lnTo>
                  <a:pt x="317474" y="190474"/>
                </a:lnTo>
                <a:lnTo>
                  <a:pt x="317474" y="0"/>
                </a:lnTo>
                <a:close/>
              </a:path>
            </a:pathLst>
          </a:custGeom>
          <a:solidFill>
            <a:srgbClr val="92D050"/>
          </a:solidFill>
        </p:spPr>
        <p:txBody>
          <a:bodyPr wrap="square" lIns="0" tIns="0" rIns="0" bIns="0" rtlCol="0"/>
          <a:lstStyle/>
          <a:p>
            <a:endParaRPr/>
          </a:p>
        </p:txBody>
      </p:sp>
      <p:sp>
        <p:nvSpPr>
          <p:cNvPr id="63" name="object 63"/>
          <p:cNvSpPr/>
          <p:nvPr/>
        </p:nvSpPr>
        <p:spPr>
          <a:xfrm>
            <a:off x="4372813" y="2222322"/>
            <a:ext cx="317500" cy="351790"/>
          </a:xfrm>
          <a:custGeom>
            <a:avLst/>
            <a:gdLst/>
            <a:ahLst/>
            <a:cxnLst/>
            <a:rect l="l" t="t" r="r" b="b"/>
            <a:pathLst>
              <a:path w="317500" h="351789">
                <a:moveTo>
                  <a:pt x="317474" y="0"/>
                </a:moveTo>
                <a:lnTo>
                  <a:pt x="0" y="0"/>
                </a:lnTo>
                <a:lnTo>
                  <a:pt x="0" y="351345"/>
                </a:lnTo>
                <a:lnTo>
                  <a:pt x="317474" y="351345"/>
                </a:lnTo>
                <a:lnTo>
                  <a:pt x="317474" y="0"/>
                </a:lnTo>
                <a:close/>
              </a:path>
            </a:pathLst>
          </a:custGeom>
          <a:solidFill>
            <a:srgbClr val="92D050"/>
          </a:solidFill>
        </p:spPr>
        <p:txBody>
          <a:bodyPr wrap="square" lIns="0" tIns="0" rIns="0" bIns="0" rtlCol="0"/>
          <a:lstStyle/>
          <a:p>
            <a:endParaRPr/>
          </a:p>
        </p:txBody>
      </p:sp>
      <p:sp>
        <p:nvSpPr>
          <p:cNvPr id="64" name="object 64"/>
          <p:cNvSpPr/>
          <p:nvPr/>
        </p:nvSpPr>
        <p:spPr>
          <a:xfrm>
            <a:off x="5164378" y="2124964"/>
            <a:ext cx="317500" cy="520700"/>
          </a:xfrm>
          <a:custGeom>
            <a:avLst/>
            <a:gdLst/>
            <a:ahLst/>
            <a:cxnLst/>
            <a:rect l="l" t="t" r="r" b="b"/>
            <a:pathLst>
              <a:path w="317500" h="520700">
                <a:moveTo>
                  <a:pt x="317474" y="0"/>
                </a:moveTo>
                <a:lnTo>
                  <a:pt x="0" y="0"/>
                </a:lnTo>
                <a:lnTo>
                  <a:pt x="0" y="520661"/>
                </a:lnTo>
                <a:lnTo>
                  <a:pt x="317474" y="520661"/>
                </a:lnTo>
                <a:lnTo>
                  <a:pt x="317474" y="0"/>
                </a:lnTo>
                <a:close/>
              </a:path>
            </a:pathLst>
          </a:custGeom>
          <a:solidFill>
            <a:srgbClr val="92D050"/>
          </a:solidFill>
        </p:spPr>
        <p:txBody>
          <a:bodyPr wrap="square" lIns="0" tIns="0" rIns="0" bIns="0" rtlCol="0"/>
          <a:lstStyle/>
          <a:p>
            <a:endParaRPr/>
          </a:p>
        </p:txBody>
      </p:sp>
      <p:sp>
        <p:nvSpPr>
          <p:cNvPr id="65" name="object 65"/>
          <p:cNvSpPr/>
          <p:nvPr/>
        </p:nvSpPr>
        <p:spPr>
          <a:xfrm>
            <a:off x="2789667" y="2912308"/>
            <a:ext cx="317500" cy="110489"/>
          </a:xfrm>
          <a:custGeom>
            <a:avLst/>
            <a:gdLst/>
            <a:ahLst/>
            <a:cxnLst/>
            <a:rect l="l" t="t" r="r" b="b"/>
            <a:pathLst>
              <a:path w="317500" h="110489">
                <a:moveTo>
                  <a:pt x="0" y="0"/>
                </a:moveTo>
                <a:lnTo>
                  <a:pt x="317475" y="0"/>
                </a:lnTo>
                <a:lnTo>
                  <a:pt x="317475" y="110050"/>
                </a:lnTo>
                <a:lnTo>
                  <a:pt x="0" y="110050"/>
                </a:lnTo>
                <a:lnTo>
                  <a:pt x="0" y="0"/>
                </a:lnTo>
                <a:close/>
              </a:path>
            </a:pathLst>
          </a:custGeom>
          <a:ln w="25400">
            <a:solidFill>
              <a:srgbClr val="92D050"/>
            </a:solidFill>
          </a:ln>
        </p:spPr>
        <p:txBody>
          <a:bodyPr wrap="square" lIns="0" tIns="0" rIns="0" bIns="0" rtlCol="0"/>
          <a:lstStyle/>
          <a:p>
            <a:endParaRPr/>
          </a:p>
        </p:txBody>
      </p:sp>
      <p:sp>
        <p:nvSpPr>
          <p:cNvPr id="66" name="object 66"/>
          <p:cNvSpPr/>
          <p:nvPr/>
        </p:nvSpPr>
        <p:spPr>
          <a:xfrm>
            <a:off x="3581241" y="2544037"/>
            <a:ext cx="317500" cy="190500"/>
          </a:xfrm>
          <a:custGeom>
            <a:avLst/>
            <a:gdLst/>
            <a:ahLst/>
            <a:cxnLst/>
            <a:rect l="l" t="t" r="r" b="b"/>
            <a:pathLst>
              <a:path w="317500" h="190500">
                <a:moveTo>
                  <a:pt x="0" y="0"/>
                </a:moveTo>
                <a:lnTo>
                  <a:pt x="317470" y="0"/>
                </a:lnTo>
                <a:lnTo>
                  <a:pt x="317470" y="190480"/>
                </a:lnTo>
                <a:lnTo>
                  <a:pt x="0" y="190480"/>
                </a:lnTo>
                <a:lnTo>
                  <a:pt x="0" y="0"/>
                </a:lnTo>
                <a:close/>
              </a:path>
            </a:pathLst>
          </a:custGeom>
          <a:ln w="25400">
            <a:solidFill>
              <a:srgbClr val="92D050"/>
            </a:solidFill>
          </a:ln>
        </p:spPr>
        <p:txBody>
          <a:bodyPr wrap="square" lIns="0" tIns="0" rIns="0" bIns="0" rtlCol="0"/>
          <a:lstStyle/>
          <a:p>
            <a:endParaRPr/>
          </a:p>
        </p:txBody>
      </p:sp>
      <p:sp>
        <p:nvSpPr>
          <p:cNvPr id="67" name="object 67"/>
          <p:cNvSpPr/>
          <p:nvPr/>
        </p:nvSpPr>
        <p:spPr>
          <a:xfrm>
            <a:off x="4372812" y="2222327"/>
            <a:ext cx="317500" cy="351790"/>
          </a:xfrm>
          <a:custGeom>
            <a:avLst/>
            <a:gdLst/>
            <a:ahLst/>
            <a:cxnLst/>
            <a:rect l="l" t="t" r="r" b="b"/>
            <a:pathLst>
              <a:path w="317500" h="351789">
                <a:moveTo>
                  <a:pt x="0" y="0"/>
                </a:moveTo>
                <a:lnTo>
                  <a:pt x="317470" y="0"/>
                </a:lnTo>
                <a:lnTo>
                  <a:pt x="317470" y="351340"/>
                </a:lnTo>
                <a:lnTo>
                  <a:pt x="0" y="351340"/>
                </a:lnTo>
                <a:lnTo>
                  <a:pt x="0" y="0"/>
                </a:lnTo>
                <a:close/>
              </a:path>
            </a:pathLst>
          </a:custGeom>
          <a:ln w="25400">
            <a:solidFill>
              <a:srgbClr val="92D050"/>
            </a:solidFill>
          </a:ln>
        </p:spPr>
        <p:txBody>
          <a:bodyPr wrap="square" lIns="0" tIns="0" rIns="0" bIns="0" rtlCol="0"/>
          <a:lstStyle/>
          <a:p>
            <a:endParaRPr/>
          </a:p>
        </p:txBody>
      </p:sp>
      <p:sp>
        <p:nvSpPr>
          <p:cNvPr id="68" name="object 68"/>
          <p:cNvSpPr/>
          <p:nvPr/>
        </p:nvSpPr>
        <p:spPr>
          <a:xfrm>
            <a:off x="5164382" y="2124967"/>
            <a:ext cx="317500" cy="520700"/>
          </a:xfrm>
          <a:custGeom>
            <a:avLst/>
            <a:gdLst/>
            <a:ahLst/>
            <a:cxnLst/>
            <a:rect l="l" t="t" r="r" b="b"/>
            <a:pathLst>
              <a:path w="317500" h="520700">
                <a:moveTo>
                  <a:pt x="0" y="0"/>
                </a:moveTo>
                <a:lnTo>
                  <a:pt x="317470" y="0"/>
                </a:lnTo>
                <a:lnTo>
                  <a:pt x="317470" y="520660"/>
                </a:lnTo>
                <a:lnTo>
                  <a:pt x="0" y="520660"/>
                </a:lnTo>
                <a:lnTo>
                  <a:pt x="0" y="0"/>
                </a:lnTo>
                <a:close/>
              </a:path>
            </a:pathLst>
          </a:custGeom>
          <a:ln w="25400">
            <a:solidFill>
              <a:srgbClr val="92D050"/>
            </a:solidFill>
          </a:ln>
        </p:spPr>
        <p:txBody>
          <a:bodyPr wrap="square" lIns="0" tIns="0" rIns="0" bIns="0" rtlCol="0"/>
          <a:lstStyle/>
          <a:p>
            <a:endParaRPr/>
          </a:p>
        </p:txBody>
      </p:sp>
      <p:sp>
        <p:nvSpPr>
          <p:cNvPr id="69" name="object 69"/>
          <p:cNvSpPr/>
          <p:nvPr/>
        </p:nvSpPr>
        <p:spPr>
          <a:xfrm>
            <a:off x="2789666" y="2861513"/>
            <a:ext cx="317500" cy="50800"/>
          </a:xfrm>
          <a:custGeom>
            <a:avLst/>
            <a:gdLst/>
            <a:ahLst/>
            <a:cxnLst/>
            <a:rect l="l" t="t" r="r" b="b"/>
            <a:pathLst>
              <a:path w="317500" h="50800">
                <a:moveTo>
                  <a:pt x="0" y="50787"/>
                </a:moveTo>
                <a:lnTo>
                  <a:pt x="317477" y="50787"/>
                </a:lnTo>
                <a:lnTo>
                  <a:pt x="317477" y="0"/>
                </a:lnTo>
                <a:lnTo>
                  <a:pt x="0" y="0"/>
                </a:lnTo>
                <a:lnTo>
                  <a:pt x="0" y="50787"/>
                </a:lnTo>
                <a:close/>
              </a:path>
            </a:pathLst>
          </a:custGeom>
          <a:solidFill>
            <a:srgbClr val="2166AC"/>
          </a:solidFill>
        </p:spPr>
        <p:txBody>
          <a:bodyPr wrap="square" lIns="0" tIns="0" rIns="0" bIns="0" rtlCol="0"/>
          <a:lstStyle/>
          <a:p>
            <a:endParaRPr/>
          </a:p>
        </p:txBody>
      </p:sp>
      <p:sp>
        <p:nvSpPr>
          <p:cNvPr id="70" name="object 70"/>
          <p:cNvSpPr/>
          <p:nvPr/>
        </p:nvSpPr>
        <p:spPr>
          <a:xfrm>
            <a:off x="3581234" y="2417038"/>
            <a:ext cx="317500" cy="127000"/>
          </a:xfrm>
          <a:custGeom>
            <a:avLst/>
            <a:gdLst/>
            <a:ahLst/>
            <a:cxnLst/>
            <a:rect l="l" t="t" r="r" b="b"/>
            <a:pathLst>
              <a:path w="317500" h="127000">
                <a:moveTo>
                  <a:pt x="317474" y="0"/>
                </a:moveTo>
                <a:lnTo>
                  <a:pt x="0" y="0"/>
                </a:lnTo>
                <a:lnTo>
                  <a:pt x="0" y="127000"/>
                </a:lnTo>
                <a:lnTo>
                  <a:pt x="317474" y="127000"/>
                </a:lnTo>
                <a:lnTo>
                  <a:pt x="317474" y="0"/>
                </a:lnTo>
                <a:close/>
              </a:path>
            </a:pathLst>
          </a:custGeom>
          <a:solidFill>
            <a:srgbClr val="2166AC"/>
          </a:solidFill>
        </p:spPr>
        <p:txBody>
          <a:bodyPr wrap="square" lIns="0" tIns="0" rIns="0" bIns="0" rtlCol="0"/>
          <a:lstStyle/>
          <a:p>
            <a:endParaRPr/>
          </a:p>
        </p:txBody>
      </p:sp>
      <p:sp>
        <p:nvSpPr>
          <p:cNvPr id="71" name="object 71"/>
          <p:cNvSpPr/>
          <p:nvPr/>
        </p:nvSpPr>
        <p:spPr>
          <a:xfrm>
            <a:off x="4372813" y="1684732"/>
            <a:ext cx="317500" cy="537845"/>
          </a:xfrm>
          <a:custGeom>
            <a:avLst/>
            <a:gdLst/>
            <a:ahLst/>
            <a:cxnLst/>
            <a:rect l="l" t="t" r="r" b="b"/>
            <a:pathLst>
              <a:path w="317500" h="537844">
                <a:moveTo>
                  <a:pt x="317474" y="0"/>
                </a:moveTo>
                <a:lnTo>
                  <a:pt x="0" y="0"/>
                </a:lnTo>
                <a:lnTo>
                  <a:pt x="0" y="537590"/>
                </a:lnTo>
                <a:lnTo>
                  <a:pt x="317474" y="537590"/>
                </a:lnTo>
                <a:lnTo>
                  <a:pt x="317474" y="0"/>
                </a:lnTo>
                <a:close/>
              </a:path>
            </a:pathLst>
          </a:custGeom>
          <a:solidFill>
            <a:srgbClr val="2166AC"/>
          </a:solidFill>
        </p:spPr>
        <p:txBody>
          <a:bodyPr wrap="square" lIns="0" tIns="0" rIns="0" bIns="0" rtlCol="0"/>
          <a:lstStyle/>
          <a:p>
            <a:endParaRPr/>
          </a:p>
        </p:txBody>
      </p:sp>
      <p:sp>
        <p:nvSpPr>
          <p:cNvPr id="72" name="object 72"/>
          <p:cNvSpPr/>
          <p:nvPr/>
        </p:nvSpPr>
        <p:spPr>
          <a:xfrm>
            <a:off x="5164378" y="1316469"/>
            <a:ext cx="317500" cy="808990"/>
          </a:xfrm>
          <a:custGeom>
            <a:avLst/>
            <a:gdLst/>
            <a:ahLst/>
            <a:cxnLst/>
            <a:rect l="l" t="t" r="r" b="b"/>
            <a:pathLst>
              <a:path w="317500" h="808989">
                <a:moveTo>
                  <a:pt x="317474" y="0"/>
                </a:moveTo>
                <a:lnTo>
                  <a:pt x="0" y="0"/>
                </a:lnTo>
                <a:lnTo>
                  <a:pt x="0" y="808494"/>
                </a:lnTo>
                <a:lnTo>
                  <a:pt x="317474" y="808494"/>
                </a:lnTo>
                <a:lnTo>
                  <a:pt x="317474" y="0"/>
                </a:lnTo>
                <a:close/>
              </a:path>
            </a:pathLst>
          </a:custGeom>
          <a:solidFill>
            <a:srgbClr val="2166AC"/>
          </a:solidFill>
        </p:spPr>
        <p:txBody>
          <a:bodyPr wrap="square" lIns="0" tIns="0" rIns="0" bIns="0" rtlCol="0"/>
          <a:lstStyle/>
          <a:p>
            <a:endParaRPr/>
          </a:p>
        </p:txBody>
      </p:sp>
      <p:sp>
        <p:nvSpPr>
          <p:cNvPr id="73" name="object 73"/>
          <p:cNvSpPr/>
          <p:nvPr/>
        </p:nvSpPr>
        <p:spPr>
          <a:xfrm>
            <a:off x="2789667" y="2861507"/>
            <a:ext cx="317500" cy="50800"/>
          </a:xfrm>
          <a:custGeom>
            <a:avLst/>
            <a:gdLst/>
            <a:ahLst/>
            <a:cxnLst/>
            <a:rect l="l" t="t" r="r" b="b"/>
            <a:pathLst>
              <a:path w="317500" h="50800">
                <a:moveTo>
                  <a:pt x="0" y="0"/>
                </a:moveTo>
                <a:lnTo>
                  <a:pt x="317475" y="0"/>
                </a:lnTo>
                <a:lnTo>
                  <a:pt x="317475" y="50800"/>
                </a:lnTo>
                <a:lnTo>
                  <a:pt x="0" y="50800"/>
                </a:lnTo>
                <a:lnTo>
                  <a:pt x="0" y="0"/>
                </a:lnTo>
                <a:close/>
              </a:path>
            </a:pathLst>
          </a:custGeom>
          <a:ln w="25400">
            <a:solidFill>
              <a:srgbClr val="2166AC"/>
            </a:solidFill>
          </a:ln>
        </p:spPr>
        <p:txBody>
          <a:bodyPr wrap="square" lIns="0" tIns="0" rIns="0" bIns="0" rtlCol="0"/>
          <a:lstStyle/>
          <a:p>
            <a:endParaRPr/>
          </a:p>
        </p:txBody>
      </p:sp>
      <p:sp>
        <p:nvSpPr>
          <p:cNvPr id="74" name="object 74"/>
          <p:cNvSpPr/>
          <p:nvPr/>
        </p:nvSpPr>
        <p:spPr>
          <a:xfrm>
            <a:off x="3581241" y="2417037"/>
            <a:ext cx="317500" cy="127000"/>
          </a:xfrm>
          <a:custGeom>
            <a:avLst/>
            <a:gdLst/>
            <a:ahLst/>
            <a:cxnLst/>
            <a:rect l="l" t="t" r="r" b="b"/>
            <a:pathLst>
              <a:path w="317500" h="127000">
                <a:moveTo>
                  <a:pt x="0" y="0"/>
                </a:moveTo>
                <a:lnTo>
                  <a:pt x="317470" y="0"/>
                </a:lnTo>
                <a:lnTo>
                  <a:pt x="317470" y="127000"/>
                </a:lnTo>
                <a:lnTo>
                  <a:pt x="0" y="127000"/>
                </a:lnTo>
                <a:lnTo>
                  <a:pt x="0" y="0"/>
                </a:lnTo>
                <a:close/>
              </a:path>
            </a:pathLst>
          </a:custGeom>
          <a:ln w="25400">
            <a:solidFill>
              <a:srgbClr val="2166AC"/>
            </a:solidFill>
          </a:ln>
        </p:spPr>
        <p:txBody>
          <a:bodyPr wrap="square" lIns="0" tIns="0" rIns="0" bIns="0" rtlCol="0"/>
          <a:lstStyle/>
          <a:p>
            <a:endParaRPr/>
          </a:p>
        </p:txBody>
      </p:sp>
      <p:sp>
        <p:nvSpPr>
          <p:cNvPr id="75" name="object 75"/>
          <p:cNvSpPr/>
          <p:nvPr/>
        </p:nvSpPr>
        <p:spPr>
          <a:xfrm>
            <a:off x="4372812" y="1684734"/>
            <a:ext cx="317500" cy="537845"/>
          </a:xfrm>
          <a:custGeom>
            <a:avLst/>
            <a:gdLst/>
            <a:ahLst/>
            <a:cxnLst/>
            <a:rect l="l" t="t" r="r" b="b"/>
            <a:pathLst>
              <a:path w="317500" h="537844">
                <a:moveTo>
                  <a:pt x="0" y="0"/>
                </a:moveTo>
                <a:lnTo>
                  <a:pt x="317470" y="0"/>
                </a:lnTo>
                <a:lnTo>
                  <a:pt x="317470" y="537594"/>
                </a:lnTo>
                <a:lnTo>
                  <a:pt x="0" y="537594"/>
                </a:lnTo>
                <a:lnTo>
                  <a:pt x="0" y="0"/>
                </a:lnTo>
                <a:close/>
              </a:path>
            </a:pathLst>
          </a:custGeom>
          <a:ln w="25400">
            <a:solidFill>
              <a:srgbClr val="2166AC"/>
            </a:solidFill>
          </a:ln>
        </p:spPr>
        <p:txBody>
          <a:bodyPr wrap="square" lIns="0" tIns="0" rIns="0" bIns="0" rtlCol="0"/>
          <a:lstStyle/>
          <a:p>
            <a:endParaRPr/>
          </a:p>
        </p:txBody>
      </p:sp>
      <p:sp>
        <p:nvSpPr>
          <p:cNvPr id="76" name="object 76"/>
          <p:cNvSpPr/>
          <p:nvPr/>
        </p:nvSpPr>
        <p:spPr>
          <a:xfrm>
            <a:off x="5164382" y="1316461"/>
            <a:ext cx="317500" cy="808990"/>
          </a:xfrm>
          <a:custGeom>
            <a:avLst/>
            <a:gdLst/>
            <a:ahLst/>
            <a:cxnLst/>
            <a:rect l="l" t="t" r="r" b="b"/>
            <a:pathLst>
              <a:path w="317500" h="808989">
                <a:moveTo>
                  <a:pt x="0" y="0"/>
                </a:moveTo>
                <a:lnTo>
                  <a:pt x="317470" y="0"/>
                </a:lnTo>
                <a:lnTo>
                  <a:pt x="317470" y="808505"/>
                </a:lnTo>
                <a:lnTo>
                  <a:pt x="0" y="808505"/>
                </a:lnTo>
                <a:lnTo>
                  <a:pt x="0" y="0"/>
                </a:lnTo>
                <a:close/>
              </a:path>
            </a:pathLst>
          </a:custGeom>
          <a:ln w="25400">
            <a:solidFill>
              <a:srgbClr val="2166AC"/>
            </a:solidFill>
          </a:ln>
        </p:spPr>
        <p:txBody>
          <a:bodyPr wrap="square" lIns="0" tIns="0" rIns="0" bIns="0" rtlCol="0"/>
          <a:lstStyle/>
          <a:p>
            <a:endParaRPr/>
          </a:p>
        </p:txBody>
      </p:sp>
      <p:sp>
        <p:nvSpPr>
          <p:cNvPr id="77" name="object 77"/>
          <p:cNvSpPr/>
          <p:nvPr/>
        </p:nvSpPr>
        <p:spPr>
          <a:xfrm>
            <a:off x="3581234" y="2414924"/>
            <a:ext cx="317500" cy="0"/>
          </a:xfrm>
          <a:custGeom>
            <a:avLst/>
            <a:gdLst/>
            <a:ahLst/>
            <a:cxnLst/>
            <a:rect l="l" t="t" r="r" b="b"/>
            <a:pathLst>
              <a:path w="317500">
                <a:moveTo>
                  <a:pt x="0" y="0"/>
                </a:moveTo>
                <a:lnTo>
                  <a:pt x="317474" y="0"/>
                </a:lnTo>
              </a:path>
            </a:pathLst>
          </a:custGeom>
          <a:ln w="4229">
            <a:solidFill>
              <a:srgbClr val="67A9CF"/>
            </a:solidFill>
          </a:ln>
        </p:spPr>
        <p:txBody>
          <a:bodyPr wrap="square" lIns="0" tIns="0" rIns="0" bIns="0" rtlCol="0"/>
          <a:lstStyle/>
          <a:p>
            <a:endParaRPr/>
          </a:p>
        </p:txBody>
      </p:sp>
      <p:sp>
        <p:nvSpPr>
          <p:cNvPr id="78" name="object 78"/>
          <p:cNvSpPr/>
          <p:nvPr/>
        </p:nvSpPr>
        <p:spPr>
          <a:xfrm>
            <a:off x="4372813" y="1659331"/>
            <a:ext cx="317500" cy="25400"/>
          </a:xfrm>
          <a:custGeom>
            <a:avLst/>
            <a:gdLst/>
            <a:ahLst/>
            <a:cxnLst/>
            <a:rect l="l" t="t" r="r" b="b"/>
            <a:pathLst>
              <a:path w="317500" h="25400">
                <a:moveTo>
                  <a:pt x="0" y="25400"/>
                </a:moveTo>
                <a:lnTo>
                  <a:pt x="317474" y="25400"/>
                </a:lnTo>
                <a:lnTo>
                  <a:pt x="317474" y="0"/>
                </a:lnTo>
                <a:lnTo>
                  <a:pt x="0" y="0"/>
                </a:lnTo>
                <a:lnTo>
                  <a:pt x="0" y="25400"/>
                </a:lnTo>
                <a:close/>
              </a:path>
            </a:pathLst>
          </a:custGeom>
          <a:solidFill>
            <a:srgbClr val="67A9CF"/>
          </a:solidFill>
        </p:spPr>
        <p:txBody>
          <a:bodyPr wrap="square" lIns="0" tIns="0" rIns="0" bIns="0" rtlCol="0"/>
          <a:lstStyle/>
          <a:p>
            <a:endParaRPr/>
          </a:p>
        </p:txBody>
      </p:sp>
      <p:sp>
        <p:nvSpPr>
          <p:cNvPr id="79" name="object 79"/>
          <p:cNvSpPr/>
          <p:nvPr/>
        </p:nvSpPr>
        <p:spPr>
          <a:xfrm>
            <a:off x="5164378" y="1214869"/>
            <a:ext cx="317500" cy="101600"/>
          </a:xfrm>
          <a:custGeom>
            <a:avLst/>
            <a:gdLst/>
            <a:ahLst/>
            <a:cxnLst/>
            <a:rect l="l" t="t" r="r" b="b"/>
            <a:pathLst>
              <a:path w="317500" h="101600">
                <a:moveTo>
                  <a:pt x="317474" y="0"/>
                </a:moveTo>
                <a:lnTo>
                  <a:pt x="0" y="0"/>
                </a:lnTo>
                <a:lnTo>
                  <a:pt x="0" y="101600"/>
                </a:lnTo>
                <a:lnTo>
                  <a:pt x="317474" y="101600"/>
                </a:lnTo>
                <a:lnTo>
                  <a:pt x="317474" y="0"/>
                </a:lnTo>
                <a:close/>
              </a:path>
            </a:pathLst>
          </a:custGeom>
          <a:solidFill>
            <a:srgbClr val="67A9CF"/>
          </a:solidFill>
        </p:spPr>
        <p:txBody>
          <a:bodyPr wrap="square" lIns="0" tIns="0" rIns="0" bIns="0" rtlCol="0"/>
          <a:lstStyle/>
          <a:p>
            <a:endParaRPr/>
          </a:p>
        </p:txBody>
      </p:sp>
      <p:sp>
        <p:nvSpPr>
          <p:cNvPr id="80" name="object 80"/>
          <p:cNvSpPr/>
          <p:nvPr/>
        </p:nvSpPr>
        <p:spPr>
          <a:xfrm>
            <a:off x="3568541" y="2414922"/>
            <a:ext cx="342900" cy="0"/>
          </a:xfrm>
          <a:custGeom>
            <a:avLst/>
            <a:gdLst/>
            <a:ahLst/>
            <a:cxnLst/>
            <a:rect l="l" t="t" r="r" b="b"/>
            <a:pathLst>
              <a:path w="342900">
                <a:moveTo>
                  <a:pt x="0" y="0"/>
                </a:moveTo>
                <a:lnTo>
                  <a:pt x="342870" y="0"/>
                </a:lnTo>
              </a:path>
            </a:pathLst>
          </a:custGeom>
          <a:ln w="29630">
            <a:solidFill>
              <a:srgbClr val="67A9CF"/>
            </a:solidFill>
          </a:ln>
        </p:spPr>
        <p:txBody>
          <a:bodyPr wrap="square" lIns="0" tIns="0" rIns="0" bIns="0" rtlCol="0"/>
          <a:lstStyle/>
          <a:p>
            <a:endParaRPr/>
          </a:p>
        </p:txBody>
      </p:sp>
      <p:sp>
        <p:nvSpPr>
          <p:cNvPr id="81" name="object 81"/>
          <p:cNvSpPr/>
          <p:nvPr/>
        </p:nvSpPr>
        <p:spPr>
          <a:xfrm>
            <a:off x="4360112" y="1672034"/>
            <a:ext cx="342900" cy="0"/>
          </a:xfrm>
          <a:custGeom>
            <a:avLst/>
            <a:gdLst/>
            <a:ahLst/>
            <a:cxnLst/>
            <a:rect l="l" t="t" r="r" b="b"/>
            <a:pathLst>
              <a:path w="342900">
                <a:moveTo>
                  <a:pt x="0" y="0"/>
                </a:moveTo>
                <a:lnTo>
                  <a:pt x="342870" y="0"/>
                </a:lnTo>
              </a:path>
            </a:pathLst>
          </a:custGeom>
          <a:ln w="50798">
            <a:solidFill>
              <a:srgbClr val="67A9CF"/>
            </a:solidFill>
          </a:ln>
        </p:spPr>
        <p:txBody>
          <a:bodyPr wrap="square" lIns="0" tIns="0" rIns="0" bIns="0" rtlCol="0"/>
          <a:lstStyle/>
          <a:p>
            <a:endParaRPr/>
          </a:p>
        </p:txBody>
      </p:sp>
      <p:sp>
        <p:nvSpPr>
          <p:cNvPr id="82" name="object 82"/>
          <p:cNvSpPr/>
          <p:nvPr/>
        </p:nvSpPr>
        <p:spPr>
          <a:xfrm>
            <a:off x="5164382" y="1214869"/>
            <a:ext cx="317500" cy="101600"/>
          </a:xfrm>
          <a:custGeom>
            <a:avLst/>
            <a:gdLst/>
            <a:ahLst/>
            <a:cxnLst/>
            <a:rect l="l" t="t" r="r" b="b"/>
            <a:pathLst>
              <a:path w="317500" h="101600">
                <a:moveTo>
                  <a:pt x="0" y="0"/>
                </a:moveTo>
                <a:lnTo>
                  <a:pt x="317470" y="0"/>
                </a:lnTo>
                <a:lnTo>
                  <a:pt x="317470" y="101592"/>
                </a:lnTo>
                <a:lnTo>
                  <a:pt x="0" y="101592"/>
                </a:lnTo>
                <a:lnTo>
                  <a:pt x="0" y="0"/>
                </a:lnTo>
                <a:close/>
              </a:path>
            </a:pathLst>
          </a:custGeom>
          <a:ln w="25400">
            <a:solidFill>
              <a:srgbClr val="67A9CF"/>
            </a:solidFill>
          </a:ln>
        </p:spPr>
        <p:txBody>
          <a:bodyPr wrap="square" lIns="0" tIns="0" rIns="0" bIns="0" rtlCol="0"/>
          <a:lstStyle/>
          <a:p>
            <a:endParaRPr/>
          </a:p>
        </p:txBody>
      </p:sp>
      <p:sp>
        <p:nvSpPr>
          <p:cNvPr id="83" name="object 83"/>
          <p:cNvSpPr/>
          <p:nvPr/>
        </p:nvSpPr>
        <p:spPr>
          <a:xfrm>
            <a:off x="2552232" y="3398951"/>
            <a:ext cx="3169285" cy="0"/>
          </a:xfrm>
          <a:custGeom>
            <a:avLst/>
            <a:gdLst/>
            <a:ahLst/>
            <a:cxnLst/>
            <a:rect l="l" t="t" r="r" b="b"/>
            <a:pathLst>
              <a:path w="3169285">
                <a:moveTo>
                  <a:pt x="0" y="0"/>
                </a:moveTo>
                <a:lnTo>
                  <a:pt x="3168671" y="1"/>
                </a:lnTo>
              </a:path>
            </a:pathLst>
          </a:custGeom>
          <a:ln w="9525">
            <a:solidFill>
              <a:srgbClr val="D9D9D9"/>
            </a:solidFill>
          </a:ln>
        </p:spPr>
        <p:txBody>
          <a:bodyPr wrap="square" lIns="0" tIns="0" rIns="0" bIns="0" rtlCol="0"/>
          <a:lstStyle/>
          <a:p>
            <a:endParaRPr/>
          </a:p>
        </p:txBody>
      </p:sp>
      <p:sp>
        <p:nvSpPr>
          <p:cNvPr id="84" name="object 84"/>
          <p:cNvSpPr/>
          <p:nvPr/>
        </p:nvSpPr>
        <p:spPr>
          <a:xfrm>
            <a:off x="2552231" y="3398952"/>
            <a:ext cx="0" cy="48895"/>
          </a:xfrm>
          <a:custGeom>
            <a:avLst/>
            <a:gdLst/>
            <a:ahLst/>
            <a:cxnLst/>
            <a:rect l="l" t="t" r="r" b="b"/>
            <a:pathLst>
              <a:path h="48895">
                <a:moveTo>
                  <a:pt x="0" y="0"/>
                </a:moveTo>
                <a:lnTo>
                  <a:pt x="0" y="48366"/>
                </a:lnTo>
              </a:path>
            </a:pathLst>
          </a:custGeom>
          <a:ln w="9525">
            <a:solidFill>
              <a:srgbClr val="D9D9D9"/>
            </a:solidFill>
          </a:ln>
        </p:spPr>
        <p:txBody>
          <a:bodyPr wrap="square" lIns="0" tIns="0" rIns="0" bIns="0" rtlCol="0"/>
          <a:lstStyle/>
          <a:p>
            <a:endParaRPr/>
          </a:p>
        </p:txBody>
      </p:sp>
      <p:sp>
        <p:nvSpPr>
          <p:cNvPr id="85" name="object 85"/>
          <p:cNvSpPr/>
          <p:nvPr/>
        </p:nvSpPr>
        <p:spPr>
          <a:xfrm>
            <a:off x="3344190" y="3398952"/>
            <a:ext cx="0" cy="48895"/>
          </a:xfrm>
          <a:custGeom>
            <a:avLst/>
            <a:gdLst/>
            <a:ahLst/>
            <a:cxnLst/>
            <a:rect l="l" t="t" r="r" b="b"/>
            <a:pathLst>
              <a:path h="48895">
                <a:moveTo>
                  <a:pt x="0" y="0"/>
                </a:moveTo>
                <a:lnTo>
                  <a:pt x="0" y="48366"/>
                </a:lnTo>
              </a:path>
            </a:pathLst>
          </a:custGeom>
          <a:ln w="9525">
            <a:solidFill>
              <a:srgbClr val="D9D9D9"/>
            </a:solidFill>
          </a:ln>
        </p:spPr>
        <p:txBody>
          <a:bodyPr wrap="square" lIns="0" tIns="0" rIns="0" bIns="0" rtlCol="0"/>
          <a:lstStyle/>
          <a:p>
            <a:endParaRPr/>
          </a:p>
        </p:txBody>
      </p:sp>
      <p:sp>
        <p:nvSpPr>
          <p:cNvPr id="86" name="object 86"/>
          <p:cNvSpPr/>
          <p:nvPr/>
        </p:nvSpPr>
        <p:spPr>
          <a:xfrm>
            <a:off x="4135762" y="3398952"/>
            <a:ext cx="0" cy="48895"/>
          </a:xfrm>
          <a:custGeom>
            <a:avLst/>
            <a:gdLst/>
            <a:ahLst/>
            <a:cxnLst/>
            <a:rect l="l" t="t" r="r" b="b"/>
            <a:pathLst>
              <a:path h="48895">
                <a:moveTo>
                  <a:pt x="0" y="0"/>
                </a:moveTo>
                <a:lnTo>
                  <a:pt x="0" y="48366"/>
                </a:lnTo>
              </a:path>
            </a:pathLst>
          </a:custGeom>
          <a:ln w="9525">
            <a:solidFill>
              <a:srgbClr val="D9D9D9"/>
            </a:solidFill>
          </a:ln>
        </p:spPr>
        <p:txBody>
          <a:bodyPr wrap="square" lIns="0" tIns="0" rIns="0" bIns="0" rtlCol="0"/>
          <a:lstStyle/>
          <a:p>
            <a:endParaRPr/>
          </a:p>
        </p:txBody>
      </p:sp>
      <p:sp>
        <p:nvSpPr>
          <p:cNvPr id="87" name="object 87"/>
          <p:cNvSpPr/>
          <p:nvPr/>
        </p:nvSpPr>
        <p:spPr>
          <a:xfrm>
            <a:off x="4927332" y="3398952"/>
            <a:ext cx="0" cy="48895"/>
          </a:xfrm>
          <a:custGeom>
            <a:avLst/>
            <a:gdLst/>
            <a:ahLst/>
            <a:cxnLst/>
            <a:rect l="l" t="t" r="r" b="b"/>
            <a:pathLst>
              <a:path h="48895">
                <a:moveTo>
                  <a:pt x="0" y="0"/>
                </a:moveTo>
                <a:lnTo>
                  <a:pt x="0" y="48366"/>
                </a:lnTo>
              </a:path>
            </a:pathLst>
          </a:custGeom>
          <a:ln w="9525">
            <a:solidFill>
              <a:srgbClr val="D9D9D9"/>
            </a:solidFill>
          </a:ln>
        </p:spPr>
        <p:txBody>
          <a:bodyPr wrap="square" lIns="0" tIns="0" rIns="0" bIns="0" rtlCol="0"/>
          <a:lstStyle/>
          <a:p>
            <a:endParaRPr/>
          </a:p>
        </p:txBody>
      </p:sp>
      <p:sp>
        <p:nvSpPr>
          <p:cNvPr id="88" name="object 88"/>
          <p:cNvSpPr/>
          <p:nvPr/>
        </p:nvSpPr>
        <p:spPr>
          <a:xfrm>
            <a:off x="5720903" y="3398952"/>
            <a:ext cx="0" cy="48895"/>
          </a:xfrm>
          <a:custGeom>
            <a:avLst/>
            <a:gdLst/>
            <a:ahLst/>
            <a:cxnLst/>
            <a:rect l="l" t="t" r="r" b="b"/>
            <a:pathLst>
              <a:path h="48895">
                <a:moveTo>
                  <a:pt x="0" y="0"/>
                </a:moveTo>
                <a:lnTo>
                  <a:pt x="0" y="48366"/>
                </a:lnTo>
              </a:path>
            </a:pathLst>
          </a:custGeom>
          <a:ln w="9525">
            <a:solidFill>
              <a:srgbClr val="D9D9D9"/>
            </a:solidFill>
          </a:ln>
        </p:spPr>
        <p:txBody>
          <a:bodyPr wrap="square" lIns="0" tIns="0" rIns="0" bIns="0" rtlCol="0"/>
          <a:lstStyle/>
          <a:p>
            <a:endParaRPr/>
          </a:p>
        </p:txBody>
      </p:sp>
      <p:sp>
        <p:nvSpPr>
          <p:cNvPr id="89" name="object 89"/>
          <p:cNvSpPr txBox="1"/>
          <p:nvPr/>
        </p:nvSpPr>
        <p:spPr>
          <a:xfrm>
            <a:off x="2197499" y="900163"/>
            <a:ext cx="238125" cy="2585720"/>
          </a:xfrm>
          <a:prstGeom prst="rect">
            <a:avLst/>
          </a:prstGeom>
        </p:spPr>
        <p:txBody>
          <a:bodyPr vert="horz" wrap="square" lIns="0" tIns="77470" rIns="0" bIns="0" rtlCol="0">
            <a:spAutoFit/>
          </a:bodyPr>
          <a:lstStyle/>
          <a:p>
            <a:pPr algn="ctr">
              <a:spcBef>
                <a:spcPts val="610"/>
              </a:spcBef>
            </a:pPr>
            <a:r>
              <a:rPr sz="1100" spc="-20" dirty="0">
                <a:latin typeface="Trebuchet MS"/>
                <a:cs typeface="Trebuchet MS"/>
              </a:rPr>
              <a:t>200</a:t>
            </a:r>
            <a:endParaRPr sz="1100">
              <a:latin typeface="Trebuchet MS"/>
              <a:cs typeface="Trebuchet MS"/>
            </a:endParaRPr>
          </a:p>
          <a:p>
            <a:pPr algn="ctr">
              <a:spcBef>
                <a:spcPts val="515"/>
              </a:spcBef>
            </a:pPr>
            <a:r>
              <a:rPr sz="1100" spc="-20" dirty="0">
                <a:latin typeface="Trebuchet MS"/>
                <a:cs typeface="Trebuchet MS"/>
              </a:rPr>
              <a:t>180</a:t>
            </a:r>
            <a:endParaRPr sz="1100">
              <a:latin typeface="Trebuchet MS"/>
              <a:cs typeface="Trebuchet MS"/>
            </a:endParaRPr>
          </a:p>
          <a:p>
            <a:pPr algn="ctr">
              <a:spcBef>
                <a:spcPts val="509"/>
              </a:spcBef>
            </a:pPr>
            <a:r>
              <a:rPr sz="1100" spc="-20" dirty="0">
                <a:latin typeface="Trebuchet MS"/>
                <a:cs typeface="Trebuchet MS"/>
              </a:rPr>
              <a:t>160</a:t>
            </a:r>
            <a:endParaRPr sz="1100">
              <a:latin typeface="Trebuchet MS"/>
              <a:cs typeface="Trebuchet MS"/>
            </a:endParaRPr>
          </a:p>
          <a:p>
            <a:pPr algn="ctr">
              <a:spcBef>
                <a:spcPts val="515"/>
              </a:spcBef>
            </a:pPr>
            <a:r>
              <a:rPr sz="1100" spc="-20" dirty="0">
                <a:latin typeface="Trebuchet MS"/>
                <a:cs typeface="Trebuchet MS"/>
              </a:rPr>
              <a:t>140</a:t>
            </a:r>
            <a:endParaRPr sz="1100">
              <a:latin typeface="Trebuchet MS"/>
              <a:cs typeface="Trebuchet MS"/>
            </a:endParaRPr>
          </a:p>
          <a:p>
            <a:pPr algn="ctr">
              <a:spcBef>
                <a:spcPts val="509"/>
              </a:spcBef>
            </a:pPr>
            <a:r>
              <a:rPr sz="1100" spc="-20" dirty="0">
                <a:latin typeface="Trebuchet MS"/>
                <a:cs typeface="Trebuchet MS"/>
              </a:rPr>
              <a:t>120</a:t>
            </a:r>
            <a:endParaRPr sz="1100">
              <a:latin typeface="Trebuchet MS"/>
              <a:cs typeface="Trebuchet MS"/>
            </a:endParaRPr>
          </a:p>
          <a:p>
            <a:pPr algn="ctr">
              <a:spcBef>
                <a:spcPts val="515"/>
              </a:spcBef>
            </a:pPr>
            <a:r>
              <a:rPr sz="1100" spc="-20" dirty="0">
                <a:latin typeface="Trebuchet MS"/>
                <a:cs typeface="Trebuchet MS"/>
              </a:rPr>
              <a:t>100</a:t>
            </a:r>
            <a:endParaRPr sz="1100">
              <a:latin typeface="Trebuchet MS"/>
              <a:cs typeface="Trebuchet MS"/>
            </a:endParaRPr>
          </a:p>
          <a:p>
            <a:pPr marL="70485" algn="ctr">
              <a:spcBef>
                <a:spcPts val="509"/>
              </a:spcBef>
            </a:pPr>
            <a:r>
              <a:rPr sz="1100" spc="-20" dirty="0">
                <a:latin typeface="Trebuchet MS"/>
                <a:cs typeface="Trebuchet MS"/>
              </a:rPr>
              <a:t>80</a:t>
            </a:r>
            <a:endParaRPr sz="1100">
              <a:latin typeface="Trebuchet MS"/>
              <a:cs typeface="Trebuchet MS"/>
            </a:endParaRPr>
          </a:p>
          <a:p>
            <a:pPr marL="70485" algn="ctr">
              <a:spcBef>
                <a:spcPts val="515"/>
              </a:spcBef>
            </a:pPr>
            <a:r>
              <a:rPr sz="1100" spc="-20" dirty="0">
                <a:latin typeface="Trebuchet MS"/>
                <a:cs typeface="Trebuchet MS"/>
              </a:rPr>
              <a:t>60</a:t>
            </a:r>
            <a:endParaRPr sz="1100">
              <a:latin typeface="Trebuchet MS"/>
              <a:cs typeface="Trebuchet MS"/>
            </a:endParaRPr>
          </a:p>
          <a:p>
            <a:pPr marL="70485" algn="ctr">
              <a:spcBef>
                <a:spcPts val="509"/>
              </a:spcBef>
            </a:pPr>
            <a:r>
              <a:rPr sz="1100" spc="-20" dirty="0">
                <a:latin typeface="Trebuchet MS"/>
                <a:cs typeface="Trebuchet MS"/>
              </a:rPr>
              <a:t>40</a:t>
            </a:r>
            <a:endParaRPr sz="1100">
              <a:latin typeface="Trebuchet MS"/>
              <a:cs typeface="Trebuchet MS"/>
            </a:endParaRPr>
          </a:p>
          <a:p>
            <a:pPr marL="70485" algn="ctr">
              <a:spcBef>
                <a:spcPts val="515"/>
              </a:spcBef>
            </a:pPr>
            <a:r>
              <a:rPr sz="1100" spc="-20" dirty="0">
                <a:latin typeface="Trebuchet MS"/>
                <a:cs typeface="Trebuchet MS"/>
              </a:rPr>
              <a:t>20</a:t>
            </a:r>
            <a:endParaRPr sz="1100">
              <a:latin typeface="Trebuchet MS"/>
              <a:cs typeface="Trebuchet MS"/>
            </a:endParaRPr>
          </a:p>
          <a:p>
            <a:pPr marL="140970" algn="ctr">
              <a:spcBef>
                <a:spcPts val="509"/>
              </a:spcBef>
            </a:pPr>
            <a:r>
              <a:rPr sz="1100" spc="-20" dirty="0">
                <a:latin typeface="Trebuchet MS"/>
                <a:cs typeface="Trebuchet MS"/>
              </a:rPr>
              <a:t>0</a:t>
            </a:r>
            <a:endParaRPr sz="1100">
              <a:latin typeface="Trebuchet MS"/>
              <a:cs typeface="Trebuchet MS"/>
            </a:endParaRPr>
          </a:p>
        </p:txBody>
      </p:sp>
      <p:sp>
        <p:nvSpPr>
          <p:cNvPr id="90" name="object 90"/>
          <p:cNvSpPr/>
          <p:nvPr/>
        </p:nvSpPr>
        <p:spPr>
          <a:xfrm>
            <a:off x="2606546" y="3543617"/>
            <a:ext cx="364490" cy="364490"/>
          </a:xfrm>
          <a:custGeom>
            <a:avLst/>
            <a:gdLst/>
            <a:ahLst/>
            <a:cxnLst/>
            <a:rect l="l" t="t" r="r" b="b"/>
            <a:pathLst>
              <a:path w="364490" h="364489">
                <a:moveTo>
                  <a:pt x="33992" y="262890"/>
                </a:moveTo>
                <a:lnTo>
                  <a:pt x="32825" y="262890"/>
                </a:lnTo>
                <a:lnTo>
                  <a:pt x="32518" y="264160"/>
                </a:lnTo>
                <a:lnTo>
                  <a:pt x="842" y="294640"/>
                </a:lnTo>
                <a:lnTo>
                  <a:pt x="351" y="295910"/>
                </a:lnTo>
                <a:lnTo>
                  <a:pt x="0" y="298450"/>
                </a:lnTo>
                <a:lnTo>
                  <a:pt x="596" y="299720"/>
                </a:lnTo>
                <a:lnTo>
                  <a:pt x="65247" y="364490"/>
                </a:lnTo>
                <a:lnTo>
                  <a:pt x="68238" y="364490"/>
                </a:lnTo>
                <a:lnTo>
                  <a:pt x="69606" y="363220"/>
                </a:lnTo>
                <a:lnTo>
                  <a:pt x="70369" y="361950"/>
                </a:lnTo>
                <a:lnTo>
                  <a:pt x="72123" y="360680"/>
                </a:lnTo>
                <a:lnTo>
                  <a:pt x="72815" y="359410"/>
                </a:lnTo>
                <a:lnTo>
                  <a:pt x="73762" y="358140"/>
                </a:lnTo>
                <a:lnTo>
                  <a:pt x="74113" y="358140"/>
                </a:lnTo>
                <a:lnTo>
                  <a:pt x="74569" y="356870"/>
                </a:lnTo>
                <a:lnTo>
                  <a:pt x="74465" y="355600"/>
                </a:lnTo>
                <a:lnTo>
                  <a:pt x="74297" y="355600"/>
                </a:lnTo>
                <a:lnTo>
                  <a:pt x="45690" y="327660"/>
                </a:lnTo>
                <a:lnTo>
                  <a:pt x="53212" y="320040"/>
                </a:lnTo>
                <a:lnTo>
                  <a:pt x="38166" y="320040"/>
                </a:lnTo>
                <a:lnTo>
                  <a:pt x="15013" y="295910"/>
                </a:lnTo>
                <a:lnTo>
                  <a:pt x="40200" y="271780"/>
                </a:lnTo>
                <a:lnTo>
                  <a:pt x="40368" y="270510"/>
                </a:lnTo>
                <a:lnTo>
                  <a:pt x="40543" y="270510"/>
                </a:lnTo>
                <a:lnTo>
                  <a:pt x="40525" y="269240"/>
                </a:lnTo>
                <a:lnTo>
                  <a:pt x="40280" y="269240"/>
                </a:lnTo>
                <a:lnTo>
                  <a:pt x="40007" y="267970"/>
                </a:lnTo>
                <a:lnTo>
                  <a:pt x="39166" y="266700"/>
                </a:lnTo>
                <a:lnTo>
                  <a:pt x="38623" y="266700"/>
                </a:lnTo>
                <a:lnTo>
                  <a:pt x="37956" y="265430"/>
                </a:lnTo>
                <a:lnTo>
                  <a:pt x="37289" y="265430"/>
                </a:lnTo>
                <a:lnTo>
                  <a:pt x="36667" y="264160"/>
                </a:lnTo>
                <a:lnTo>
                  <a:pt x="34974" y="264160"/>
                </a:lnTo>
                <a:lnTo>
                  <a:pt x="33992" y="262890"/>
                </a:lnTo>
                <a:close/>
              </a:path>
              <a:path w="364490" h="364489">
                <a:moveTo>
                  <a:pt x="64800" y="295910"/>
                </a:moveTo>
                <a:lnTo>
                  <a:pt x="61984" y="295910"/>
                </a:lnTo>
                <a:lnTo>
                  <a:pt x="38166" y="320040"/>
                </a:lnTo>
                <a:lnTo>
                  <a:pt x="53212" y="320040"/>
                </a:lnTo>
                <a:lnTo>
                  <a:pt x="69509" y="303530"/>
                </a:lnTo>
                <a:lnTo>
                  <a:pt x="69667" y="303530"/>
                </a:lnTo>
                <a:lnTo>
                  <a:pt x="69781" y="302260"/>
                </a:lnTo>
                <a:lnTo>
                  <a:pt x="69273" y="299720"/>
                </a:lnTo>
                <a:lnTo>
                  <a:pt x="68465" y="299720"/>
                </a:lnTo>
                <a:lnTo>
                  <a:pt x="67931" y="298450"/>
                </a:lnTo>
                <a:lnTo>
                  <a:pt x="66527" y="297180"/>
                </a:lnTo>
                <a:lnTo>
                  <a:pt x="65887" y="297180"/>
                </a:lnTo>
                <a:lnTo>
                  <a:pt x="64800" y="295910"/>
                </a:lnTo>
                <a:close/>
              </a:path>
              <a:path w="364490" h="364489">
                <a:moveTo>
                  <a:pt x="128875" y="302260"/>
                </a:moveTo>
                <a:lnTo>
                  <a:pt x="127753" y="302260"/>
                </a:lnTo>
                <a:lnTo>
                  <a:pt x="128454" y="303530"/>
                </a:lnTo>
                <a:lnTo>
                  <a:pt x="128875" y="302260"/>
                </a:lnTo>
                <a:close/>
              </a:path>
              <a:path w="364490" h="364489">
                <a:moveTo>
                  <a:pt x="83640" y="257810"/>
                </a:moveTo>
                <a:lnTo>
                  <a:pt x="44387" y="257810"/>
                </a:lnTo>
                <a:lnTo>
                  <a:pt x="102057" y="276860"/>
                </a:lnTo>
                <a:lnTo>
                  <a:pt x="127436" y="302260"/>
                </a:lnTo>
                <a:lnTo>
                  <a:pt x="130436" y="302260"/>
                </a:lnTo>
                <a:lnTo>
                  <a:pt x="131770" y="300990"/>
                </a:lnTo>
                <a:lnTo>
                  <a:pt x="132541" y="300990"/>
                </a:lnTo>
                <a:lnTo>
                  <a:pt x="134260" y="298450"/>
                </a:lnTo>
                <a:lnTo>
                  <a:pt x="134934" y="298450"/>
                </a:lnTo>
                <a:lnTo>
                  <a:pt x="135952" y="295910"/>
                </a:lnTo>
                <a:lnTo>
                  <a:pt x="136320" y="295910"/>
                </a:lnTo>
                <a:lnTo>
                  <a:pt x="136776" y="294640"/>
                </a:lnTo>
                <a:lnTo>
                  <a:pt x="136715" y="293370"/>
                </a:lnTo>
                <a:lnTo>
                  <a:pt x="136540" y="293370"/>
                </a:lnTo>
                <a:lnTo>
                  <a:pt x="111160" y="267970"/>
                </a:lnTo>
                <a:lnTo>
                  <a:pt x="109886" y="264160"/>
                </a:lnTo>
                <a:lnTo>
                  <a:pt x="98216" y="264160"/>
                </a:lnTo>
                <a:lnTo>
                  <a:pt x="86465" y="259080"/>
                </a:lnTo>
                <a:lnTo>
                  <a:pt x="83640" y="257810"/>
                </a:lnTo>
                <a:close/>
              </a:path>
              <a:path w="364490" h="364489">
                <a:moveTo>
                  <a:pt x="167396" y="264160"/>
                </a:moveTo>
                <a:lnTo>
                  <a:pt x="162914" y="264160"/>
                </a:lnTo>
                <a:lnTo>
                  <a:pt x="164212" y="265430"/>
                </a:lnTo>
                <a:lnTo>
                  <a:pt x="166413" y="265430"/>
                </a:lnTo>
                <a:lnTo>
                  <a:pt x="167396" y="264160"/>
                </a:lnTo>
                <a:close/>
              </a:path>
              <a:path w="364490" h="364489">
                <a:moveTo>
                  <a:pt x="90507" y="207010"/>
                </a:moveTo>
                <a:lnTo>
                  <a:pt x="88341" y="207010"/>
                </a:lnTo>
                <a:lnTo>
                  <a:pt x="86728" y="208280"/>
                </a:lnTo>
                <a:lnTo>
                  <a:pt x="85693" y="209550"/>
                </a:lnTo>
                <a:lnTo>
                  <a:pt x="83517" y="212090"/>
                </a:lnTo>
                <a:lnTo>
                  <a:pt x="82798" y="213360"/>
                </a:lnTo>
                <a:lnTo>
                  <a:pt x="81746" y="214630"/>
                </a:lnTo>
                <a:lnTo>
                  <a:pt x="81379" y="214630"/>
                </a:lnTo>
                <a:lnTo>
                  <a:pt x="80957" y="215900"/>
                </a:lnTo>
                <a:lnTo>
                  <a:pt x="80984" y="217170"/>
                </a:lnTo>
                <a:lnTo>
                  <a:pt x="81379" y="217170"/>
                </a:lnTo>
                <a:lnTo>
                  <a:pt x="91586" y="246380"/>
                </a:lnTo>
                <a:lnTo>
                  <a:pt x="92638" y="250190"/>
                </a:lnTo>
                <a:lnTo>
                  <a:pt x="93725" y="252730"/>
                </a:lnTo>
                <a:lnTo>
                  <a:pt x="95971" y="257810"/>
                </a:lnTo>
                <a:lnTo>
                  <a:pt x="97129" y="261620"/>
                </a:lnTo>
                <a:lnTo>
                  <a:pt x="98322" y="264160"/>
                </a:lnTo>
                <a:lnTo>
                  <a:pt x="109886" y="264160"/>
                </a:lnTo>
                <a:lnTo>
                  <a:pt x="91621" y="209550"/>
                </a:lnTo>
                <a:lnTo>
                  <a:pt x="91244" y="208280"/>
                </a:lnTo>
                <a:lnTo>
                  <a:pt x="90507" y="207010"/>
                </a:lnTo>
                <a:close/>
              </a:path>
              <a:path w="364490" h="364489">
                <a:moveTo>
                  <a:pt x="159406" y="182880"/>
                </a:moveTo>
                <a:lnTo>
                  <a:pt x="137938" y="182880"/>
                </a:lnTo>
                <a:lnTo>
                  <a:pt x="141621" y="185420"/>
                </a:lnTo>
                <a:lnTo>
                  <a:pt x="143296" y="186690"/>
                </a:lnTo>
                <a:lnTo>
                  <a:pt x="146312" y="189230"/>
                </a:lnTo>
                <a:lnTo>
                  <a:pt x="147769" y="190500"/>
                </a:lnTo>
                <a:lnTo>
                  <a:pt x="150575" y="194310"/>
                </a:lnTo>
                <a:lnTo>
                  <a:pt x="151829" y="198120"/>
                </a:lnTo>
                <a:lnTo>
                  <a:pt x="154039" y="203200"/>
                </a:lnTo>
                <a:lnTo>
                  <a:pt x="154951" y="207010"/>
                </a:lnTo>
                <a:lnTo>
                  <a:pt x="156390" y="215900"/>
                </a:lnTo>
                <a:lnTo>
                  <a:pt x="156837" y="222250"/>
                </a:lnTo>
                <a:lnTo>
                  <a:pt x="157836" y="256540"/>
                </a:lnTo>
                <a:lnTo>
                  <a:pt x="158205" y="257810"/>
                </a:lnTo>
                <a:lnTo>
                  <a:pt x="158389" y="259080"/>
                </a:lnTo>
                <a:lnTo>
                  <a:pt x="158845" y="260350"/>
                </a:lnTo>
                <a:lnTo>
                  <a:pt x="159195" y="260350"/>
                </a:lnTo>
                <a:lnTo>
                  <a:pt x="160143" y="261620"/>
                </a:lnTo>
                <a:lnTo>
                  <a:pt x="160731" y="261620"/>
                </a:lnTo>
                <a:lnTo>
                  <a:pt x="162204" y="264160"/>
                </a:lnTo>
                <a:lnTo>
                  <a:pt x="167887" y="264160"/>
                </a:lnTo>
                <a:lnTo>
                  <a:pt x="184538" y="247650"/>
                </a:lnTo>
                <a:lnTo>
                  <a:pt x="168640" y="247650"/>
                </a:lnTo>
                <a:lnTo>
                  <a:pt x="168168" y="226060"/>
                </a:lnTo>
                <a:lnTo>
                  <a:pt x="161178" y="185420"/>
                </a:lnTo>
                <a:lnTo>
                  <a:pt x="159406" y="182880"/>
                </a:lnTo>
                <a:close/>
              </a:path>
              <a:path w="364490" h="364489">
                <a:moveTo>
                  <a:pt x="51385" y="246380"/>
                </a:moveTo>
                <a:lnTo>
                  <a:pt x="49604" y="246380"/>
                </a:lnTo>
                <a:lnTo>
                  <a:pt x="48587" y="247650"/>
                </a:lnTo>
                <a:lnTo>
                  <a:pt x="47974" y="247650"/>
                </a:lnTo>
                <a:lnTo>
                  <a:pt x="46536" y="248920"/>
                </a:lnTo>
                <a:lnTo>
                  <a:pt x="45650" y="250190"/>
                </a:lnTo>
                <a:lnTo>
                  <a:pt x="43440" y="251460"/>
                </a:lnTo>
                <a:lnTo>
                  <a:pt x="42555" y="252730"/>
                </a:lnTo>
                <a:lnTo>
                  <a:pt x="41327" y="254000"/>
                </a:lnTo>
                <a:lnTo>
                  <a:pt x="41010" y="255270"/>
                </a:lnTo>
                <a:lnTo>
                  <a:pt x="40976" y="256540"/>
                </a:lnTo>
                <a:lnTo>
                  <a:pt x="41239" y="256540"/>
                </a:lnTo>
                <a:lnTo>
                  <a:pt x="42326" y="257810"/>
                </a:lnTo>
                <a:lnTo>
                  <a:pt x="80905" y="257810"/>
                </a:lnTo>
                <a:lnTo>
                  <a:pt x="51385" y="246380"/>
                </a:lnTo>
                <a:close/>
              </a:path>
              <a:path w="364490" h="364489">
                <a:moveTo>
                  <a:pt x="201753" y="218440"/>
                </a:moveTo>
                <a:lnTo>
                  <a:pt x="198540" y="218440"/>
                </a:lnTo>
                <a:lnTo>
                  <a:pt x="168640" y="247650"/>
                </a:lnTo>
                <a:lnTo>
                  <a:pt x="184538" y="247650"/>
                </a:lnTo>
                <a:lnTo>
                  <a:pt x="206312" y="226060"/>
                </a:lnTo>
                <a:lnTo>
                  <a:pt x="206528" y="226060"/>
                </a:lnTo>
                <a:lnTo>
                  <a:pt x="206731" y="224790"/>
                </a:lnTo>
                <a:lnTo>
                  <a:pt x="206350" y="223520"/>
                </a:lnTo>
                <a:lnTo>
                  <a:pt x="206058" y="222250"/>
                </a:lnTo>
                <a:lnTo>
                  <a:pt x="205258" y="222250"/>
                </a:lnTo>
                <a:lnTo>
                  <a:pt x="204737" y="220980"/>
                </a:lnTo>
                <a:lnTo>
                  <a:pt x="204102" y="220980"/>
                </a:lnTo>
                <a:lnTo>
                  <a:pt x="203480" y="219710"/>
                </a:lnTo>
                <a:lnTo>
                  <a:pt x="202883" y="219710"/>
                </a:lnTo>
                <a:lnTo>
                  <a:pt x="201753" y="218440"/>
                </a:lnTo>
                <a:close/>
              </a:path>
              <a:path w="364490" h="364489">
                <a:moveTo>
                  <a:pt x="142490" y="168910"/>
                </a:moveTo>
                <a:lnTo>
                  <a:pt x="129580" y="168910"/>
                </a:lnTo>
                <a:lnTo>
                  <a:pt x="122775" y="172720"/>
                </a:lnTo>
                <a:lnTo>
                  <a:pt x="119425" y="175260"/>
                </a:lnTo>
                <a:lnTo>
                  <a:pt x="114057" y="180340"/>
                </a:lnTo>
                <a:lnTo>
                  <a:pt x="112295" y="181610"/>
                </a:lnTo>
                <a:lnTo>
                  <a:pt x="109383" y="186690"/>
                </a:lnTo>
                <a:lnTo>
                  <a:pt x="108182" y="189230"/>
                </a:lnTo>
                <a:lnTo>
                  <a:pt x="106287" y="193040"/>
                </a:lnTo>
                <a:lnTo>
                  <a:pt x="105613" y="195580"/>
                </a:lnTo>
                <a:lnTo>
                  <a:pt x="104805" y="198120"/>
                </a:lnTo>
                <a:lnTo>
                  <a:pt x="104578" y="199390"/>
                </a:lnTo>
                <a:lnTo>
                  <a:pt x="104472" y="201930"/>
                </a:lnTo>
                <a:lnTo>
                  <a:pt x="104710" y="203200"/>
                </a:lnTo>
                <a:lnTo>
                  <a:pt x="104858" y="203200"/>
                </a:lnTo>
                <a:lnTo>
                  <a:pt x="105244" y="204470"/>
                </a:lnTo>
                <a:lnTo>
                  <a:pt x="105516" y="204470"/>
                </a:lnTo>
                <a:lnTo>
                  <a:pt x="106655" y="205740"/>
                </a:lnTo>
                <a:lnTo>
                  <a:pt x="107919" y="207010"/>
                </a:lnTo>
                <a:lnTo>
                  <a:pt x="108586" y="207010"/>
                </a:lnTo>
                <a:lnTo>
                  <a:pt x="109778" y="208280"/>
                </a:lnTo>
                <a:lnTo>
                  <a:pt x="110295" y="208280"/>
                </a:lnTo>
                <a:lnTo>
                  <a:pt x="111173" y="209550"/>
                </a:lnTo>
                <a:lnTo>
                  <a:pt x="112514" y="209550"/>
                </a:lnTo>
                <a:lnTo>
                  <a:pt x="113181" y="208280"/>
                </a:lnTo>
                <a:lnTo>
                  <a:pt x="113522" y="207010"/>
                </a:lnTo>
                <a:lnTo>
                  <a:pt x="114049" y="204470"/>
                </a:lnTo>
                <a:lnTo>
                  <a:pt x="114470" y="203200"/>
                </a:lnTo>
                <a:lnTo>
                  <a:pt x="115628" y="198120"/>
                </a:lnTo>
                <a:lnTo>
                  <a:pt x="116470" y="196850"/>
                </a:lnTo>
                <a:lnTo>
                  <a:pt x="118680" y="191770"/>
                </a:lnTo>
                <a:lnTo>
                  <a:pt x="120302" y="189230"/>
                </a:lnTo>
                <a:lnTo>
                  <a:pt x="124265" y="185420"/>
                </a:lnTo>
                <a:lnTo>
                  <a:pt x="126178" y="184150"/>
                </a:lnTo>
                <a:lnTo>
                  <a:pt x="130177" y="182880"/>
                </a:lnTo>
                <a:lnTo>
                  <a:pt x="159406" y="182880"/>
                </a:lnTo>
                <a:lnTo>
                  <a:pt x="157634" y="180340"/>
                </a:lnTo>
                <a:lnTo>
                  <a:pt x="155661" y="177800"/>
                </a:lnTo>
                <a:lnTo>
                  <a:pt x="151066" y="173990"/>
                </a:lnTo>
                <a:lnTo>
                  <a:pt x="148382" y="171450"/>
                </a:lnTo>
                <a:lnTo>
                  <a:pt x="142490" y="168910"/>
                </a:lnTo>
                <a:close/>
              </a:path>
              <a:path w="364490" h="364489">
                <a:moveTo>
                  <a:pt x="195098" y="110490"/>
                </a:moveTo>
                <a:lnTo>
                  <a:pt x="162685" y="139700"/>
                </a:lnTo>
                <a:lnTo>
                  <a:pt x="162598" y="144780"/>
                </a:lnTo>
                <a:lnTo>
                  <a:pt x="165018" y="154940"/>
                </a:lnTo>
                <a:lnTo>
                  <a:pt x="189497" y="186690"/>
                </a:lnTo>
                <a:lnTo>
                  <a:pt x="194844" y="190500"/>
                </a:lnTo>
                <a:lnTo>
                  <a:pt x="205017" y="198120"/>
                </a:lnTo>
                <a:lnTo>
                  <a:pt x="209932" y="200660"/>
                </a:lnTo>
                <a:lnTo>
                  <a:pt x="219444" y="203200"/>
                </a:lnTo>
                <a:lnTo>
                  <a:pt x="224054" y="203200"/>
                </a:lnTo>
                <a:lnTo>
                  <a:pt x="232957" y="199390"/>
                </a:lnTo>
                <a:lnTo>
                  <a:pt x="237326" y="196850"/>
                </a:lnTo>
                <a:lnTo>
                  <a:pt x="243612" y="190500"/>
                </a:lnTo>
                <a:lnTo>
                  <a:pt x="220866" y="190500"/>
                </a:lnTo>
                <a:lnTo>
                  <a:pt x="214097" y="187960"/>
                </a:lnTo>
                <a:lnTo>
                  <a:pt x="210364" y="185420"/>
                </a:lnTo>
                <a:lnTo>
                  <a:pt x="202185" y="180340"/>
                </a:lnTo>
                <a:lnTo>
                  <a:pt x="197600" y="175260"/>
                </a:lnTo>
                <a:lnTo>
                  <a:pt x="188723" y="166370"/>
                </a:lnTo>
                <a:lnTo>
                  <a:pt x="185373" y="163830"/>
                </a:lnTo>
                <a:lnTo>
                  <a:pt x="179550" y="156210"/>
                </a:lnTo>
                <a:lnTo>
                  <a:pt x="177401" y="152400"/>
                </a:lnTo>
                <a:lnTo>
                  <a:pt x="174630" y="144780"/>
                </a:lnTo>
                <a:lnTo>
                  <a:pt x="174165" y="142240"/>
                </a:lnTo>
                <a:lnTo>
                  <a:pt x="175077" y="135890"/>
                </a:lnTo>
                <a:lnTo>
                  <a:pt x="176796" y="132080"/>
                </a:lnTo>
                <a:lnTo>
                  <a:pt x="181461" y="127000"/>
                </a:lnTo>
                <a:lnTo>
                  <a:pt x="183198" y="125730"/>
                </a:lnTo>
                <a:lnTo>
                  <a:pt x="186776" y="124460"/>
                </a:lnTo>
                <a:lnTo>
                  <a:pt x="188685" y="124460"/>
                </a:lnTo>
                <a:lnTo>
                  <a:pt x="192711" y="123190"/>
                </a:lnTo>
                <a:lnTo>
                  <a:pt x="219698" y="123190"/>
                </a:lnTo>
                <a:lnTo>
                  <a:pt x="209525" y="115570"/>
                </a:lnTo>
                <a:lnTo>
                  <a:pt x="204610" y="113030"/>
                </a:lnTo>
                <a:lnTo>
                  <a:pt x="195098" y="110490"/>
                </a:lnTo>
                <a:close/>
              </a:path>
              <a:path w="364490" h="364489">
                <a:moveTo>
                  <a:pt x="219698" y="123190"/>
                </a:moveTo>
                <a:lnTo>
                  <a:pt x="192711" y="123190"/>
                </a:lnTo>
                <a:lnTo>
                  <a:pt x="194844" y="124460"/>
                </a:lnTo>
                <a:lnTo>
                  <a:pt x="199340" y="125730"/>
                </a:lnTo>
                <a:lnTo>
                  <a:pt x="201728" y="127000"/>
                </a:lnTo>
                <a:lnTo>
                  <a:pt x="206820" y="129540"/>
                </a:lnTo>
                <a:lnTo>
                  <a:pt x="209563" y="132080"/>
                </a:lnTo>
                <a:lnTo>
                  <a:pt x="215456" y="137160"/>
                </a:lnTo>
                <a:lnTo>
                  <a:pt x="218631" y="139700"/>
                </a:lnTo>
                <a:lnTo>
                  <a:pt x="222035" y="143510"/>
                </a:lnTo>
                <a:lnTo>
                  <a:pt x="224562" y="146050"/>
                </a:lnTo>
                <a:lnTo>
                  <a:pt x="226912" y="148590"/>
                </a:lnTo>
                <a:lnTo>
                  <a:pt x="231255" y="153670"/>
                </a:lnTo>
                <a:lnTo>
                  <a:pt x="233135" y="154940"/>
                </a:lnTo>
                <a:lnTo>
                  <a:pt x="240183" y="173990"/>
                </a:lnTo>
                <a:lnTo>
                  <a:pt x="239802" y="176530"/>
                </a:lnTo>
                <a:lnTo>
                  <a:pt x="238088" y="180340"/>
                </a:lnTo>
                <a:lnTo>
                  <a:pt x="236678" y="182880"/>
                </a:lnTo>
                <a:lnTo>
                  <a:pt x="232182" y="186690"/>
                </a:lnTo>
                <a:lnTo>
                  <a:pt x="229528" y="189230"/>
                </a:lnTo>
                <a:lnTo>
                  <a:pt x="223953" y="190500"/>
                </a:lnTo>
                <a:lnTo>
                  <a:pt x="243612" y="190500"/>
                </a:lnTo>
                <a:lnTo>
                  <a:pt x="246127" y="187960"/>
                </a:lnTo>
                <a:lnTo>
                  <a:pt x="249086" y="182880"/>
                </a:lnTo>
                <a:lnTo>
                  <a:pt x="251854" y="173990"/>
                </a:lnTo>
                <a:lnTo>
                  <a:pt x="251956" y="168910"/>
                </a:lnTo>
                <a:lnTo>
                  <a:pt x="249568" y="158750"/>
                </a:lnTo>
                <a:lnTo>
                  <a:pt x="247232" y="153670"/>
                </a:lnTo>
                <a:lnTo>
                  <a:pt x="240247" y="143510"/>
                </a:lnTo>
                <a:lnTo>
                  <a:pt x="235891" y="138430"/>
                </a:lnTo>
                <a:lnTo>
                  <a:pt x="230658" y="133350"/>
                </a:lnTo>
                <a:lnTo>
                  <a:pt x="225045" y="127000"/>
                </a:lnTo>
                <a:lnTo>
                  <a:pt x="219698" y="123190"/>
                </a:lnTo>
                <a:close/>
              </a:path>
              <a:path w="364490" h="364489">
                <a:moveTo>
                  <a:pt x="252457" y="78740"/>
                </a:moveTo>
                <a:lnTo>
                  <a:pt x="235065" y="78740"/>
                </a:lnTo>
                <a:lnTo>
                  <a:pt x="286843" y="130810"/>
                </a:lnTo>
                <a:lnTo>
                  <a:pt x="272352" y="144780"/>
                </a:lnTo>
                <a:lnTo>
                  <a:pt x="272174" y="146050"/>
                </a:lnTo>
                <a:lnTo>
                  <a:pt x="272073" y="147320"/>
                </a:lnTo>
                <a:lnTo>
                  <a:pt x="272352" y="147320"/>
                </a:lnTo>
                <a:lnTo>
                  <a:pt x="272594" y="148590"/>
                </a:lnTo>
                <a:lnTo>
                  <a:pt x="273305" y="149860"/>
                </a:lnTo>
                <a:lnTo>
                  <a:pt x="273787" y="149860"/>
                </a:lnTo>
                <a:lnTo>
                  <a:pt x="275083" y="151130"/>
                </a:lnTo>
                <a:lnTo>
                  <a:pt x="275705" y="152400"/>
                </a:lnTo>
                <a:lnTo>
                  <a:pt x="279642" y="152400"/>
                </a:lnTo>
                <a:lnTo>
                  <a:pt x="310557" y="121920"/>
                </a:lnTo>
                <a:lnTo>
                  <a:pt x="295885" y="121920"/>
                </a:lnTo>
                <a:lnTo>
                  <a:pt x="252457" y="78740"/>
                </a:lnTo>
                <a:close/>
              </a:path>
              <a:path w="364490" h="364489">
                <a:moveTo>
                  <a:pt x="311468" y="109220"/>
                </a:moveTo>
                <a:lnTo>
                  <a:pt x="308484" y="109220"/>
                </a:lnTo>
                <a:lnTo>
                  <a:pt x="295885" y="121920"/>
                </a:lnTo>
                <a:lnTo>
                  <a:pt x="310557" y="121920"/>
                </a:lnTo>
                <a:lnTo>
                  <a:pt x="315710" y="116840"/>
                </a:lnTo>
                <a:lnTo>
                  <a:pt x="315888" y="116840"/>
                </a:lnTo>
                <a:lnTo>
                  <a:pt x="316091" y="115570"/>
                </a:lnTo>
                <a:lnTo>
                  <a:pt x="315888" y="114300"/>
                </a:lnTo>
                <a:lnTo>
                  <a:pt x="315659" y="114300"/>
                </a:lnTo>
                <a:lnTo>
                  <a:pt x="314961" y="113030"/>
                </a:lnTo>
                <a:lnTo>
                  <a:pt x="314440" y="111760"/>
                </a:lnTo>
                <a:lnTo>
                  <a:pt x="313780" y="111760"/>
                </a:lnTo>
                <a:lnTo>
                  <a:pt x="313145" y="110490"/>
                </a:lnTo>
                <a:lnTo>
                  <a:pt x="312560" y="110490"/>
                </a:lnTo>
                <a:lnTo>
                  <a:pt x="311468" y="109220"/>
                </a:lnTo>
                <a:close/>
              </a:path>
              <a:path w="364490" h="364489">
                <a:moveTo>
                  <a:pt x="229109" y="101600"/>
                </a:moveTo>
                <a:lnTo>
                  <a:pt x="225324" y="101600"/>
                </a:lnTo>
                <a:lnTo>
                  <a:pt x="226543" y="102870"/>
                </a:lnTo>
                <a:lnTo>
                  <a:pt x="228436" y="102870"/>
                </a:lnTo>
                <a:lnTo>
                  <a:pt x="229109" y="101600"/>
                </a:lnTo>
                <a:close/>
              </a:path>
              <a:path w="364490" h="364489">
                <a:moveTo>
                  <a:pt x="235852" y="62230"/>
                </a:moveTo>
                <a:lnTo>
                  <a:pt x="233224" y="62230"/>
                </a:lnTo>
                <a:lnTo>
                  <a:pt x="231954" y="63500"/>
                </a:lnTo>
                <a:lnTo>
                  <a:pt x="231217" y="63500"/>
                </a:lnTo>
                <a:lnTo>
                  <a:pt x="229744" y="66040"/>
                </a:lnTo>
                <a:lnTo>
                  <a:pt x="228423" y="67310"/>
                </a:lnTo>
                <a:lnTo>
                  <a:pt x="228093" y="67310"/>
                </a:lnTo>
                <a:lnTo>
                  <a:pt x="227610" y="68580"/>
                </a:lnTo>
                <a:lnTo>
                  <a:pt x="227051" y="68580"/>
                </a:lnTo>
                <a:lnTo>
                  <a:pt x="227013" y="69850"/>
                </a:lnTo>
                <a:lnTo>
                  <a:pt x="221273" y="95250"/>
                </a:lnTo>
                <a:lnTo>
                  <a:pt x="221235" y="96520"/>
                </a:lnTo>
                <a:lnTo>
                  <a:pt x="221362" y="97790"/>
                </a:lnTo>
                <a:lnTo>
                  <a:pt x="221717" y="97790"/>
                </a:lnTo>
                <a:lnTo>
                  <a:pt x="221984" y="99060"/>
                </a:lnTo>
                <a:lnTo>
                  <a:pt x="222721" y="99060"/>
                </a:lnTo>
                <a:lnTo>
                  <a:pt x="223203" y="100330"/>
                </a:lnTo>
                <a:lnTo>
                  <a:pt x="224613" y="101600"/>
                </a:lnTo>
                <a:lnTo>
                  <a:pt x="229426" y="101600"/>
                </a:lnTo>
                <a:lnTo>
                  <a:pt x="235065" y="78740"/>
                </a:lnTo>
                <a:lnTo>
                  <a:pt x="252457" y="78740"/>
                </a:lnTo>
                <a:lnTo>
                  <a:pt x="235852" y="62230"/>
                </a:lnTo>
                <a:close/>
              </a:path>
              <a:path w="364490" h="364489">
                <a:moveTo>
                  <a:pt x="311671" y="88900"/>
                </a:moveTo>
                <a:lnTo>
                  <a:pt x="308877" y="88900"/>
                </a:lnTo>
                <a:lnTo>
                  <a:pt x="309436" y="90170"/>
                </a:lnTo>
                <a:lnTo>
                  <a:pt x="310897" y="90170"/>
                </a:lnTo>
                <a:lnTo>
                  <a:pt x="311671" y="88900"/>
                </a:lnTo>
                <a:close/>
              </a:path>
              <a:path w="364490" h="364489">
                <a:moveTo>
                  <a:pt x="298133" y="0"/>
                </a:moveTo>
                <a:lnTo>
                  <a:pt x="296114" y="0"/>
                </a:lnTo>
                <a:lnTo>
                  <a:pt x="294780" y="1270"/>
                </a:lnTo>
                <a:lnTo>
                  <a:pt x="293980" y="2540"/>
                </a:lnTo>
                <a:lnTo>
                  <a:pt x="292075" y="3810"/>
                </a:lnTo>
                <a:lnTo>
                  <a:pt x="291034" y="3810"/>
                </a:lnTo>
                <a:lnTo>
                  <a:pt x="288824" y="6350"/>
                </a:lnTo>
                <a:lnTo>
                  <a:pt x="287935" y="7620"/>
                </a:lnTo>
                <a:lnTo>
                  <a:pt x="286500" y="8890"/>
                </a:lnTo>
                <a:lnTo>
                  <a:pt x="285941" y="10160"/>
                </a:lnTo>
                <a:lnTo>
                  <a:pt x="285167" y="11430"/>
                </a:lnTo>
                <a:lnTo>
                  <a:pt x="284913" y="11430"/>
                </a:lnTo>
                <a:lnTo>
                  <a:pt x="284671" y="12700"/>
                </a:lnTo>
                <a:lnTo>
                  <a:pt x="284659" y="13970"/>
                </a:lnTo>
                <a:lnTo>
                  <a:pt x="301600" y="80010"/>
                </a:lnTo>
                <a:lnTo>
                  <a:pt x="302489" y="82550"/>
                </a:lnTo>
                <a:lnTo>
                  <a:pt x="302769" y="82550"/>
                </a:lnTo>
                <a:lnTo>
                  <a:pt x="303442" y="83820"/>
                </a:lnTo>
                <a:lnTo>
                  <a:pt x="303848" y="85090"/>
                </a:lnTo>
                <a:lnTo>
                  <a:pt x="305410" y="86360"/>
                </a:lnTo>
                <a:lnTo>
                  <a:pt x="306922" y="87630"/>
                </a:lnTo>
                <a:lnTo>
                  <a:pt x="307646" y="88900"/>
                </a:lnTo>
                <a:lnTo>
                  <a:pt x="312078" y="88900"/>
                </a:lnTo>
                <a:lnTo>
                  <a:pt x="326340" y="74930"/>
                </a:lnTo>
                <a:lnTo>
                  <a:pt x="310871" y="74930"/>
                </a:lnTo>
                <a:lnTo>
                  <a:pt x="295657" y="15240"/>
                </a:lnTo>
                <a:lnTo>
                  <a:pt x="313142" y="15240"/>
                </a:lnTo>
                <a:lnTo>
                  <a:pt x="298133" y="0"/>
                </a:lnTo>
                <a:close/>
              </a:path>
              <a:path w="364490" h="364489">
                <a:moveTo>
                  <a:pt x="313142" y="15240"/>
                </a:moveTo>
                <a:lnTo>
                  <a:pt x="295771" y="15240"/>
                </a:lnTo>
                <a:lnTo>
                  <a:pt x="333122" y="53340"/>
                </a:lnTo>
                <a:lnTo>
                  <a:pt x="310871" y="74930"/>
                </a:lnTo>
                <a:lnTo>
                  <a:pt x="326340" y="74930"/>
                </a:lnTo>
                <a:lnTo>
                  <a:pt x="340602" y="60960"/>
                </a:lnTo>
                <a:lnTo>
                  <a:pt x="358676" y="60960"/>
                </a:lnTo>
                <a:lnTo>
                  <a:pt x="349390" y="52070"/>
                </a:lnTo>
                <a:lnTo>
                  <a:pt x="356510" y="44450"/>
                </a:lnTo>
                <a:lnTo>
                  <a:pt x="341910" y="44450"/>
                </a:lnTo>
                <a:lnTo>
                  <a:pt x="313142" y="15240"/>
                </a:lnTo>
                <a:close/>
              </a:path>
              <a:path w="364490" h="364489">
                <a:moveTo>
                  <a:pt x="358676" y="60960"/>
                </a:moveTo>
                <a:lnTo>
                  <a:pt x="340602" y="60960"/>
                </a:lnTo>
                <a:lnTo>
                  <a:pt x="355194" y="74930"/>
                </a:lnTo>
                <a:lnTo>
                  <a:pt x="358014" y="74930"/>
                </a:lnTo>
                <a:lnTo>
                  <a:pt x="359271" y="73660"/>
                </a:lnTo>
                <a:lnTo>
                  <a:pt x="360008" y="72390"/>
                </a:lnTo>
                <a:lnTo>
                  <a:pt x="361735" y="71120"/>
                </a:lnTo>
                <a:lnTo>
                  <a:pt x="362421" y="69850"/>
                </a:lnTo>
                <a:lnTo>
                  <a:pt x="363399" y="68580"/>
                </a:lnTo>
                <a:lnTo>
                  <a:pt x="363754" y="68580"/>
                </a:lnTo>
                <a:lnTo>
                  <a:pt x="364173" y="67310"/>
                </a:lnTo>
                <a:lnTo>
                  <a:pt x="364148" y="66040"/>
                </a:lnTo>
                <a:lnTo>
                  <a:pt x="363983" y="66040"/>
                </a:lnTo>
                <a:lnTo>
                  <a:pt x="358676" y="60960"/>
                </a:lnTo>
                <a:close/>
              </a:path>
              <a:path w="364490" h="364489">
                <a:moveTo>
                  <a:pt x="235002" y="60960"/>
                </a:moveTo>
                <a:lnTo>
                  <a:pt x="234633" y="60960"/>
                </a:lnTo>
                <a:lnTo>
                  <a:pt x="233757" y="62230"/>
                </a:lnTo>
                <a:lnTo>
                  <a:pt x="235598" y="62230"/>
                </a:lnTo>
                <a:lnTo>
                  <a:pt x="235002" y="60960"/>
                </a:lnTo>
                <a:close/>
              </a:path>
              <a:path w="364490" h="364489">
                <a:moveTo>
                  <a:pt x="352946" y="35560"/>
                </a:moveTo>
                <a:lnTo>
                  <a:pt x="350191" y="35560"/>
                </a:lnTo>
                <a:lnTo>
                  <a:pt x="341910" y="44450"/>
                </a:lnTo>
                <a:lnTo>
                  <a:pt x="356510" y="44450"/>
                </a:lnTo>
                <a:lnTo>
                  <a:pt x="357696" y="43180"/>
                </a:lnTo>
                <a:lnTo>
                  <a:pt x="357861" y="41910"/>
                </a:lnTo>
                <a:lnTo>
                  <a:pt x="357226" y="40640"/>
                </a:lnTo>
                <a:lnTo>
                  <a:pt x="356490" y="39370"/>
                </a:lnTo>
                <a:lnTo>
                  <a:pt x="355334" y="38100"/>
                </a:lnTo>
                <a:lnTo>
                  <a:pt x="354064" y="36830"/>
                </a:lnTo>
                <a:lnTo>
                  <a:pt x="352946" y="35560"/>
                </a:lnTo>
                <a:close/>
              </a:path>
            </a:pathLst>
          </a:custGeom>
          <a:solidFill>
            <a:srgbClr val="000000"/>
          </a:solidFill>
        </p:spPr>
        <p:txBody>
          <a:bodyPr wrap="square" lIns="0" tIns="0" rIns="0" bIns="0" rtlCol="0"/>
          <a:lstStyle/>
          <a:p>
            <a:endParaRPr/>
          </a:p>
        </p:txBody>
      </p:sp>
      <p:sp>
        <p:nvSpPr>
          <p:cNvPr id="91" name="object 91"/>
          <p:cNvSpPr/>
          <p:nvPr/>
        </p:nvSpPr>
        <p:spPr>
          <a:xfrm>
            <a:off x="3398711" y="3542347"/>
            <a:ext cx="360045" cy="365760"/>
          </a:xfrm>
          <a:custGeom>
            <a:avLst/>
            <a:gdLst/>
            <a:ahLst/>
            <a:cxnLst/>
            <a:rect l="l" t="t" r="r" b="b"/>
            <a:pathLst>
              <a:path w="360044" h="365760">
                <a:moveTo>
                  <a:pt x="33997" y="264159"/>
                </a:moveTo>
                <a:lnTo>
                  <a:pt x="32829" y="264159"/>
                </a:lnTo>
                <a:lnTo>
                  <a:pt x="32524" y="265429"/>
                </a:lnTo>
                <a:lnTo>
                  <a:pt x="850" y="295909"/>
                </a:lnTo>
                <a:lnTo>
                  <a:pt x="355" y="297179"/>
                </a:lnTo>
                <a:lnTo>
                  <a:pt x="0" y="299719"/>
                </a:lnTo>
                <a:lnTo>
                  <a:pt x="596" y="300989"/>
                </a:lnTo>
                <a:lnTo>
                  <a:pt x="65252" y="365759"/>
                </a:lnTo>
                <a:lnTo>
                  <a:pt x="68237" y="365759"/>
                </a:lnTo>
                <a:lnTo>
                  <a:pt x="69608" y="364489"/>
                </a:lnTo>
                <a:lnTo>
                  <a:pt x="70370" y="363219"/>
                </a:lnTo>
                <a:lnTo>
                  <a:pt x="72123" y="361949"/>
                </a:lnTo>
                <a:lnTo>
                  <a:pt x="72821" y="360679"/>
                </a:lnTo>
                <a:lnTo>
                  <a:pt x="73761" y="359409"/>
                </a:lnTo>
                <a:lnTo>
                  <a:pt x="74117" y="359409"/>
                </a:lnTo>
                <a:lnTo>
                  <a:pt x="74574" y="358139"/>
                </a:lnTo>
                <a:lnTo>
                  <a:pt x="74472" y="356869"/>
                </a:lnTo>
                <a:lnTo>
                  <a:pt x="74294" y="356869"/>
                </a:lnTo>
                <a:lnTo>
                  <a:pt x="45694" y="328929"/>
                </a:lnTo>
                <a:lnTo>
                  <a:pt x="53218" y="321309"/>
                </a:lnTo>
                <a:lnTo>
                  <a:pt x="38176" y="321309"/>
                </a:lnTo>
                <a:lnTo>
                  <a:pt x="15011" y="297179"/>
                </a:lnTo>
                <a:lnTo>
                  <a:pt x="40208" y="273049"/>
                </a:lnTo>
                <a:lnTo>
                  <a:pt x="40373" y="271779"/>
                </a:lnTo>
                <a:lnTo>
                  <a:pt x="40551" y="271779"/>
                </a:lnTo>
                <a:lnTo>
                  <a:pt x="40525" y="270509"/>
                </a:lnTo>
                <a:lnTo>
                  <a:pt x="40284" y="270509"/>
                </a:lnTo>
                <a:lnTo>
                  <a:pt x="40004" y="269239"/>
                </a:lnTo>
                <a:lnTo>
                  <a:pt x="39166" y="267969"/>
                </a:lnTo>
                <a:lnTo>
                  <a:pt x="38620" y="267969"/>
                </a:lnTo>
                <a:lnTo>
                  <a:pt x="37960" y="266699"/>
                </a:lnTo>
                <a:lnTo>
                  <a:pt x="37287" y="266699"/>
                </a:lnTo>
                <a:lnTo>
                  <a:pt x="36664" y="265429"/>
                </a:lnTo>
                <a:lnTo>
                  <a:pt x="34975" y="265429"/>
                </a:lnTo>
                <a:lnTo>
                  <a:pt x="33997" y="264159"/>
                </a:lnTo>
                <a:close/>
              </a:path>
              <a:path w="360044" h="365760">
                <a:moveTo>
                  <a:pt x="64808" y="297179"/>
                </a:moveTo>
                <a:lnTo>
                  <a:pt x="61988" y="297179"/>
                </a:lnTo>
                <a:lnTo>
                  <a:pt x="38176" y="321309"/>
                </a:lnTo>
                <a:lnTo>
                  <a:pt x="53218" y="321309"/>
                </a:lnTo>
                <a:lnTo>
                  <a:pt x="69519" y="304799"/>
                </a:lnTo>
                <a:lnTo>
                  <a:pt x="69672" y="304799"/>
                </a:lnTo>
                <a:lnTo>
                  <a:pt x="69786" y="303529"/>
                </a:lnTo>
                <a:lnTo>
                  <a:pt x="69278" y="300989"/>
                </a:lnTo>
                <a:lnTo>
                  <a:pt x="68465" y="300989"/>
                </a:lnTo>
                <a:lnTo>
                  <a:pt x="67932" y="299719"/>
                </a:lnTo>
                <a:lnTo>
                  <a:pt x="66535" y="298449"/>
                </a:lnTo>
                <a:lnTo>
                  <a:pt x="65887" y="298449"/>
                </a:lnTo>
                <a:lnTo>
                  <a:pt x="64808" y="297179"/>
                </a:lnTo>
                <a:close/>
              </a:path>
              <a:path w="360044" h="365760">
                <a:moveTo>
                  <a:pt x="128879" y="303529"/>
                </a:moveTo>
                <a:lnTo>
                  <a:pt x="127749" y="303529"/>
                </a:lnTo>
                <a:lnTo>
                  <a:pt x="128460" y="304799"/>
                </a:lnTo>
                <a:lnTo>
                  <a:pt x="128879" y="303529"/>
                </a:lnTo>
                <a:close/>
              </a:path>
              <a:path w="360044" h="365760">
                <a:moveTo>
                  <a:pt x="83642" y="259079"/>
                </a:moveTo>
                <a:lnTo>
                  <a:pt x="44386" y="259079"/>
                </a:lnTo>
                <a:lnTo>
                  <a:pt x="102057" y="278129"/>
                </a:lnTo>
                <a:lnTo>
                  <a:pt x="127444" y="303529"/>
                </a:lnTo>
                <a:lnTo>
                  <a:pt x="130441" y="303529"/>
                </a:lnTo>
                <a:lnTo>
                  <a:pt x="131775" y="302259"/>
                </a:lnTo>
                <a:lnTo>
                  <a:pt x="132549" y="302259"/>
                </a:lnTo>
                <a:lnTo>
                  <a:pt x="134264" y="299719"/>
                </a:lnTo>
                <a:lnTo>
                  <a:pt x="134937" y="299719"/>
                </a:lnTo>
                <a:lnTo>
                  <a:pt x="135953" y="297179"/>
                </a:lnTo>
                <a:lnTo>
                  <a:pt x="136321" y="297179"/>
                </a:lnTo>
                <a:lnTo>
                  <a:pt x="136778" y="295909"/>
                </a:lnTo>
                <a:lnTo>
                  <a:pt x="136715" y="294639"/>
                </a:lnTo>
                <a:lnTo>
                  <a:pt x="136550" y="294639"/>
                </a:lnTo>
                <a:lnTo>
                  <a:pt x="111163" y="269239"/>
                </a:lnTo>
                <a:lnTo>
                  <a:pt x="109889" y="265429"/>
                </a:lnTo>
                <a:lnTo>
                  <a:pt x="98221" y="265429"/>
                </a:lnTo>
                <a:lnTo>
                  <a:pt x="86461" y="260349"/>
                </a:lnTo>
                <a:lnTo>
                  <a:pt x="83642" y="259079"/>
                </a:lnTo>
                <a:close/>
              </a:path>
              <a:path w="360044" h="365760">
                <a:moveTo>
                  <a:pt x="167398" y="265429"/>
                </a:moveTo>
                <a:lnTo>
                  <a:pt x="162915" y="265429"/>
                </a:lnTo>
                <a:lnTo>
                  <a:pt x="164210" y="266699"/>
                </a:lnTo>
                <a:lnTo>
                  <a:pt x="166420" y="266699"/>
                </a:lnTo>
                <a:lnTo>
                  <a:pt x="167398" y="265429"/>
                </a:lnTo>
                <a:close/>
              </a:path>
              <a:path w="360044" h="365760">
                <a:moveTo>
                  <a:pt x="90512" y="208279"/>
                </a:moveTo>
                <a:lnTo>
                  <a:pt x="88341" y="208279"/>
                </a:lnTo>
                <a:lnTo>
                  <a:pt x="86728" y="209549"/>
                </a:lnTo>
                <a:lnTo>
                  <a:pt x="85699" y="210819"/>
                </a:lnTo>
                <a:lnTo>
                  <a:pt x="83527" y="213359"/>
                </a:lnTo>
                <a:lnTo>
                  <a:pt x="82803" y="214629"/>
                </a:lnTo>
                <a:lnTo>
                  <a:pt x="81749" y="215899"/>
                </a:lnTo>
                <a:lnTo>
                  <a:pt x="81381" y="215899"/>
                </a:lnTo>
                <a:lnTo>
                  <a:pt x="80962" y="217169"/>
                </a:lnTo>
                <a:lnTo>
                  <a:pt x="80987" y="218439"/>
                </a:lnTo>
                <a:lnTo>
                  <a:pt x="81381" y="218439"/>
                </a:lnTo>
                <a:lnTo>
                  <a:pt x="91592" y="247649"/>
                </a:lnTo>
                <a:lnTo>
                  <a:pt x="93725" y="253999"/>
                </a:lnTo>
                <a:lnTo>
                  <a:pt x="95973" y="259079"/>
                </a:lnTo>
                <a:lnTo>
                  <a:pt x="97129" y="262889"/>
                </a:lnTo>
                <a:lnTo>
                  <a:pt x="98323" y="265429"/>
                </a:lnTo>
                <a:lnTo>
                  <a:pt x="109889" y="265429"/>
                </a:lnTo>
                <a:lnTo>
                  <a:pt x="91630" y="210819"/>
                </a:lnTo>
                <a:lnTo>
                  <a:pt x="91249" y="209549"/>
                </a:lnTo>
                <a:lnTo>
                  <a:pt x="90512" y="208279"/>
                </a:lnTo>
                <a:close/>
              </a:path>
              <a:path w="360044" h="365760">
                <a:moveTo>
                  <a:pt x="159410" y="184149"/>
                </a:moveTo>
                <a:lnTo>
                  <a:pt x="137934" y="184149"/>
                </a:lnTo>
                <a:lnTo>
                  <a:pt x="141630" y="186689"/>
                </a:lnTo>
                <a:lnTo>
                  <a:pt x="143306" y="187959"/>
                </a:lnTo>
                <a:lnTo>
                  <a:pt x="146316" y="190499"/>
                </a:lnTo>
                <a:lnTo>
                  <a:pt x="147777" y="191769"/>
                </a:lnTo>
                <a:lnTo>
                  <a:pt x="150583" y="195579"/>
                </a:lnTo>
                <a:lnTo>
                  <a:pt x="151828" y="199389"/>
                </a:lnTo>
                <a:lnTo>
                  <a:pt x="154038" y="204469"/>
                </a:lnTo>
                <a:lnTo>
                  <a:pt x="157835" y="257809"/>
                </a:lnTo>
                <a:lnTo>
                  <a:pt x="158203" y="259079"/>
                </a:lnTo>
                <a:lnTo>
                  <a:pt x="158394" y="260349"/>
                </a:lnTo>
                <a:lnTo>
                  <a:pt x="158851" y="261619"/>
                </a:lnTo>
                <a:lnTo>
                  <a:pt x="159194" y="261619"/>
                </a:lnTo>
                <a:lnTo>
                  <a:pt x="160146" y="262889"/>
                </a:lnTo>
                <a:lnTo>
                  <a:pt x="160731" y="262889"/>
                </a:lnTo>
                <a:lnTo>
                  <a:pt x="162204" y="265429"/>
                </a:lnTo>
                <a:lnTo>
                  <a:pt x="167894" y="265429"/>
                </a:lnTo>
                <a:lnTo>
                  <a:pt x="184547" y="248919"/>
                </a:lnTo>
                <a:lnTo>
                  <a:pt x="168643" y="248919"/>
                </a:lnTo>
                <a:lnTo>
                  <a:pt x="168201" y="228599"/>
                </a:lnTo>
                <a:lnTo>
                  <a:pt x="162699" y="190499"/>
                </a:lnTo>
                <a:lnTo>
                  <a:pt x="161175" y="186689"/>
                </a:lnTo>
                <a:lnTo>
                  <a:pt x="159410" y="184149"/>
                </a:lnTo>
                <a:close/>
              </a:path>
              <a:path w="360044" h="365760">
                <a:moveTo>
                  <a:pt x="51384" y="247649"/>
                </a:moveTo>
                <a:lnTo>
                  <a:pt x="49606" y="247649"/>
                </a:lnTo>
                <a:lnTo>
                  <a:pt x="48590" y="248919"/>
                </a:lnTo>
                <a:lnTo>
                  <a:pt x="47980" y="248919"/>
                </a:lnTo>
                <a:lnTo>
                  <a:pt x="46532" y="250189"/>
                </a:lnTo>
                <a:lnTo>
                  <a:pt x="45656" y="251459"/>
                </a:lnTo>
                <a:lnTo>
                  <a:pt x="43446" y="252729"/>
                </a:lnTo>
                <a:lnTo>
                  <a:pt x="42557" y="253999"/>
                </a:lnTo>
                <a:lnTo>
                  <a:pt x="41325" y="255269"/>
                </a:lnTo>
                <a:lnTo>
                  <a:pt x="41008" y="256539"/>
                </a:lnTo>
                <a:lnTo>
                  <a:pt x="40982" y="257809"/>
                </a:lnTo>
                <a:lnTo>
                  <a:pt x="41236" y="257809"/>
                </a:lnTo>
                <a:lnTo>
                  <a:pt x="42329" y="259079"/>
                </a:lnTo>
                <a:lnTo>
                  <a:pt x="80911" y="259079"/>
                </a:lnTo>
                <a:lnTo>
                  <a:pt x="51384" y="247649"/>
                </a:lnTo>
                <a:close/>
              </a:path>
              <a:path w="360044" h="365760">
                <a:moveTo>
                  <a:pt x="201764" y="219709"/>
                </a:moveTo>
                <a:lnTo>
                  <a:pt x="198551" y="219709"/>
                </a:lnTo>
                <a:lnTo>
                  <a:pt x="168643" y="248919"/>
                </a:lnTo>
                <a:lnTo>
                  <a:pt x="184547" y="248919"/>
                </a:lnTo>
                <a:lnTo>
                  <a:pt x="206324" y="227329"/>
                </a:lnTo>
                <a:lnTo>
                  <a:pt x="206527" y="227329"/>
                </a:lnTo>
                <a:lnTo>
                  <a:pt x="206743" y="226059"/>
                </a:lnTo>
                <a:lnTo>
                  <a:pt x="206349" y="224789"/>
                </a:lnTo>
                <a:lnTo>
                  <a:pt x="206070" y="223519"/>
                </a:lnTo>
                <a:lnTo>
                  <a:pt x="205257" y="223519"/>
                </a:lnTo>
                <a:lnTo>
                  <a:pt x="204736" y="222249"/>
                </a:lnTo>
                <a:lnTo>
                  <a:pt x="204114" y="222249"/>
                </a:lnTo>
                <a:lnTo>
                  <a:pt x="203479" y="220979"/>
                </a:lnTo>
                <a:lnTo>
                  <a:pt x="202882" y="220979"/>
                </a:lnTo>
                <a:lnTo>
                  <a:pt x="201764" y="219709"/>
                </a:lnTo>
                <a:close/>
              </a:path>
              <a:path w="360044" h="365760">
                <a:moveTo>
                  <a:pt x="142494" y="170179"/>
                </a:moveTo>
                <a:lnTo>
                  <a:pt x="129590" y="170179"/>
                </a:lnTo>
                <a:lnTo>
                  <a:pt x="122783" y="173989"/>
                </a:lnTo>
                <a:lnTo>
                  <a:pt x="119430" y="176529"/>
                </a:lnTo>
                <a:lnTo>
                  <a:pt x="114058" y="181609"/>
                </a:lnTo>
                <a:lnTo>
                  <a:pt x="112293" y="182879"/>
                </a:lnTo>
                <a:lnTo>
                  <a:pt x="109385" y="187959"/>
                </a:lnTo>
                <a:lnTo>
                  <a:pt x="108191" y="190499"/>
                </a:lnTo>
                <a:lnTo>
                  <a:pt x="106286" y="194309"/>
                </a:lnTo>
                <a:lnTo>
                  <a:pt x="105613" y="196849"/>
                </a:lnTo>
                <a:lnTo>
                  <a:pt x="104813" y="199389"/>
                </a:lnTo>
                <a:lnTo>
                  <a:pt x="104584" y="200659"/>
                </a:lnTo>
                <a:lnTo>
                  <a:pt x="104470" y="203199"/>
                </a:lnTo>
                <a:lnTo>
                  <a:pt x="104711" y="204469"/>
                </a:lnTo>
                <a:lnTo>
                  <a:pt x="104863" y="204469"/>
                </a:lnTo>
                <a:lnTo>
                  <a:pt x="105244" y="205739"/>
                </a:lnTo>
                <a:lnTo>
                  <a:pt x="105524" y="205739"/>
                </a:lnTo>
                <a:lnTo>
                  <a:pt x="106654" y="207009"/>
                </a:lnTo>
                <a:lnTo>
                  <a:pt x="107924" y="208279"/>
                </a:lnTo>
                <a:lnTo>
                  <a:pt x="108584" y="208279"/>
                </a:lnTo>
                <a:lnTo>
                  <a:pt x="109778" y="209549"/>
                </a:lnTo>
                <a:lnTo>
                  <a:pt x="110299" y="209549"/>
                </a:lnTo>
                <a:lnTo>
                  <a:pt x="111175" y="210819"/>
                </a:lnTo>
                <a:lnTo>
                  <a:pt x="112521" y="210819"/>
                </a:lnTo>
                <a:lnTo>
                  <a:pt x="113182" y="209549"/>
                </a:lnTo>
                <a:lnTo>
                  <a:pt x="113525" y="208279"/>
                </a:lnTo>
                <a:lnTo>
                  <a:pt x="114045" y="205739"/>
                </a:lnTo>
                <a:lnTo>
                  <a:pt x="114477" y="204469"/>
                </a:lnTo>
                <a:lnTo>
                  <a:pt x="115633" y="199389"/>
                </a:lnTo>
                <a:lnTo>
                  <a:pt x="116471" y="198119"/>
                </a:lnTo>
                <a:lnTo>
                  <a:pt x="118681" y="193039"/>
                </a:lnTo>
                <a:lnTo>
                  <a:pt x="120307" y="190499"/>
                </a:lnTo>
                <a:lnTo>
                  <a:pt x="124269" y="186689"/>
                </a:lnTo>
                <a:lnTo>
                  <a:pt x="126174" y="185419"/>
                </a:lnTo>
                <a:lnTo>
                  <a:pt x="130175" y="184149"/>
                </a:lnTo>
                <a:lnTo>
                  <a:pt x="159410" y="184149"/>
                </a:lnTo>
                <a:lnTo>
                  <a:pt x="157645" y="181609"/>
                </a:lnTo>
                <a:lnTo>
                  <a:pt x="155663" y="179069"/>
                </a:lnTo>
                <a:lnTo>
                  <a:pt x="151066" y="175259"/>
                </a:lnTo>
                <a:lnTo>
                  <a:pt x="148386" y="172719"/>
                </a:lnTo>
                <a:lnTo>
                  <a:pt x="142494" y="170179"/>
                </a:lnTo>
                <a:close/>
              </a:path>
              <a:path w="360044" h="365760">
                <a:moveTo>
                  <a:pt x="195097" y="111759"/>
                </a:moveTo>
                <a:lnTo>
                  <a:pt x="162687" y="140969"/>
                </a:lnTo>
                <a:lnTo>
                  <a:pt x="162598" y="146049"/>
                </a:lnTo>
                <a:lnTo>
                  <a:pt x="165023" y="156209"/>
                </a:lnTo>
                <a:lnTo>
                  <a:pt x="189496" y="187959"/>
                </a:lnTo>
                <a:lnTo>
                  <a:pt x="194843" y="191769"/>
                </a:lnTo>
                <a:lnTo>
                  <a:pt x="205016" y="199389"/>
                </a:lnTo>
                <a:lnTo>
                  <a:pt x="209943" y="201929"/>
                </a:lnTo>
                <a:lnTo>
                  <a:pt x="219443" y="204469"/>
                </a:lnTo>
                <a:lnTo>
                  <a:pt x="224053" y="204469"/>
                </a:lnTo>
                <a:lnTo>
                  <a:pt x="232956" y="200659"/>
                </a:lnTo>
                <a:lnTo>
                  <a:pt x="237324" y="198119"/>
                </a:lnTo>
                <a:lnTo>
                  <a:pt x="243620" y="191769"/>
                </a:lnTo>
                <a:lnTo>
                  <a:pt x="220865" y="191769"/>
                </a:lnTo>
                <a:lnTo>
                  <a:pt x="214096" y="189229"/>
                </a:lnTo>
                <a:lnTo>
                  <a:pt x="210362" y="186689"/>
                </a:lnTo>
                <a:lnTo>
                  <a:pt x="202183" y="181609"/>
                </a:lnTo>
                <a:lnTo>
                  <a:pt x="197599" y="176529"/>
                </a:lnTo>
                <a:lnTo>
                  <a:pt x="188721" y="167639"/>
                </a:lnTo>
                <a:lnTo>
                  <a:pt x="185381" y="165099"/>
                </a:lnTo>
                <a:lnTo>
                  <a:pt x="179552" y="157479"/>
                </a:lnTo>
                <a:lnTo>
                  <a:pt x="177406" y="153669"/>
                </a:lnTo>
                <a:lnTo>
                  <a:pt x="174637" y="146049"/>
                </a:lnTo>
                <a:lnTo>
                  <a:pt x="174167" y="143509"/>
                </a:lnTo>
                <a:lnTo>
                  <a:pt x="175082" y="137159"/>
                </a:lnTo>
                <a:lnTo>
                  <a:pt x="176796" y="133349"/>
                </a:lnTo>
                <a:lnTo>
                  <a:pt x="181470" y="128269"/>
                </a:lnTo>
                <a:lnTo>
                  <a:pt x="183197" y="126999"/>
                </a:lnTo>
                <a:lnTo>
                  <a:pt x="186778" y="125729"/>
                </a:lnTo>
                <a:lnTo>
                  <a:pt x="188683" y="125729"/>
                </a:lnTo>
                <a:lnTo>
                  <a:pt x="192722" y="124459"/>
                </a:lnTo>
                <a:lnTo>
                  <a:pt x="219697" y="124459"/>
                </a:lnTo>
                <a:lnTo>
                  <a:pt x="209524" y="116839"/>
                </a:lnTo>
                <a:lnTo>
                  <a:pt x="204609" y="114299"/>
                </a:lnTo>
                <a:lnTo>
                  <a:pt x="195097" y="111759"/>
                </a:lnTo>
                <a:close/>
              </a:path>
              <a:path w="360044" h="365760">
                <a:moveTo>
                  <a:pt x="219697" y="124459"/>
                </a:moveTo>
                <a:lnTo>
                  <a:pt x="192722" y="124459"/>
                </a:lnTo>
                <a:lnTo>
                  <a:pt x="194843" y="125729"/>
                </a:lnTo>
                <a:lnTo>
                  <a:pt x="199339" y="126999"/>
                </a:lnTo>
                <a:lnTo>
                  <a:pt x="201726" y="128269"/>
                </a:lnTo>
                <a:lnTo>
                  <a:pt x="206819" y="130809"/>
                </a:lnTo>
                <a:lnTo>
                  <a:pt x="209562" y="133349"/>
                </a:lnTo>
                <a:lnTo>
                  <a:pt x="215455" y="138429"/>
                </a:lnTo>
                <a:lnTo>
                  <a:pt x="218630" y="140969"/>
                </a:lnTo>
                <a:lnTo>
                  <a:pt x="222034" y="144779"/>
                </a:lnTo>
                <a:lnTo>
                  <a:pt x="224561" y="147319"/>
                </a:lnTo>
                <a:lnTo>
                  <a:pt x="226910" y="149859"/>
                </a:lnTo>
                <a:lnTo>
                  <a:pt x="231254" y="154939"/>
                </a:lnTo>
                <a:lnTo>
                  <a:pt x="233133" y="156209"/>
                </a:lnTo>
                <a:lnTo>
                  <a:pt x="240182" y="175259"/>
                </a:lnTo>
                <a:lnTo>
                  <a:pt x="239814" y="177799"/>
                </a:lnTo>
                <a:lnTo>
                  <a:pt x="238086" y="181609"/>
                </a:lnTo>
                <a:lnTo>
                  <a:pt x="236677" y="184149"/>
                </a:lnTo>
                <a:lnTo>
                  <a:pt x="232194" y="187959"/>
                </a:lnTo>
                <a:lnTo>
                  <a:pt x="229527" y="190499"/>
                </a:lnTo>
                <a:lnTo>
                  <a:pt x="223951" y="191769"/>
                </a:lnTo>
                <a:lnTo>
                  <a:pt x="243620" y="191769"/>
                </a:lnTo>
                <a:lnTo>
                  <a:pt x="246138" y="189229"/>
                </a:lnTo>
                <a:lnTo>
                  <a:pt x="249085" y="184149"/>
                </a:lnTo>
                <a:lnTo>
                  <a:pt x="251853" y="175259"/>
                </a:lnTo>
                <a:lnTo>
                  <a:pt x="251955" y="170179"/>
                </a:lnTo>
                <a:lnTo>
                  <a:pt x="249567" y="160019"/>
                </a:lnTo>
                <a:lnTo>
                  <a:pt x="247230" y="154939"/>
                </a:lnTo>
                <a:lnTo>
                  <a:pt x="240245" y="144779"/>
                </a:lnTo>
                <a:lnTo>
                  <a:pt x="235889" y="139699"/>
                </a:lnTo>
                <a:lnTo>
                  <a:pt x="230657" y="134619"/>
                </a:lnTo>
                <a:lnTo>
                  <a:pt x="225056" y="128269"/>
                </a:lnTo>
                <a:lnTo>
                  <a:pt x="219697" y="124459"/>
                </a:lnTo>
                <a:close/>
              </a:path>
              <a:path w="360044" h="365760">
                <a:moveTo>
                  <a:pt x="252460" y="80009"/>
                </a:moveTo>
                <a:lnTo>
                  <a:pt x="235064" y="80009"/>
                </a:lnTo>
                <a:lnTo>
                  <a:pt x="286842" y="132079"/>
                </a:lnTo>
                <a:lnTo>
                  <a:pt x="272351" y="146049"/>
                </a:lnTo>
                <a:lnTo>
                  <a:pt x="272173" y="147319"/>
                </a:lnTo>
                <a:lnTo>
                  <a:pt x="272072" y="148589"/>
                </a:lnTo>
                <a:lnTo>
                  <a:pt x="272351" y="148589"/>
                </a:lnTo>
                <a:lnTo>
                  <a:pt x="272605" y="149859"/>
                </a:lnTo>
                <a:lnTo>
                  <a:pt x="273303" y="151129"/>
                </a:lnTo>
                <a:lnTo>
                  <a:pt x="273786" y="151129"/>
                </a:lnTo>
                <a:lnTo>
                  <a:pt x="275094" y="152399"/>
                </a:lnTo>
                <a:lnTo>
                  <a:pt x="275704" y="153669"/>
                </a:lnTo>
                <a:lnTo>
                  <a:pt x="279653" y="153669"/>
                </a:lnTo>
                <a:lnTo>
                  <a:pt x="310558" y="123189"/>
                </a:lnTo>
                <a:lnTo>
                  <a:pt x="295897" y="123189"/>
                </a:lnTo>
                <a:lnTo>
                  <a:pt x="252460" y="80009"/>
                </a:lnTo>
                <a:close/>
              </a:path>
              <a:path w="360044" h="365760">
                <a:moveTo>
                  <a:pt x="311480" y="110489"/>
                </a:moveTo>
                <a:lnTo>
                  <a:pt x="308482" y="110489"/>
                </a:lnTo>
                <a:lnTo>
                  <a:pt x="295897" y="123189"/>
                </a:lnTo>
                <a:lnTo>
                  <a:pt x="310558" y="123189"/>
                </a:lnTo>
                <a:lnTo>
                  <a:pt x="315709" y="118109"/>
                </a:lnTo>
                <a:lnTo>
                  <a:pt x="315887" y="118109"/>
                </a:lnTo>
                <a:lnTo>
                  <a:pt x="316102" y="116839"/>
                </a:lnTo>
                <a:lnTo>
                  <a:pt x="315887" y="115569"/>
                </a:lnTo>
                <a:lnTo>
                  <a:pt x="315658" y="115569"/>
                </a:lnTo>
                <a:lnTo>
                  <a:pt x="314959" y="114299"/>
                </a:lnTo>
                <a:lnTo>
                  <a:pt x="314451" y="113029"/>
                </a:lnTo>
                <a:lnTo>
                  <a:pt x="313778" y="113029"/>
                </a:lnTo>
                <a:lnTo>
                  <a:pt x="313156" y="111759"/>
                </a:lnTo>
                <a:lnTo>
                  <a:pt x="312559" y="111759"/>
                </a:lnTo>
                <a:lnTo>
                  <a:pt x="311480" y="110489"/>
                </a:lnTo>
                <a:close/>
              </a:path>
              <a:path w="360044" h="365760">
                <a:moveTo>
                  <a:pt x="229107" y="102869"/>
                </a:moveTo>
                <a:lnTo>
                  <a:pt x="225323" y="102869"/>
                </a:lnTo>
                <a:lnTo>
                  <a:pt x="226555" y="104139"/>
                </a:lnTo>
                <a:lnTo>
                  <a:pt x="228447" y="104139"/>
                </a:lnTo>
                <a:lnTo>
                  <a:pt x="229107" y="102869"/>
                </a:lnTo>
                <a:close/>
              </a:path>
              <a:path w="360044" h="365760">
                <a:moveTo>
                  <a:pt x="235851" y="63500"/>
                </a:moveTo>
                <a:lnTo>
                  <a:pt x="233222" y="63500"/>
                </a:lnTo>
                <a:lnTo>
                  <a:pt x="231965" y="64769"/>
                </a:lnTo>
                <a:lnTo>
                  <a:pt x="231228" y="64769"/>
                </a:lnTo>
                <a:lnTo>
                  <a:pt x="230377" y="66039"/>
                </a:lnTo>
                <a:lnTo>
                  <a:pt x="228422" y="68579"/>
                </a:lnTo>
                <a:lnTo>
                  <a:pt x="228104" y="68579"/>
                </a:lnTo>
                <a:lnTo>
                  <a:pt x="227609" y="69849"/>
                </a:lnTo>
                <a:lnTo>
                  <a:pt x="227050" y="69849"/>
                </a:lnTo>
                <a:lnTo>
                  <a:pt x="227012" y="71119"/>
                </a:lnTo>
                <a:lnTo>
                  <a:pt x="221284" y="96519"/>
                </a:lnTo>
                <a:lnTo>
                  <a:pt x="221233" y="97789"/>
                </a:lnTo>
                <a:lnTo>
                  <a:pt x="221360" y="99059"/>
                </a:lnTo>
                <a:lnTo>
                  <a:pt x="221716" y="99059"/>
                </a:lnTo>
                <a:lnTo>
                  <a:pt x="221983" y="100329"/>
                </a:lnTo>
                <a:lnTo>
                  <a:pt x="222732" y="100329"/>
                </a:lnTo>
                <a:lnTo>
                  <a:pt x="223202" y="101599"/>
                </a:lnTo>
                <a:lnTo>
                  <a:pt x="224612" y="102869"/>
                </a:lnTo>
                <a:lnTo>
                  <a:pt x="229438" y="102869"/>
                </a:lnTo>
                <a:lnTo>
                  <a:pt x="235064" y="80009"/>
                </a:lnTo>
                <a:lnTo>
                  <a:pt x="252460" y="80009"/>
                </a:lnTo>
                <a:lnTo>
                  <a:pt x="235851" y="63500"/>
                </a:lnTo>
                <a:close/>
              </a:path>
              <a:path w="360044" h="365760">
                <a:moveTo>
                  <a:pt x="328180" y="100329"/>
                </a:moveTo>
                <a:lnTo>
                  <a:pt x="325183" y="100329"/>
                </a:lnTo>
                <a:lnTo>
                  <a:pt x="325818" y="101599"/>
                </a:lnTo>
                <a:lnTo>
                  <a:pt x="327240" y="101599"/>
                </a:lnTo>
                <a:lnTo>
                  <a:pt x="328180" y="100329"/>
                </a:lnTo>
                <a:close/>
              </a:path>
              <a:path w="360044" h="365760">
                <a:moveTo>
                  <a:pt x="353907" y="44450"/>
                </a:moveTo>
                <a:lnTo>
                  <a:pt x="331724" y="44450"/>
                </a:lnTo>
                <a:lnTo>
                  <a:pt x="336422" y="46989"/>
                </a:lnTo>
                <a:lnTo>
                  <a:pt x="338683" y="48260"/>
                </a:lnTo>
                <a:lnTo>
                  <a:pt x="347525" y="64769"/>
                </a:lnTo>
                <a:lnTo>
                  <a:pt x="347192" y="68579"/>
                </a:lnTo>
                <a:lnTo>
                  <a:pt x="329806" y="88899"/>
                </a:lnTo>
                <a:lnTo>
                  <a:pt x="327774" y="90169"/>
                </a:lnTo>
                <a:lnTo>
                  <a:pt x="324269" y="91439"/>
                </a:lnTo>
                <a:lnTo>
                  <a:pt x="322808" y="91439"/>
                </a:lnTo>
                <a:lnTo>
                  <a:pt x="320459" y="92709"/>
                </a:lnTo>
                <a:lnTo>
                  <a:pt x="319100" y="92709"/>
                </a:lnTo>
                <a:lnTo>
                  <a:pt x="318947" y="93979"/>
                </a:lnTo>
                <a:lnTo>
                  <a:pt x="319214" y="95249"/>
                </a:lnTo>
                <a:lnTo>
                  <a:pt x="319493" y="95249"/>
                </a:lnTo>
                <a:lnTo>
                  <a:pt x="320344" y="96519"/>
                </a:lnTo>
                <a:lnTo>
                  <a:pt x="320852" y="97789"/>
                </a:lnTo>
                <a:lnTo>
                  <a:pt x="322071" y="99059"/>
                </a:lnTo>
                <a:lnTo>
                  <a:pt x="322643" y="99059"/>
                </a:lnTo>
                <a:lnTo>
                  <a:pt x="323621" y="100329"/>
                </a:lnTo>
                <a:lnTo>
                  <a:pt x="330923" y="100329"/>
                </a:lnTo>
                <a:lnTo>
                  <a:pt x="332562" y="99059"/>
                </a:lnTo>
                <a:lnTo>
                  <a:pt x="336384" y="96519"/>
                </a:lnTo>
                <a:lnTo>
                  <a:pt x="338429" y="95249"/>
                </a:lnTo>
                <a:lnTo>
                  <a:pt x="342823" y="92709"/>
                </a:lnTo>
                <a:lnTo>
                  <a:pt x="344970" y="90169"/>
                </a:lnTo>
                <a:lnTo>
                  <a:pt x="359765" y="59689"/>
                </a:lnTo>
                <a:lnTo>
                  <a:pt x="359105" y="55879"/>
                </a:lnTo>
                <a:lnTo>
                  <a:pt x="355879" y="48260"/>
                </a:lnTo>
                <a:lnTo>
                  <a:pt x="353907" y="44450"/>
                </a:lnTo>
                <a:close/>
              </a:path>
              <a:path w="360044" h="365760">
                <a:moveTo>
                  <a:pt x="300634" y="0"/>
                </a:moveTo>
                <a:lnTo>
                  <a:pt x="297472" y="0"/>
                </a:lnTo>
                <a:lnTo>
                  <a:pt x="266026" y="31750"/>
                </a:lnTo>
                <a:lnTo>
                  <a:pt x="265518" y="33019"/>
                </a:lnTo>
                <a:lnTo>
                  <a:pt x="265556" y="34289"/>
                </a:lnTo>
                <a:lnTo>
                  <a:pt x="266141" y="35560"/>
                </a:lnTo>
                <a:lnTo>
                  <a:pt x="296329" y="66039"/>
                </a:lnTo>
                <a:lnTo>
                  <a:pt x="297421" y="66039"/>
                </a:lnTo>
                <a:lnTo>
                  <a:pt x="299173" y="67309"/>
                </a:lnTo>
                <a:lnTo>
                  <a:pt x="300100" y="66039"/>
                </a:lnTo>
                <a:lnTo>
                  <a:pt x="302412" y="63500"/>
                </a:lnTo>
                <a:lnTo>
                  <a:pt x="303745" y="62229"/>
                </a:lnTo>
                <a:lnTo>
                  <a:pt x="306412" y="58419"/>
                </a:lnTo>
                <a:lnTo>
                  <a:pt x="308152" y="57150"/>
                </a:lnTo>
                <a:lnTo>
                  <a:pt x="313308" y="52069"/>
                </a:lnTo>
                <a:lnTo>
                  <a:pt x="298767" y="52069"/>
                </a:lnTo>
                <a:lnTo>
                  <a:pt x="279666" y="33019"/>
                </a:lnTo>
                <a:lnTo>
                  <a:pt x="305714" y="7619"/>
                </a:lnTo>
                <a:lnTo>
                  <a:pt x="305854" y="6350"/>
                </a:lnTo>
                <a:lnTo>
                  <a:pt x="305155" y="5079"/>
                </a:lnTo>
                <a:lnTo>
                  <a:pt x="304342" y="3810"/>
                </a:lnTo>
                <a:lnTo>
                  <a:pt x="302412" y="1269"/>
                </a:lnTo>
                <a:lnTo>
                  <a:pt x="301790" y="1269"/>
                </a:lnTo>
                <a:lnTo>
                  <a:pt x="300634" y="0"/>
                </a:lnTo>
                <a:close/>
              </a:path>
              <a:path w="360044" h="365760">
                <a:moveTo>
                  <a:pt x="235000" y="62229"/>
                </a:moveTo>
                <a:lnTo>
                  <a:pt x="234632" y="62229"/>
                </a:lnTo>
                <a:lnTo>
                  <a:pt x="233756" y="63500"/>
                </a:lnTo>
                <a:lnTo>
                  <a:pt x="235597" y="63500"/>
                </a:lnTo>
                <a:lnTo>
                  <a:pt x="235000" y="62229"/>
                </a:lnTo>
                <a:close/>
              </a:path>
              <a:path w="360044" h="365760">
                <a:moveTo>
                  <a:pt x="336626" y="31750"/>
                </a:moveTo>
                <a:lnTo>
                  <a:pt x="325793" y="31750"/>
                </a:lnTo>
                <a:lnTo>
                  <a:pt x="322046" y="33019"/>
                </a:lnTo>
                <a:lnTo>
                  <a:pt x="314375" y="36829"/>
                </a:lnTo>
                <a:lnTo>
                  <a:pt x="306603" y="44450"/>
                </a:lnTo>
                <a:lnTo>
                  <a:pt x="303453" y="46989"/>
                </a:lnTo>
                <a:lnTo>
                  <a:pt x="300964" y="49529"/>
                </a:lnTo>
                <a:lnTo>
                  <a:pt x="299821" y="50800"/>
                </a:lnTo>
                <a:lnTo>
                  <a:pt x="298767" y="52069"/>
                </a:lnTo>
                <a:lnTo>
                  <a:pt x="313308" y="52069"/>
                </a:lnTo>
                <a:lnTo>
                  <a:pt x="316179" y="49529"/>
                </a:lnTo>
                <a:lnTo>
                  <a:pt x="321614" y="45719"/>
                </a:lnTo>
                <a:lnTo>
                  <a:pt x="324231" y="45719"/>
                </a:lnTo>
                <a:lnTo>
                  <a:pt x="329285" y="44450"/>
                </a:lnTo>
                <a:lnTo>
                  <a:pt x="353907" y="44450"/>
                </a:lnTo>
                <a:lnTo>
                  <a:pt x="353250" y="43179"/>
                </a:lnTo>
                <a:lnTo>
                  <a:pt x="349592" y="40639"/>
                </a:lnTo>
                <a:lnTo>
                  <a:pt x="346646" y="36829"/>
                </a:lnTo>
                <a:lnTo>
                  <a:pt x="343471" y="35560"/>
                </a:lnTo>
                <a:lnTo>
                  <a:pt x="336626" y="31750"/>
                </a:lnTo>
                <a:close/>
              </a:path>
            </a:pathLst>
          </a:custGeom>
          <a:solidFill>
            <a:srgbClr val="000000"/>
          </a:solidFill>
        </p:spPr>
        <p:txBody>
          <a:bodyPr wrap="square" lIns="0" tIns="0" rIns="0" bIns="0" rtlCol="0"/>
          <a:lstStyle/>
          <a:p>
            <a:endParaRPr/>
          </a:p>
        </p:txBody>
      </p:sp>
      <p:sp>
        <p:nvSpPr>
          <p:cNvPr id="92" name="object 92"/>
          <p:cNvSpPr/>
          <p:nvPr/>
        </p:nvSpPr>
        <p:spPr>
          <a:xfrm>
            <a:off x="4190886" y="3539807"/>
            <a:ext cx="362585" cy="368300"/>
          </a:xfrm>
          <a:custGeom>
            <a:avLst/>
            <a:gdLst/>
            <a:ahLst/>
            <a:cxnLst/>
            <a:rect l="l" t="t" r="r" b="b"/>
            <a:pathLst>
              <a:path w="362585" h="368300">
                <a:moveTo>
                  <a:pt x="33985" y="266699"/>
                </a:moveTo>
                <a:lnTo>
                  <a:pt x="32816" y="266699"/>
                </a:lnTo>
                <a:lnTo>
                  <a:pt x="32511" y="267969"/>
                </a:lnTo>
                <a:lnTo>
                  <a:pt x="838" y="298449"/>
                </a:lnTo>
                <a:lnTo>
                  <a:pt x="342" y="299719"/>
                </a:lnTo>
                <a:lnTo>
                  <a:pt x="0" y="302259"/>
                </a:lnTo>
                <a:lnTo>
                  <a:pt x="596" y="303529"/>
                </a:lnTo>
                <a:lnTo>
                  <a:pt x="65239" y="368299"/>
                </a:lnTo>
                <a:lnTo>
                  <a:pt x="68237" y="368299"/>
                </a:lnTo>
                <a:lnTo>
                  <a:pt x="69595" y="367029"/>
                </a:lnTo>
                <a:lnTo>
                  <a:pt x="70357" y="365759"/>
                </a:lnTo>
                <a:lnTo>
                  <a:pt x="72123" y="364489"/>
                </a:lnTo>
                <a:lnTo>
                  <a:pt x="72809" y="363219"/>
                </a:lnTo>
                <a:lnTo>
                  <a:pt x="73761" y="361949"/>
                </a:lnTo>
                <a:lnTo>
                  <a:pt x="74104" y="361949"/>
                </a:lnTo>
                <a:lnTo>
                  <a:pt x="74561" y="360679"/>
                </a:lnTo>
                <a:lnTo>
                  <a:pt x="74460" y="359409"/>
                </a:lnTo>
                <a:lnTo>
                  <a:pt x="74294" y="359409"/>
                </a:lnTo>
                <a:lnTo>
                  <a:pt x="45681" y="331469"/>
                </a:lnTo>
                <a:lnTo>
                  <a:pt x="53205" y="323849"/>
                </a:lnTo>
                <a:lnTo>
                  <a:pt x="38163" y="323849"/>
                </a:lnTo>
                <a:lnTo>
                  <a:pt x="15011" y="299719"/>
                </a:lnTo>
                <a:lnTo>
                  <a:pt x="40195" y="275589"/>
                </a:lnTo>
                <a:lnTo>
                  <a:pt x="40360" y="274319"/>
                </a:lnTo>
                <a:lnTo>
                  <a:pt x="40538" y="274319"/>
                </a:lnTo>
                <a:lnTo>
                  <a:pt x="40525" y="273049"/>
                </a:lnTo>
                <a:lnTo>
                  <a:pt x="40271" y="273049"/>
                </a:lnTo>
                <a:lnTo>
                  <a:pt x="40004" y="271779"/>
                </a:lnTo>
                <a:lnTo>
                  <a:pt x="39166" y="270509"/>
                </a:lnTo>
                <a:lnTo>
                  <a:pt x="38620" y="270509"/>
                </a:lnTo>
                <a:lnTo>
                  <a:pt x="37947" y="269239"/>
                </a:lnTo>
                <a:lnTo>
                  <a:pt x="37287" y="269239"/>
                </a:lnTo>
                <a:lnTo>
                  <a:pt x="36664" y="267969"/>
                </a:lnTo>
                <a:lnTo>
                  <a:pt x="34963" y="267969"/>
                </a:lnTo>
                <a:lnTo>
                  <a:pt x="33985" y="266699"/>
                </a:lnTo>
                <a:close/>
              </a:path>
              <a:path w="362585" h="368300">
                <a:moveTo>
                  <a:pt x="64795" y="299719"/>
                </a:moveTo>
                <a:lnTo>
                  <a:pt x="61975" y="299719"/>
                </a:lnTo>
                <a:lnTo>
                  <a:pt x="38163" y="323849"/>
                </a:lnTo>
                <a:lnTo>
                  <a:pt x="53205" y="323849"/>
                </a:lnTo>
                <a:lnTo>
                  <a:pt x="69507" y="307339"/>
                </a:lnTo>
                <a:lnTo>
                  <a:pt x="69659" y="307339"/>
                </a:lnTo>
                <a:lnTo>
                  <a:pt x="69773" y="306069"/>
                </a:lnTo>
                <a:lnTo>
                  <a:pt x="69265" y="303529"/>
                </a:lnTo>
                <a:lnTo>
                  <a:pt x="68465" y="303529"/>
                </a:lnTo>
                <a:lnTo>
                  <a:pt x="67919" y="302259"/>
                </a:lnTo>
                <a:lnTo>
                  <a:pt x="66522" y="300989"/>
                </a:lnTo>
                <a:lnTo>
                  <a:pt x="65887" y="300989"/>
                </a:lnTo>
                <a:lnTo>
                  <a:pt x="64795" y="299719"/>
                </a:lnTo>
                <a:close/>
              </a:path>
              <a:path w="362585" h="368300">
                <a:moveTo>
                  <a:pt x="128866" y="306069"/>
                </a:moveTo>
                <a:lnTo>
                  <a:pt x="127749" y="306069"/>
                </a:lnTo>
                <a:lnTo>
                  <a:pt x="128447" y="307339"/>
                </a:lnTo>
                <a:lnTo>
                  <a:pt x="128866" y="306069"/>
                </a:lnTo>
                <a:close/>
              </a:path>
              <a:path w="362585" h="368300">
                <a:moveTo>
                  <a:pt x="83629" y="261619"/>
                </a:moveTo>
                <a:lnTo>
                  <a:pt x="44386" y="261619"/>
                </a:lnTo>
                <a:lnTo>
                  <a:pt x="102057" y="280669"/>
                </a:lnTo>
                <a:lnTo>
                  <a:pt x="127431" y="306069"/>
                </a:lnTo>
                <a:lnTo>
                  <a:pt x="130428" y="306069"/>
                </a:lnTo>
                <a:lnTo>
                  <a:pt x="131762" y="304799"/>
                </a:lnTo>
                <a:lnTo>
                  <a:pt x="132537" y="304799"/>
                </a:lnTo>
                <a:lnTo>
                  <a:pt x="134251" y="302259"/>
                </a:lnTo>
                <a:lnTo>
                  <a:pt x="134924" y="302259"/>
                </a:lnTo>
                <a:lnTo>
                  <a:pt x="135953" y="299719"/>
                </a:lnTo>
                <a:lnTo>
                  <a:pt x="136321" y="299719"/>
                </a:lnTo>
                <a:lnTo>
                  <a:pt x="136766" y="298449"/>
                </a:lnTo>
                <a:lnTo>
                  <a:pt x="136715" y="297179"/>
                </a:lnTo>
                <a:lnTo>
                  <a:pt x="136537" y="297179"/>
                </a:lnTo>
                <a:lnTo>
                  <a:pt x="111150" y="271779"/>
                </a:lnTo>
                <a:lnTo>
                  <a:pt x="109876" y="267969"/>
                </a:lnTo>
                <a:lnTo>
                  <a:pt x="98209" y="267969"/>
                </a:lnTo>
                <a:lnTo>
                  <a:pt x="86461" y="262889"/>
                </a:lnTo>
                <a:lnTo>
                  <a:pt x="83629" y="261619"/>
                </a:lnTo>
                <a:close/>
              </a:path>
              <a:path w="362585" h="368300">
                <a:moveTo>
                  <a:pt x="167385" y="267969"/>
                </a:moveTo>
                <a:lnTo>
                  <a:pt x="162902" y="267969"/>
                </a:lnTo>
                <a:lnTo>
                  <a:pt x="164210" y="269239"/>
                </a:lnTo>
                <a:lnTo>
                  <a:pt x="166408" y="269239"/>
                </a:lnTo>
                <a:lnTo>
                  <a:pt x="167385" y="267969"/>
                </a:lnTo>
                <a:close/>
              </a:path>
              <a:path w="362585" h="368300">
                <a:moveTo>
                  <a:pt x="90500" y="210819"/>
                </a:moveTo>
                <a:lnTo>
                  <a:pt x="88341" y="210819"/>
                </a:lnTo>
                <a:lnTo>
                  <a:pt x="86728" y="212089"/>
                </a:lnTo>
                <a:lnTo>
                  <a:pt x="85686" y="213359"/>
                </a:lnTo>
                <a:lnTo>
                  <a:pt x="83515" y="215899"/>
                </a:lnTo>
                <a:lnTo>
                  <a:pt x="82791" y="217169"/>
                </a:lnTo>
                <a:lnTo>
                  <a:pt x="81737" y="218439"/>
                </a:lnTo>
                <a:lnTo>
                  <a:pt x="81368" y="218439"/>
                </a:lnTo>
                <a:lnTo>
                  <a:pt x="80949" y="219709"/>
                </a:lnTo>
                <a:lnTo>
                  <a:pt x="80975" y="220979"/>
                </a:lnTo>
                <a:lnTo>
                  <a:pt x="81368" y="220979"/>
                </a:lnTo>
                <a:lnTo>
                  <a:pt x="91579" y="250189"/>
                </a:lnTo>
                <a:lnTo>
                  <a:pt x="92633" y="253999"/>
                </a:lnTo>
                <a:lnTo>
                  <a:pt x="95961" y="261619"/>
                </a:lnTo>
                <a:lnTo>
                  <a:pt x="98310" y="267969"/>
                </a:lnTo>
                <a:lnTo>
                  <a:pt x="109876" y="267969"/>
                </a:lnTo>
                <a:lnTo>
                  <a:pt x="91617" y="213359"/>
                </a:lnTo>
                <a:lnTo>
                  <a:pt x="91236" y="212089"/>
                </a:lnTo>
                <a:lnTo>
                  <a:pt x="90500" y="210819"/>
                </a:lnTo>
                <a:close/>
              </a:path>
              <a:path w="362585" h="368300">
                <a:moveTo>
                  <a:pt x="159404" y="186689"/>
                </a:moveTo>
                <a:lnTo>
                  <a:pt x="137934" y="186689"/>
                </a:lnTo>
                <a:lnTo>
                  <a:pt x="141617" y="189229"/>
                </a:lnTo>
                <a:lnTo>
                  <a:pt x="143294" y="190499"/>
                </a:lnTo>
                <a:lnTo>
                  <a:pt x="146303" y="193039"/>
                </a:lnTo>
                <a:lnTo>
                  <a:pt x="147764" y="194309"/>
                </a:lnTo>
                <a:lnTo>
                  <a:pt x="150571" y="198119"/>
                </a:lnTo>
                <a:lnTo>
                  <a:pt x="151828" y="201929"/>
                </a:lnTo>
                <a:lnTo>
                  <a:pt x="154038" y="207009"/>
                </a:lnTo>
                <a:lnTo>
                  <a:pt x="154939" y="210819"/>
                </a:lnTo>
                <a:lnTo>
                  <a:pt x="156387" y="219709"/>
                </a:lnTo>
                <a:lnTo>
                  <a:pt x="156832" y="226059"/>
                </a:lnTo>
                <a:lnTo>
                  <a:pt x="157835" y="260349"/>
                </a:lnTo>
                <a:lnTo>
                  <a:pt x="158203" y="261619"/>
                </a:lnTo>
                <a:lnTo>
                  <a:pt x="158381" y="262889"/>
                </a:lnTo>
                <a:lnTo>
                  <a:pt x="158838" y="264159"/>
                </a:lnTo>
                <a:lnTo>
                  <a:pt x="159194" y="264159"/>
                </a:lnTo>
                <a:lnTo>
                  <a:pt x="160134" y="265429"/>
                </a:lnTo>
                <a:lnTo>
                  <a:pt x="160731" y="265429"/>
                </a:lnTo>
                <a:lnTo>
                  <a:pt x="162204" y="267969"/>
                </a:lnTo>
                <a:lnTo>
                  <a:pt x="167881" y="267969"/>
                </a:lnTo>
                <a:lnTo>
                  <a:pt x="184534" y="251459"/>
                </a:lnTo>
                <a:lnTo>
                  <a:pt x="168630" y="251459"/>
                </a:lnTo>
                <a:lnTo>
                  <a:pt x="168160" y="229869"/>
                </a:lnTo>
                <a:lnTo>
                  <a:pt x="161175" y="189229"/>
                </a:lnTo>
                <a:lnTo>
                  <a:pt x="159404" y="186689"/>
                </a:lnTo>
                <a:close/>
              </a:path>
              <a:path w="362585" h="368300">
                <a:moveTo>
                  <a:pt x="51384" y="250189"/>
                </a:moveTo>
                <a:lnTo>
                  <a:pt x="49606" y="250189"/>
                </a:lnTo>
                <a:lnTo>
                  <a:pt x="48577" y="251459"/>
                </a:lnTo>
                <a:lnTo>
                  <a:pt x="47967" y="251459"/>
                </a:lnTo>
                <a:lnTo>
                  <a:pt x="46532" y="252729"/>
                </a:lnTo>
                <a:lnTo>
                  <a:pt x="45643" y="253999"/>
                </a:lnTo>
                <a:lnTo>
                  <a:pt x="43433" y="255269"/>
                </a:lnTo>
                <a:lnTo>
                  <a:pt x="42544" y="256539"/>
                </a:lnTo>
                <a:lnTo>
                  <a:pt x="41325" y="257809"/>
                </a:lnTo>
                <a:lnTo>
                  <a:pt x="41008" y="259079"/>
                </a:lnTo>
                <a:lnTo>
                  <a:pt x="40970" y="260349"/>
                </a:lnTo>
                <a:lnTo>
                  <a:pt x="41236" y="260349"/>
                </a:lnTo>
                <a:lnTo>
                  <a:pt x="42316" y="261619"/>
                </a:lnTo>
                <a:lnTo>
                  <a:pt x="80898" y="261619"/>
                </a:lnTo>
                <a:lnTo>
                  <a:pt x="51384" y="250189"/>
                </a:lnTo>
                <a:close/>
              </a:path>
              <a:path w="362585" h="368300">
                <a:moveTo>
                  <a:pt x="201752" y="222249"/>
                </a:moveTo>
                <a:lnTo>
                  <a:pt x="198539" y="222249"/>
                </a:lnTo>
                <a:lnTo>
                  <a:pt x="168630" y="251459"/>
                </a:lnTo>
                <a:lnTo>
                  <a:pt x="184534" y="251459"/>
                </a:lnTo>
                <a:lnTo>
                  <a:pt x="206311" y="229869"/>
                </a:lnTo>
                <a:lnTo>
                  <a:pt x="206527" y="229869"/>
                </a:lnTo>
                <a:lnTo>
                  <a:pt x="206730" y="228599"/>
                </a:lnTo>
                <a:lnTo>
                  <a:pt x="206349" y="227329"/>
                </a:lnTo>
                <a:lnTo>
                  <a:pt x="206057" y="226059"/>
                </a:lnTo>
                <a:lnTo>
                  <a:pt x="205244" y="226059"/>
                </a:lnTo>
                <a:lnTo>
                  <a:pt x="204736" y="224789"/>
                </a:lnTo>
                <a:lnTo>
                  <a:pt x="204101" y="224789"/>
                </a:lnTo>
                <a:lnTo>
                  <a:pt x="203466" y="223519"/>
                </a:lnTo>
                <a:lnTo>
                  <a:pt x="202869" y="223519"/>
                </a:lnTo>
                <a:lnTo>
                  <a:pt x="201752" y="222249"/>
                </a:lnTo>
                <a:close/>
              </a:path>
              <a:path w="362585" h="368300">
                <a:moveTo>
                  <a:pt x="142481" y="172719"/>
                </a:moveTo>
                <a:lnTo>
                  <a:pt x="129578" y="172719"/>
                </a:lnTo>
                <a:lnTo>
                  <a:pt x="122770" y="176529"/>
                </a:lnTo>
                <a:lnTo>
                  <a:pt x="119418" y="179069"/>
                </a:lnTo>
                <a:lnTo>
                  <a:pt x="114058" y="184149"/>
                </a:lnTo>
                <a:lnTo>
                  <a:pt x="112293" y="185419"/>
                </a:lnTo>
                <a:lnTo>
                  <a:pt x="109372" y="190499"/>
                </a:lnTo>
                <a:lnTo>
                  <a:pt x="108178" y="193039"/>
                </a:lnTo>
                <a:lnTo>
                  <a:pt x="106286" y="196849"/>
                </a:lnTo>
                <a:lnTo>
                  <a:pt x="105613" y="199389"/>
                </a:lnTo>
                <a:lnTo>
                  <a:pt x="104800" y="201929"/>
                </a:lnTo>
                <a:lnTo>
                  <a:pt x="104571" y="203199"/>
                </a:lnTo>
                <a:lnTo>
                  <a:pt x="104470" y="205739"/>
                </a:lnTo>
                <a:lnTo>
                  <a:pt x="104698" y="207009"/>
                </a:lnTo>
                <a:lnTo>
                  <a:pt x="104851" y="207009"/>
                </a:lnTo>
                <a:lnTo>
                  <a:pt x="105244" y="208279"/>
                </a:lnTo>
                <a:lnTo>
                  <a:pt x="105511" y="208279"/>
                </a:lnTo>
                <a:lnTo>
                  <a:pt x="106210" y="209549"/>
                </a:lnTo>
                <a:lnTo>
                  <a:pt x="106654" y="209549"/>
                </a:lnTo>
                <a:lnTo>
                  <a:pt x="107911" y="210819"/>
                </a:lnTo>
                <a:lnTo>
                  <a:pt x="108584" y="210819"/>
                </a:lnTo>
                <a:lnTo>
                  <a:pt x="109778" y="212089"/>
                </a:lnTo>
                <a:lnTo>
                  <a:pt x="110286" y="212089"/>
                </a:lnTo>
                <a:lnTo>
                  <a:pt x="111163" y="213359"/>
                </a:lnTo>
                <a:lnTo>
                  <a:pt x="112509" y="213359"/>
                </a:lnTo>
                <a:lnTo>
                  <a:pt x="113169" y="212089"/>
                </a:lnTo>
                <a:lnTo>
                  <a:pt x="113512" y="210819"/>
                </a:lnTo>
                <a:lnTo>
                  <a:pt x="114045" y="208279"/>
                </a:lnTo>
                <a:lnTo>
                  <a:pt x="114465" y="207009"/>
                </a:lnTo>
                <a:lnTo>
                  <a:pt x="115620" y="201929"/>
                </a:lnTo>
                <a:lnTo>
                  <a:pt x="116458" y="200659"/>
                </a:lnTo>
                <a:lnTo>
                  <a:pt x="118668" y="195579"/>
                </a:lnTo>
                <a:lnTo>
                  <a:pt x="120294" y="193039"/>
                </a:lnTo>
                <a:lnTo>
                  <a:pt x="124256" y="189229"/>
                </a:lnTo>
                <a:lnTo>
                  <a:pt x="126174" y="187959"/>
                </a:lnTo>
                <a:lnTo>
                  <a:pt x="130175" y="186689"/>
                </a:lnTo>
                <a:lnTo>
                  <a:pt x="159404" y="186689"/>
                </a:lnTo>
                <a:lnTo>
                  <a:pt x="157632" y="184149"/>
                </a:lnTo>
                <a:lnTo>
                  <a:pt x="155651" y="181609"/>
                </a:lnTo>
                <a:lnTo>
                  <a:pt x="151066" y="177799"/>
                </a:lnTo>
                <a:lnTo>
                  <a:pt x="148374" y="175259"/>
                </a:lnTo>
                <a:lnTo>
                  <a:pt x="142481" y="172719"/>
                </a:lnTo>
                <a:close/>
              </a:path>
              <a:path w="362585" h="368300">
                <a:moveTo>
                  <a:pt x="195097" y="114299"/>
                </a:moveTo>
                <a:lnTo>
                  <a:pt x="162674" y="143509"/>
                </a:lnTo>
                <a:lnTo>
                  <a:pt x="162598" y="148589"/>
                </a:lnTo>
                <a:lnTo>
                  <a:pt x="165011" y="158749"/>
                </a:lnTo>
                <a:lnTo>
                  <a:pt x="189483" y="190499"/>
                </a:lnTo>
                <a:lnTo>
                  <a:pt x="194843" y="194309"/>
                </a:lnTo>
                <a:lnTo>
                  <a:pt x="205016" y="201929"/>
                </a:lnTo>
                <a:lnTo>
                  <a:pt x="209930" y="204469"/>
                </a:lnTo>
                <a:lnTo>
                  <a:pt x="219443" y="207009"/>
                </a:lnTo>
                <a:lnTo>
                  <a:pt x="224040" y="207009"/>
                </a:lnTo>
                <a:lnTo>
                  <a:pt x="232956" y="203199"/>
                </a:lnTo>
                <a:lnTo>
                  <a:pt x="237324" y="200659"/>
                </a:lnTo>
                <a:lnTo>
                  <a:pt x="243611" y="194309"/>
                </a:lnTo>
                <a:lnTo>
                  <a:pt x="220865" y="194309"/>
                </a:lnTo>
                <a:lnTo>
                  <a:pt x="214083" y="191769"/>
                </a:lnTo>
                <a:lnTo>
                  <a:pt x="210350" y="189229"/>
                </a:lnTo>
                <a:lnTo>
                  <a:pt x="202183" y="184149"/>
                </a:lnTo>
                <a:lnTo>
                  <a:pt x="197586" y="179069"/>
                </a:lnTo>
                <a:lnTo>
                  <a:pt x="188721" y="170179"/>
                </a:lnTo>
                <a:lnTo>
                  <a:pt x="185369" y="167639"/>
                </a:lnTo>
                <a:lnTo>
                  <a:pt x="179539" y="160019"/>
                </a:lnTo>
                <a:lnTo>
                  <a:pt x="177393" y="156209"/>
                </a:lnTo>
                <a:lnTo>
                  <a:pt x="174625" y="148589"/>
                </a:lnTo>
                <a:lnTo>
                  <a:pt x="174155" y="146049"/>
                </a:lnTo>
                <a:lnTo>
                  <a:pt x="175069" y="139699"/>
                </a:lnTo>
                <a:lnTo>
                  <a:pt x="176796" y="135889"/>
                </a:lnTo>
                <a:lnTo>
                  <a:pt x="181457" y="130809"/>
                </a:lnTo>
                <a:lnTo>
                  <a:pt x="183197" y="129539"/>
                </a:lnTo>
                <a:lnTo>
                  <a:pt x="186766" y="128269"/>
                </a:lnTo>
                <a:lnTo>
                  <a:pt x="188671" y="128269"/>
                </a:lnTo>
                <a:lnTo>
                  <a:pt x="192709" y="126999"/>
                </a:lnTo>
                <a:lnTo>
                  <a:pt x="219697" y="126999"/>
                </a:lnTo>
                <a:lnTo>
                  <a:pt x="209524" y="119379"/>
                </a:lnTo>
                <a:lnTo>
                  <a:pt x="204596" y="116839"/>
                </a:lnTo>
                <a:lnTo>
                  <a:pt x="195097" y="114299"/>
                </a:lnTo>
                <a:close/>
              </a:path>
              <a:path w="362585" h="368300">
                <a:moveTo>
                  <a:pt x="219697" y="126999"/>
                </a:moveTo>
                <a:lnTo>
                  <a:pt x="192709" y="126999"/>
                </a:lnTo>
                <a:lnTo>
                  <a:pt x="194843" y="128269"/>
                </a:lnTo>
                <a:lnTo>
                  <a:pt x="199326" y="129539"/>
                </a:lnTo>
                <a:lnTo>
                  <a:pt x="201726" y="130809"/>
                </a:lnTo>
                <a:lnTo>
                  <a:pt x="206806" y="133349"/>
                </a:lnTo>
                <a:lnTo>
                  <a:pt x="209550" y="135889"/>
                </a:lnTo>
                <a:lnTo>
                  <a:pt x="215442" y="140969"/>
                </a:lnTo>
                <a:lnTo>
                  <a:pt x="218617" y="143509"/>
                </a:lnTo>
                <a:lnTo>
                  <a:pt x="222021" y="147319"/>
                </a:lnTo>
                <a:lnTo>
                  <a:pt x="224548" y="149859"/>
                </a:lnTo>
                <a:lnTo>
                  <a:pt x="226898" y="152399"/>
                </a:lnTo>
                <a:lnTo>
                  <a:pt x="231254" y="157479"/>
                </a:lnTo>
                <a:lnTo>
                  <a:pt x="233133" y="158749"/>
                </a:lnTo>
                <a:lnTo>
                  <a:pt x="240182" y="177799"/>
                </a:lnTo>
                <a:lnTo>
                  <a:pt x="239801" y="180339"/>
                </a:lnTo>
                <a:lnTo>
                  <a:pt x="238086" y="184149"/>
                </a:lnTo>
                <a:lnTo>
                  <a:pt x="236677" y="186689"/>
                </a:lnTo>
                <a:lnTo>
                  <a:pt x="232181" y="190499"/>
                </a:lnTo>
                <a:lnTo>
                  <a:pt x="229527" y="193039"/>
                </a:lnTo>
                <a:lnTo>
                  <a:pt x="223951" y="194309"/>
                </a:lnTo>
                <a:lnTo>
                  <a:pt x="243611" y="194309"/>
                </a:lnTo>
                <a:lnTo>
                  <a:pt x="246125" y="191769"/>
                </a:lnTo>
                <a:lnTo>
                  <a:pt x="249085" y="186689"/>
                </a:lnTo>
                <a:lnTo>
                  <a:pt x="251853" y="177799"/>
                </a:lnTo>
                <a:lnTo>
                  <a:pt x="251942" y="172719"/>
                </a:lnTo>
                <a:lnTo>
                  <a:pt x="249567" y="162559"/>
                </a:lnTo>
                <a:lnTo>
                  <a:pt x="247218" y="157479"/>
                </a:lnTo>
                <a:lnTo>
                  <a:pt x="240245" y="147319"/>
                </a:lnTo>
                <a:lnTo>
                  <a:pt x="235877" y="142239"/>
                </a:lnTo>
                <a:lnTo>
                  <a:pt x="230657" y="137159"/>
                </a:lnTo>
                <a:lnTo>
                  <a:pt x="225044" y="130809"/>
                </a:lnTo>
                <a:lnTo>
                  <a:pt x="219697" y="126999"/>
                </a:lnTo>
                <a:close/>
              </a:path>
              <a:path w="362585" h="368300">
                <a:moveTo>
                  <a:pt x="252456" y="82549"/>
                </a:moveTo>
                <a:lnTo>
                  <a:pt x="235051" y="82549"/>
                </a:lnTo>
                <a:lnTo>
                  <a:pt x="286829" y="134619"/>
                </a:lnTo>
                <a:lnTo>
                  <a:pt x="272351" y="148589"/>
                </a:lnTo>
                <a:lnTo>
                  <a:pt x="272173" y="149859"/>
                </a:lnTo>
                <a:lnTo>
                  <a:pt x="272059" y="151129"/>
                </a:lnTo>
                <a:lnTo>
                  <a:pt x="272351" y="151129"/>
                </a:lnTo>
                <a:lnTo>
                  <a:pt x="272592" y="152399"/>
                </a:lnTo>
                <a:lnTo>
                  <a:pt x="273291" y="153669"/>
                </a:lnTo>
                <a:lnTo>
                  <a:pt x="273786" y="153669"/>
                </a:lnTo>
                <a:lnTo>
                  <a:pt x="275081" y="154939"/>
                </a:lnTo>
                <a:lnTo>
                  <a:pt x="275691" y="156209"/>
                </a:lnTo>
                <a:lnTo>
                  <a:pt x="279641" y="156209"/>
                </a:lnTo>
                <a:lnTo>
                  <a:pt x="310556" y="125729"/>
                </a:lnTo>
                <a:lnTo>
                  <a:pt x="295884" y="125729"/>
                </a:lnTo>
                <a:lnTo>
                  <a:pt x="252456" y="82549"/>
                </a:lnTo>
                <a:close/>
              </a:path>
              <a:path w="362585" h="368300">
                <a:moveTo>
                  <a:pt x="311467" y="113029"/>
                </a:moveTo>
                <a:lnTo>
                  <a:pt x="308482" y="113029"/>
                </a:lnTo>
                <a:lnTo>
                  <a:pt x="295884" y="125729"/>
                </a:lnTo>
                <a:lnTo>
                  <a:pt x="310556" y="125729"/>
                </a:lnTo>
                <a:lnTo>
                  <a:pt x="315709" y="120649"/>
                </a:lnTo>
                <a:lnTo>
                  <a:pt x="315874" y="120649"/>
                </a:lnTo>
                <a:lnTo>
                  <a:pt x="316090" y="119379"/>
                </a:lnTo>
                <a:lnTo>
                  <a:pt x="315874" y="118109"/>
                </a:lnTo>
                <a:lnTo>
                  <a:pt x="315645" y="118109"/>
                </a:lnTo>
                <a:lnTo>
                  <a:pt x="314947" y="116839"/>
                </a:lnTo>
                <a:lnTo>
                  <a:pt x="314439" y="115569"/>
                </a:lnTo>
                <a:lnTo>
                  <a:pt x="313778" y="115569"/>
                </a:lnTo>
                <a:lnTo>
                  <a:pt x="313143" y="114299"/>
                </a:lnTo>
                <a:lnTo>
                  <a:pt x="312559" y="114299"/>
                </a:lnTo>
                <a:lnTo>
                  <a:pt x="311467" y="113029"/>
                </a:lnTo>
                <a:close/>
              </a:path>
              <a:path w="362585" h="368300">
                <a:moveTo>
                  <a:pt x="229107" y="105409"/>
                </a:moveTo>
                <a:lnTo>
                  <a:pt x="225310" y="105409"/>
                </a:lnTo>
                <a:lnTo>
                  <a:pt x="226542" y="106679"/>
                </a:lnTo>
                <a:lnTo>
                  <a:pt x="228434" y="106679"/>
                </a:lnTo>
                <a:lnTo>
                  <a:pt x="229107" y="105409"/>
                </a:lnTo>
                <a:close/>
              </a:path>
              <a:path w="362585" h="368300">
                <a:moveTo>
                  <a:pt x="235851" y="66039"/>
                </a:moveTo>
                <a:lnTo>
                  <a:pt x="233210" y="66039"/>
                </a:lnTo>
                <a:lnTo>
                  <a:pt x="231952" y="67309"/>
                </a:lnTo>
                <a:lnTo>
                  <a:pt x="231216" y="67309"/>
                </a:lnTo>
                <a:lnTo>
                  <a:pt x="229222" y="69849"/>
                </a:lnTo>
                <a:lnTo>
                  <a:pt x="228422" y="71119"/>
                </a:lnTo>
                <a:lnTo>
                  <a:pt x="228091" y="71119"/>
                </a:lnTo>
                <a:lnTo>
                  <a:pt x="227596" y="72389"/>
                </a:lnTo>
                <a:lnTo>
                  <a:pt x="227037" y="72389"/>
                </a:lnTo>
                <a:lnTo>
                  <a:pt x="226999" y="73659"/>
                </a:lnTo>
                <a:lnTo>
                  <a:pt x="221272" y="99059"/>
                </a:lnTo>
                <a:lnTo>
                  <a:pt x="221221" y="100329"/>
                </a:lnTo>
                <a:lnTo>
                  <a:pt x="221360" y="101599"/>
                </a:lnTo>
                <a:lnTo>
                  <a:pt x="221703" y="101599"/>
                </a:lnTo>
                <a:lnTo>
                  <a:pt x="221983" y="102869"/>
                </a:lnTo>
                <a:lnTo>
                  <a:pt x="222719" y="102869"/>
                </a:lnTo>
                <a:lnTo>
                  <a:pt x="223202" y="104139"/>
                </a:lnTo>
                <a:lnTo>
                  <a:pt x="224599" y="105409"/>
                </a:lnTo>
                <a:lnTo>
                  <a:pt x="229425" y="105409"/>
                </a:lnTo>
                <a:lnTo>
                  <a:pt x="235051" y="82549"/>
                </a:lnTo>
                <a:lnTo>
                  <a:pt x="252456" y="82549"/>
                </a:lnTo>
                <a:lnTo>
                  <a:pt x="235851" y="66039"/>
                </a:lnTo>
                <a:close/>
              </a:path>
              <a:path w="362585" h="368300">
                <a:moveTo>
                  <a:pt x="305473" y="1269"/>
                </a:moveTo>
                <a:lnTo>
                  <a:pt x="299199" y="1269"/>
                </a:lnTo>
                <a:lnTo>
                  <a:pt x="297967" y="2539"/>
                </a:lnTo>
                <a:lnTo>
                  <a:pt x="295186" y="3809"/>
                </a:lnTo>
                <a:lnTo>
                  <a:pt x="293750" y="5079"/>
                </a:lnTo>
                <a:lnTo>
                  <a:pt x="290766" y="7619"/>
                </a:lnTo>
                <a:lnTo>
                  <a:pt x="289382" y="8889"/>
                </a:lnTo>
                <a:lnTo>
                  <a:pt x="276009" y="36829"/>
                </a:lnTo>
                <a:lnTo>
                  <a:pt x="276402" y="40639"/>
                </a:lnTo>
                <a:lnTo>
                  <a:pt x="294373" y="72389"/>
                </a:lnTo>
                <a:lnTo>
                  <a:pt x="300583" y="78739"/>
                </a:lnTo>
                <a:lnTo>
                  <a:pt x="303809" y="82549"/>
                </a:lnTo>
                <a:lnTo>
                  <a:pt x="310121" y="87629"/>
                </a:lnTo>
                <a:lnTo>
                  <a:pt x="313232" y="88899"/>
                </a:lnTo>
                <a:lnTo>
                  <a:pt x="319379" y="92709"/>
                </a:lnTo>
                <a:lnTo>
                  <a:pt x="322389" y="93979"/>
                </a:lnTo>
                <a:lnTo>
                  <a:pt x="328320" y="95249"/>
                </a:lnTo>
                <a:lnTo>
                  <a:pt x="331266" y="96519"/>
                </a:lnTo>
                <a:lnTo>
                  <a:pt x="337083" y="95249"/>
                </a:lnTo>
                <a:lnTo>
                  <a:pt x="345732" y="91439"/>
                </a:lnTo>
                <a:lnTo>
                  <a:pt x="348589" y="88899"/>
                </a:lnTo>
                <a:lnTo>
                  <a:pt x="354035" y="83819"/>
                </a:lnTo>
                <a:lnTo>
                  <a:pt x="332854" y="83819"/>
                </a:lnTo>
                <a:lnTo>
                  <a:pt x="326961" y="82549"/>
                </a:lnTo>
                <a:lnTo>
                  <a:pt x="323672" y="81279"/>
                </a:lnTo>
                <a:lnTo>
                  <a:pt x="316407" y="76199"/>
                </a:lnTo>
                <a:lnTo>
                  <a:pt x="312331" y="72389"/>
                </a:lnTo>
                <a:lnTo>
                  <a:pt x="307809" y="68579"/>
                </a:lnTo>
                <a:lnTo>
                  <a:pt x="308089" y="66039"/>
                </a:lnTo>
                <a:lnTo>
                  <a:pt x="308508" y="64769"/>
                </a:lnTo>
                <a:lnTo>
                  <a:pt x="309638" y="60959"/>
                </a:lnTo>
                <a:lnTo>
                  <a:pt x="300443" y="60959"/>
                </a:lnTo>
                <a:lnTo>
                  <a:pt x="297319" y="57150"/>
                </a:lnTo>
                <a:lnTo>
                  <a:pt x="294639" y="54609"/>
                </a:lnTo>
                <a:lnTo>
                  <a:pt x="290144" y="46989"/>
                </a:lnTo>
                <a:lnTo>
                  <a:pt x="288645" y="43179"/>
                </a:lnTo>
                <a:lnTo>
                  <a:pt x="287134" y="35559"/>
                </a:lnTo>
                <a:lnTo>
                  <a:pt x="287273" y="31750"/>
                </a:lnTo>
                <a:lnTo>
                  <a:pt x="289305" y="24129"/>
                </a:lnTo>
                <a:lnTo>
                  <a:pt x="291439" y="21589"/>
                </a:lnTo>
                <a:lnTo>
                  <a:pt x="296494" y="16509"/>
                </a:lnTo>
                <a:lnTo>
                  <a:pt x="298195" y="13969"/>
                </a:lnTo>
                <a:lnTo>
                  <a:pt x="301383" y="12700"/>
                </a:lnTo>
                <a:lnTo>
                  <a:pt x="302806" y="11429"/>
                </a:lnTo>
                <a:lnTo>
                  <a:pt x="305295" y="10159"/>
                </a:lnTo>
                <a:lnTo>
                  <a:pt x="306374" y="10159"/>
                </a:lnTo>
                <a:lnTo>
                  <a:pt x="308190" y="8889"/>
                </a:lnTo>
                <a:lnTo>
                  <a:pt x="308851" y="8889"/>
                </a:lnTo>
                <a:lnTo>
                  <a:pt x="309549" y="7619"/>
                </a:lnTo>
                <a:lnTo>
                  <a:pt x="309727" y="7619"/>
                </a:lnTo>
                <a:lnTo>
                  <a:pt x="309778" y="6350"/>
                </a:lnTo>
                <a:lnTo>
                  <a:pt x="309473" y="5079"/>
                </a:lnTo>
                <a:lnTo>
                  <a:pt x="308736" y="5079"/>
                </a:lnTo>
                <a:lnTo>
                  <a:pt x="307759" y="3809"/>
                </a:lnTo>
                <a:lnTo>
                  <a:pt x="306209" y="2539"/>
                </a:lnTo>
                <a:lnTo>
                  <a:pt x="305473" y="1269"/>
                </a:lnTo>
                <a:close/>
              </a:path>
              <a:path w="362585" h="368300">
                <a:moveTo>
                  <a:pt x="354469" y="43179"/>
                </a:moveTo>
                <a:lnTo>
                  <a:pt x="332854" y="43179"/>
                </a:lnTo>
                <a:lnTo>
                  <a:pt x="341134" y="48259"/>
                </a:lnTo>
                <a:lnTo>
                  <a:pt x="343166" y="50800"/>
                </a:lnTo>
                <a:lnTo>
                  <a:pt x="345033" y="52069"/>
                </a:lnTo>
                <a:lnTo>
                  <a:pt x="346595" y="54609"/>
                </a:lnTo>
                <a:lnTo>
                  <a:pt x="349122" y="58419"/>
                </a:lnTo>
                <a:lnTo>
                  <a:pt x="349910" y="60959"/>
                </a:lnTo>
                <a:lnTo>
                  <a:pt x="350415" y="64769"/>
                </a:lnTo>
                <a:lnTo>
                  <a:pt x="350462" y="67309"/>
                </a:lnTo>
                <a:lnTo>
                  <a:pt x="350342" y="68579"/>
                </a:lnTo>
                <a:lnTo>
                  <a:pt x="335546" y="83819"/>
                </a:lnTo>
                <a:lnTo>
                  <a:pt x="354035" y="83819"/>
                </a:lnTo>
                <a:lnTo>
                  <a:pt x="355396" y="82549"/>
                </a:lnTo>
                <a:lnTo>
                  <a:pt x="358190" y="78739"/>
                </a:lnTo>
                <a:lnTo>
                  <a:pt x="361454" y="69849"/>
                </a:lnTo>
                <a:lnTo>
                  <a:pt x="362153" y="66039"/>
                </a:lnTo>
                <a:lnTo>
                  <a:pt x="361695" y="58419"/>
                </a:lnTo>
                <a:lnTo>
                  <a:pt x="360654" y="54609"/>
                </a:lnTo>
                <a:lnTo>
                  <a:pt x="356895" y="46989"/>
                </a:lnTo>
                <a:lnTo>
                  <a:pt x="354469" y="43179"/>
                </a:lnTo>
                <a:close/>
              </a:path>
              <a:path w="362585" h="368300">
                <a:moveTo>
                  <a:pt x="235000" y="64769"/>
                </a:moveTo>
                <a:lnTo>
                  <a:pt x="234632" y="64769"/>
                </a:lnTo>
                <a:lnTo>
                  <a:pt x="233756" y="66039"/>
                </a:lnTo>
                <a:lnTo>
                  <a:pt x="235597" y="66039"/>
                </a:lnTo>
                <a:lnTo>
                  <a:pt x="235000" y="64769"/>
                </a:lnTo>
                <a:close/>
              </a:path>
              <a:path w="362585" h="368300">
                <a:moveTo>
                  <a:pt x="336397" y="30479"/>
                </a:moveTo>
                <a:lnTo>
                  <a:pt x="329730" y="30479"/>
                </a:lnTo>
                <a:lnTo>
                  <a:pt x="326301" y="31750"/>
                </a:lnTo>
                <a:lnTo>
                  <a:pt x="319252" y="34289"/>
                </a:lnTo>
                <a:lnTo>
                  <a:pt x="315645" y="36829"/>
                </a:lnTo>
                <a:lnTo>
                  <a:pt x="310248" y="41909"/>
                </a:lnTo>
                <a:lnTo>
                  <a:pt x="308762" y="44450"/>
                </a:lnTo>
                <a:lnTo>
                  <a:pt x="306273" y="46989"/>
                </a:lnTo>
                <a:lnTo>
                  <a:pt x="305193" y="49529"/>
                </a:lnTo>
                <a:lnTo>
                  <a:pt x="303326" y="53339"/>
                </a:lnTo>
                <a:lnTo>
                  <a:pt x="302552" y="54609"/>
                </a:lnTo>
                <a:lnTo>
                  <a:pt x="301332" y="58419"/>
                </a:lnTo>
                <a:lnTo>
                  <a:pt x="300824" y="59689"/>
                </a:lnTo>
                <a:lnTo>
                  <a:pt x="300443" y="60959"/>
                </a:lnTo>
                <a:lnTo>
                  <a:pt x="309638" y="60959"/>
                </a:lnTo>
                <a:lnTo>
                  <a:pt x="310324" y="59689"/>
                </a:lnTo>
                <a:lnTo>
                  <a:pt x="311937" y="57150"/>
                </a:lnTo>
                <a:lnTo>
                  <a:pt x="322071" y="45719"/>
                </a:lnTo>
                <a:lnTo>
                  <a:pt x="326491" y="43179"/>
                </a:lnTo>
                <a:lnTo>
                  <a:pt x="354469" y="43179"/>
                </a:lnTo>
                <a:lnTo>
                  <a:pt x="351485" y="40639"/>
                </a:lnTo>
                <a:lnTo>
                  <a:pt x="348678" y="38100"/>
                </a:lnTo>
                <a:lnTo>
                  <a:pt x="345744" y="35559"/>
                </a:lnTo>
                <a:lnTo>
                  <a:pt x="339597" y="31750"/>
                </a:lnTo>
                <a:lnTo>
                  <a:pt x="336397" y="30479"/>
                </a:lnTo>
                <a:close/>
              </a:path>
              <a:path w="362585" h="368300">
                <a:moveTo>
                  <a:pt x="304114" y="0"/>
                </a:moveTo>
                <a:lnTo>
                  <a:pt x="302132" y="0"/>
                </a:lnTo>
                <a:lnTo>
                  <a:pt x="301370" y="1269"/>
                </a:lnTo>
                <a:lnTo>
                  <a:pt x="304457" y="1269"/>
                </a:lnTo>
                <a:lnTo>
                  <a:pt x="304114" y="0"/>
                </a:lnTo>
                <a:close/>
              </a:path>
            </a:pathLst>
          </a:custGeom>
          <a:solidFill>
            <a:srgbClr val="000000"/>
          </a:solidFill>
        </p:spPr>
        <p:txBody>
          <a:bodyPr wrap="square" lIns="0" tIns="0" rIns="0" bIns="0" rtlCol="0"/>
          <a:lstStyle/>
          <a:p>
            <a:endParaRPr/>
          </a:p>
        </p:txBody>
      </p:sp>
      <p:sp>
        <p:nvSpPr>
          <p:cNvPr id="93" name="object 93"/>
          <p:cNvSpPr/>
          <p:nvPr/>
        </p:nvSpPr>
        <p:spPr>
          <a:xfrm>
            <a:off x="4983049" y="3535997"/>
            <a:ext cx="346075" cy="372110"/>
          </a:xfrm>
          <a:custGeom>
            <a:avLst/>
            <a:gdLst/>
            <a:ahLst/>
            <a:cxnLst/>
            <a:rect l="l" t="t" r="r" b="b"/>
            <a:pathLst>
              <a:path w="346075" h="372110">
                <a:moveTo>
                  <a:pt x="33997" y="270509"/>
                </a:moveTo>
                <a:lnTo>
                  <a:pt x="32829" y="270509"/>
                </a:lnTo>
                <a:lnTo>
                  <a:pt x="32512" y="271779"/>
                </a:lnTo>
                <a:lnTo>
                  <a:pt x="838" y="302259"/>
                </a:lnTo>
                <a:lnTo>
                  <a:pt x="355" y="303529"/>
                </a:lnTo>
                <a:lnTo>
                  <a:pt x="0" y="306069"/>
                </a:lnTo>
                <a:lnTo>
                  <a:pt x="596" y="307339"/>
                </a:lnTo>
                <a:lnTo>
                  <a:pt x="65252" y="372109"/>
                </a:lnTo>
                <a:lnTo>
                  <a:pt x="68237" y="372109"/>
                </a:lnTo>
                <a:lnTo>
                  <a:pt x="69608" y="370839"/>
                </a:lnTo>
                <a:lnTo>
                  <a:pt x="70370" y="369569"/>
                </a:lnTo>
                <a:lnTo>
                  <a:pt x="72123" y="368299"/>
                </a:lnTo>
                <a:lnTo>
                  <a:pt x="72809" y="367029"/>
                </a:lnTo>
                <a:lnTo>
                  <a:pt x="73761" y="365759"/>
                </a:lnTo>
                <a:lnTo>
                  <a:pt x="74117" y="365759"/>
                </a:lnTo>
                <a:lnTo>
                  <a:pt x="74574" y="364489"/>
                </a:lnTo>
                <a:lnTo>
                  <a:pt x="74460" y="363219"/>
                </a:lnTo>
                <a:lnTo>
                  <a:pt x="74295" y="363219"/>
                </a:lnTo>
                <a:lnTo>
                  <a:pt x="45694" y="335279"/>
                </a:lnTo>
                <a:lnTo>
                  <a:pt x="53214" y="327659"/>
                </a:lnTo>
                <a:lnTo>
                  <a:pt x="38163" y="327659"/>
                </a:lnTo>
                <a:lnTo>
                  <a:pt x="15011" y="303529"/>
                </a:lnTo>
                <a:lnTo>
                  <a:pt x="40195" y="279399"/>
                </a:lnTo>
                <a:lnTo>
                  <a:pt x="40373" y="278129"/>
                </a:lnTo>
                <a:lnTo>
                  <a:pt x="40538" y="278129"/>
                </a:lnTo>
                <a:lnTo>
                  <a:pt x="40525" y="276859"/>
                </a:lnTo>
                <a:lnTo>
                  <a:pt x="40284" y="276859"/>
                </a:lnTo>
                <a:lnTo>
                  <a:pt x="40005" y="275589"/>
                </a:lnTo>
                <a:lnTo>
                  <a:pt x="39166" y="274319"/>
                </a:lnTo>
                <a:lnTo>
                  <a:pt x="38620" y="274319"/>
                </a:lnTo>
                <a:lnTo>
                  <a:pt x="37960" y="273049"/>
                </a:lnTo>
                <a:lnTo>
                  <a:pt x="37287" y="273049"/>
                </a:lnTo>
                <a:lnTo>
                  <a:pt x="36664" y="271779"/>
                </a:lnTo>
                <a:lnTo>
                  <a:pt x="34975" y="271779"/>
                </a:lnTo>
                <a:lnTo>
                  <a:pt x="33997" y="270509"/>
                </a:lnTo>
                <a:close/>
              </a:path>
              <a:path w="346075" h="372110">
                <a:moveTo>
                  <a:pt x="64795" y="303529"/>
                </a:moveTo>
                <a:lnTo>
                  <a:pt x="61988" y="303529"/>
                </a:lnTo>
                <a:lnTo>
                  <a:pt x="38163" y="327659"/>
                </a:lnTo>
                <a:lnTo>
                  <a:pt x="53214" y="327659"/>
                </a:lnTo>
                <a:lnTo>
                  <a:pt x="69507" y="311149"/>
                </a:lnTo>
                <a:lnTo>
                  <a:pt x="69672" y="311149"/>
                </a:lnTo>
                <a:lnTo>
                  <a:pt x="69786" y="309879"/>
                </a:lnTo>
                <a:lnTo>
                  <a:pt x="69265" y="307339"/>
                </a:lnTo>
                <a:lnTo>
                  <a:pt x="68465" y="307339"/>
                </a:lnTo>
                <a:lnTo>
                  <a:pt x="67932" y="306069"/>
                </a:lnTo>
                <a:lnTo>
                  <a:pt x="66522" y="304799"/>
                </a:lnTo>
                <a:lnTo>
                  <a:pt x="65887" y="304799"/>
                </a:lnTo>
                <a:lnTo>
                  <a:pt x="64795" y="303529"/>
                </a:lnTo>
                <a:close/>
              </a:path>
              <a:path w="346075" h="372110">
                <a:moveTo>
                  <a:pt x="128879" y="309879"/>
                </a:moveTo>
                <a:lnTo>
                  <a:pt x="127749" y="309879"/>
                </a:lnTo>
                <a:lnTo>
                  <a:pt x="128447" y="311149"/>
                </a:lnTo>
                <a:lnTo>
                  <a:pt x="128879" y="309879"/>
                </a:lnTo>
                <a:close/>
              </a:path>
              <a:path w="346075" h="372110">
                <a:moveTo>
                  <a:pt x="83642" y="265429"/>
                </a:moveTo>
                <a:lnTo>
                  <a:pt x="44386" y="265429"/>
                </a:lnTo>
                <a:lnTo>
                  <a:pt x="102057" y="284479"/>
                </a:lnTo>
                <a:lnTo>
                  <a:pt x="127431" y="309879"/>
                </a:lnTo>
                <a:lnTo>
                  <a:pt x="130441" y="309879"/>
                </a:lnTo>
                <a:lnTo>
                  <a:pt x="131762" y="308609"/>
                </a:lnTo>
                <a:lnTo>
                  <a:pt x="132537" y="308609"/>
                </a:lnTo>
                <a:lnTo>
                  <a:pt x="134264" y="306069"/>
                </a:lnTo>
                <a:lnTo>
                  <a:pt x="134937" y="306069"/>
                </a:lnTo>
                <a:lnTo>
                  <a:pt x="135953" y="303529"/>
                </a:lnTo>
                <a:lnTo>
                  <a:pt x="136321" y="303529"/>
                </a:lnTo>
                <a:lnTo>
                  <a:pt x="136779" y="302259"/>
                </a:lnTo>
                <a:lnTo>
                  <a:pt x="136715" y="300989"/>
                </a:lnTo>
                <a:lnTo>
                  <a:pt x="136537" y="300989"/>
                </a:lnTo>
                <a:lnTo>
                  <a:pt x="111163" y="275589"/>
                </a:lnTo>
                <a:lnTo>
                  <a:pt x="109888" y="271779"/>
                </a:lnTo>
                <a:lnTo>
                  <a:pt x="98209" y="271779"/>
                </a:lnTo>
                <a:lnTo>
                  <a:pt x="86461" y="266699"/>
                </a:lnTo>
                <a:lnTo>
                  <a:pt x="83642" y="265429"/>
                </a:lnTo>
                <a:close/>
              </a:path>
              <a:path w="346075" h="372110">
                <a:moveTo>
                  <a:pt x="167398" y="271779"/>
                </a:moveTo>
                <a:lnTo>
                  <a:pt x="162915" y="271779"/>
                </a:lnTo>
                <a:lnTo>
                  <a:pt x="164211" y="273049"/>
                </a:lnTo>
                <a:lnTo>
                  <a:pt x="166408" y="273049"/>
                </a:lnTo>
                <a:lnTo>
                  <a:pt x="167398" y="271779"/>
                </a:lnTo>
                <a:close/>
              </a:path>
              <a:path w="346075" h="372110">
                <a:moveTo>
                  <a:pt x="90512" y="214629"/>
                </a:moveTo>
                <a:lnTo>
                  <a:pt x="88341" y="214629"/>
                </a:lnTo>
                <a:lnTo>
                  <a:pt x="86728" y="215899"/>
                </a:lnTo>
                <a:lnTo>
                  <a:pt x="85686" y="217169"/>
                </a:lnTo>
                <a:lnTo>
                  <a:pt x="83515" y="219709"/>
                </a:lnTo>
                <a:lnTo>
                  <a:pt x="82804" y="220979"/>
                </a:lnTo>
                <a:lnTo>
                  <a:pt x="81749" y="222249"/>
                </a:lnTo>
                <a:lnTo>
                  <a:pt x="81381" y="222249"/>
                </a:lnTo>
                <a:lnTo>
                  <a:pt x="80962" y="223519"/>
                </a:lnTo>
                <a:lnTo>
                  <a:pt x="80987" y="224789"/>
                </a:lnTo>
                <a:lnTo>
                  <a:pt x="81381" y="224789"/>
                </a:lnTo>
                <a:lnTo>
                  <a:pt x="91579" y="253999"/>
                </a:lnTo>
                <a:lnTo>
                  <a:pt x="92633" y="257809"/>
                </a:lnTo>
                <a:lnTo>
                  <a:pt x="94843" y="262889"/>
                </a:lnTo>
                <a:lnTo>
                  <a:pt x="97129" y="269239"/>
                </a:lnTo>
                <a:lnTo>
                  <a:pt x="98323" y="271779"/>
                </a:lnTo>
                <a:lnTo>
                  <a:pt x="109888" y="271779"/>
                </a:lnTo>
                <a:lnTo>
                  <a:pt x="91617" y="217169"/>
                </a:lnTo>
                <a:lnTo>
                  <a:pt x="91249" y="215899"/>
                </a:lnTo>
                <a:lnTo>
                  <a:pt x="90512" y="214629"/>
                </a:lnTo>
                <a:close/>
              </a:path>
              <a:path w="346075" h="372110">
                <a:moveTo>
                  <a:pt x="159404" y="190499"/>
                </a:moveTo>
                <a:lnTo>
                  <a:pt x="137934" y="190499"/>
                </a:lnTo>
                <a:lnTo>
                  <a:pt x="141617" y="193039"/>
                </a:lnTo>
                <a:lnTo>
                  <a:pt x="143294" y="194309"/>
                </a:lnTo>
                <a:lnTo>
                  <a:pt x="146316" y="196849"/>
                </a:lnTo>
                <a:lnTo>
                  <a:pt x="147764" y="198119"/>
                </a:lnTo>
                <a:lnTo>
                  <a:pt x="150571" y="201929"/>
                </a:lnTo>
                <a:lnTo>
                  <a:pt x="151828" y="205739"/>
                </a:lnTo>
                <a:lnTo>
                  <a:pt x="154038" y="210819"/>
                </a:lnTo>
                <a:lnTo>
                  <a:pt x="154952" y="214629"/>
                </a:lnTo>
                <a:lnTo>
                  <a:pt x="156387" y="223519"/>
                </a:lnTo>
                <a:lnTo>
                  <a:pt x="156832" y="229869"/>
                </a:lnTo>
                <a:lnTo>
                  <a:pt x="157835" y="264159"/>
                </a:lnTo>
                <a:lnTo>
                  <a:pt x="158203" y="265429"/>
                </a:lnTo>
                <a:lnTo>
                  <a:pt x="158394" y="266699"/>
                </a:lnTo>
                <a:lnTo>
                  <a:pt x="158838" y="267969"/>
                </a:lnTo>
                <a:lnTo>
                  <a:pt x="159194" y="267969"/>
                </a:lnTo>
                <a:lnTo>
                  <a:pt x="160147" y="269239"/>
                </a:lnTo>
                <a:lnTo>
                  <a:pt x="160731" y="269239"/>
                </a:lnTo>
                <a:lnTo>
                  <a:pt x="162204" y="271779"/>
                </a:lnTo>
                <a:lnTo>
                  <a:pt x="167881" y="271779"/>
                </a:lnTo>
                <a:lnTo>
                  <a:pt x="184534" y="255269"/>
                </a:lnTo>
                <a:lnTo>
                  <a:pt x="168643" y="255269"/>
                </a:lnTo>
                <a:lnTo>
                  <a:pt x="168173" y="233679"/>
                </a:lnTo>
                <a:lnTo>
                  <a:pt x="161175" y="193039"/>
                </a:lnTo>
                <a:lnTo>
                  <a:pt x="159404" y="190499"/>
                </a:lnTo>
                <a:close/>
              </a:path>
              <a:path w="346075" h="372110">
                <a:moveTo>
                  <a:pt x="51384" y="253999"/>
                </a:moveTo>
                <a:lnTo>
                  <a:pt x="49606" y="253999"/>
                </a:lnTo>
                <a:lnTo>
                  <a:pt x="48590" y="255269"/>
                </a:lnTo>
                <a:lnTo>
                  <a:pt x="47967" y="255269"/>
                </a:lnTo>
                <a:lnTo>
                  <a:pt x="46532" y="256539"/>
                </a:lnTo>
                <a:lnTo>
                  <a:pt x="45643" y="257809"/>
                </a:lnTo>
                <a:lnTo>
                  <a:pt x="43434" y="259079"/>
                </a:lnTo>
                <a:lnTo>
                  <a:pt x="42557" y="260349"/>
                </a:lnTo>
                <a:lnTo>
                  <a:pt x="41325" y="261619"/>
                </a:lnTo>
                <a:lnTo>
                  <a:pt x="41008" y="262889"/>
                </a:lnTo>
                <a:lnTo>
                  <a:pt x="40970" y="264159"/>
                </a:lnTo>
                <a:lnTo>
                  <a:pt x="41236" y="264159"/>
                </a:lnTo>
                <a:lnTo>
                  <a:pt x="42329" y="265429"/>
                </a:lnTo>
                <a:lnTo>
                  <a:pt x="80899" y="265429"/>
                </a:lnTo>
                <a:lnTo>
                  <a:pt x="51384" y="253999"/>
                </a:lnTo>
                <a:close/>
              </a:path>
              <a:path w="346075" h="372110">
                <a:moveTo>
                  <a:pt x="201752" y="226059"/>
                </a:moveTo>
                <a:lnTo>
                  <a:pt x="198539" y="226059"/>
                </a:lnTo>
                <a:lnTo>
                  <a:pt x="168643" y="255269"/>
                </a:lnTo>
                <a:lnTo>
                  <a:pt x="184534" y="255269"/>
                </a:lnTo>
                <a:lnTo>
                  <a:pt x="206311" y="233679"/>
                </a:lnTo>
                <a:lnTo>
                  <a:pt x="206527" y="233679"/>
                </a:lnTo>
                <a:lnTo>
                  <a:pt x="206743" y="232409"/>
                </a:lnTo>
                <a:lnTo>
                  <a:pt x="206349" y="231139"/>
                </a:lnTo>
                <a:lnTo>
                  <a:pt x="206057" y="229869"/>
                </a:lnTo>
                <a:lnTo>
                  <a:pt x="205257" y="229869"/>
                </a:lnTo>
                <a:lnTo>
                  <a:pt x="204736" y="228599"/>
                </a:lnTo>
                <a:lnTo>
                  <a:pt x="204101" y="228599"/>
                </a:lnTo>
                <a:lnTo>
                  <a:pt x="203479" y="227329"/>
                </a:lnTo>
                <a:lnTo>
                  <a:pt x="202882" y="227329"/>
                </a:lnTo>
                <a:lnTo>
                  <a:pt x="201752" y="226059"/>
                </a:lnTo>
                <a:close/>
              </a:path>
              <a:path w="346075" h="372110">
                <a:moveTo>
                  <a:pt x="142494" y="176529"/>
                </a:moveTo>
                <a:lnTo>
                  <a:pt x="129578" y="176529"/>
                </a:lnTo>
                <a:lnTo>
                  <a:pt x="122770" y="180339"/>
                </a:lnTo>
                <a:lnTo>
                  <a:pt x="119418" y="182879"/>
                </a:lnTo>
                <a:lnTo>
                  <a:pt x="114058" y="187959"/>
                </a:lnTo>
                <a:lnTo>
                  <a:pt x="112293" y="189229"/>
                </a:lnTo>
                <a:lnTo>
                  <a:pt x="109385" y="194309"/>
                </a:lnTo>
                <a:lnTo>
                  <a:pt x="108178" y="196849"/>
                </a:lnTo>
                <a:lnTo>
                  <a:pt x="106286" y="200659"/>
                </a:lnTo>
                <a:lnTo>
                  <a:pt x="105613" y="203199"/>
                </a:lnTo>
                <a:lnTo>
                  <a:pt x="104800" y="205739"/>
                </a:lnTo>
                <a:lnTo>
                  <a:pt x="104584" y="207009"/>
                </a:lnTo>
                <a:lnTo>
                  <a:pt x="104470" y="209549"/>
                </a:lnTo>
                <a:lnTo>
                  <a:pt x="104711" y="210819"/>
                </a:lnTo>
                <a:lnTo>
                  <a:pt x="104863" y="210819"/>
                </a:lnTo>
                <a:lnTo>
                  <a:pt x="105244" y="212089"/>
                </a:lnTo>
                <a:lnTo>
                  <a:pt x="105511" y="212089"/>
                </a:lnTo>
                <a:lnTo>
                  <a:pt x="106654" y="213359"/>
                </a:lnTo>
                <a:lnTo>
                  <a:pt x="107911" y="214629"/>
                </a:lnTo>
                <a:lnTo>
                  <a:pt x="108585" y="214629"/>
                </a:lnTo>
                <a:lnTo>
                  <a:pt x="109778" y="215899"/>
                </a:lnTo>
                <a:lnTo>
                  <a:pt x="110299" y="215899"/>
                </a:lnTo>
                <a:lnTo>
                  <a:pt x="111175" y="217169"/>
                </a:lnTo>
                <a:lnTo>
                  <a:pt x="112509" y="217169"/>
                </a:lnTo>
                <a:lnTo>
                  <a:pt x="113182" y="215899"/>
                </a:lnTo>
                <a:lnTo>
                  <a:pt x="113525" y="214629"/>
                </a:lnTo>
                <a:lnTo>
                  <a:pt x="114046" y="212089"/>
                </a:lnTo>
                <a:lnTo>
                  <a:pt x="114465" y="210819"/>
                </a:lnTo>
                <a:lnTo>
                  <a:pt x="115620" y="205739"/>
                </a:lnTo>
                <a:lnTo>
                  <a:pt x="116471" y="204469"/>
                </a:lnTo>
                <a:lnTo>
                  <a:pt x="118681" y="199389"/>
                </a:lnTo>
                <a:lnTo>
                  <a:pt x="120307" y="196849"/>
                </a:lnTo>
                <a:lnTo>
                  <a:pt x="124269" y="193039"/>
                </a:lnTo>
                <a:lnTo>
                  <a:pt x="126174" y="191769"/>
                </a:lnTo>
                <a:lnTo>
                  <a:pt x="130175" y="190499"/>
                </a:lnTo>
                <a:lnTo>
                  <a:pt x="159404" y="190499"/>
                </a:lnTo>
                <a:lnTo>
                  <a:pt x="157632" y="187959"/>
                </a:lnTo>
                <a:lnTo>
                  <a:pt x="155663" y="185419"/>
                </a:lnTo>
                <a:lnTo>
                  <a:pt x="151066" y="181609"/>
                </a:lnTo>
                <a:lnTo>
                  <a:pt x="148386" y="179069"/>
                </a:lnTo>
                <a:lnTo>
                  <a:pt x="142494" y="176529"/>
                </a:lnTo>
                <a:close/>
              </a:path>
              <a:path w="346075" h="372110">
                <a:moveTo>
                  <a:pt x="195097" y="118109"/>
                </a:moveTo>
                <a:lnTo>
                  <a:pt x="162687" y="147319"/>
                </a:lnTo>
                <a:lnTo>
                  <a:pt x="162598" y="152399"/>
                </a:lnTo>
                <a:lnTo>
                  <a:pt x="165023" y="162559"/>
                </a:lnTo>
                <a:lnTo>
                  <a:pt x="189496" y="194309"/>
                </a:lnTo>
                <a:lnTo>
                  <a:pt x="194843" y="198119"/>
                </a:lnTo>
                <a:lnTo>
                  <a:pt x="205016" y="205739"/>
                </a:lnTo>
                <a:lnTo>
                  <a:pt x="209931" y="208279"/>
                </a:lnTo>
                <a:lnTo>
                  <a:pt x="219443" y="210819"/>
                </a:lnTo>
                <a:lnTo>
                  <a:pt x="224040" y="210819"/>
                </a:lnTo>
                <a:lnTo>
                  <a:pt x="232956" y="207009"/>
                </a:lnTo>
                <a:lnTo>
                  <a:pt x="237324" y="204469"/>
                </a:lnTo>
                <a:lnTo>
                  <a:pt x="243611" y="198119"/>
                </a:lnTo>
                <a:lnTo>
                  <a:pt x="220865" y="198119"/>
                </a:lnTo>
                <a:lnTo>
                  <a:pt x="214096" y="195579"/>
                </a:lnTo>
                <a:lnTo>
                  <a:pt x="210362" y="193039"/>
                </a:lnTo>
                <a:lnTo>
                  <a:pt x="202184" y="187959"/>
                </a:lnTo>
                <a:lnTo>
                  <a:pt x="197599" y="182879"/>
                </a:lnTo>
                <a:lnTo>
                  <a:pt x="188722" y="173989"/>
                </a:lnTo>
                <a:lnTo>
                  <a:pt x="185369" y="171449"/>
                </a:lnTo>
                <a:lnTo>
                  <a:pt x="179552" y="163829"/>
                </a:lnTo>
                <a:lnTo>
                  <a:pt x="177406" y="160019"/>
                </a:lnTo>
                <a:lnTo>
                  <a:pt x="174625" y="152399"/>
                </a:lnTo>
                <a:lnTo>
                  <a:pt x="174167" y="149859"/>
                </a:lnTo>
                <a:lnTo>
                  <a:pt x="175082" y="143509"/>
                </a:lnTo>
                <a:lnTo>
                  <a:pt x="176796" y="139699"/>
                </a:lnTo>
                <a:lnTo>
                  <a:pt x="181457" y="134619"/>
                </a:lnTo>
                <a:lnTo>
                  <a:pt x="183197" y="133349"/>
                </a:lnTo>
                <a:lnTo>
                  <a:pt x="186778" y="132079"/>
                </a:lnTo>
                <a:lnTo>
                  <a:pt x="188683" y="132079"/>
                </a:lnTo>
                <a:lnTo>
                  <a:pt x="192709" y="130809"/>
                </a:lnTo>
                <a:lnTo>
                  <a:pt x="219697" y="130809"/>
                </a:lnTo>
                <a:lnTo>
                  <a:pt x="209524" y="123189"/>
                </a:lnTo>
                <a:lnTo>
                  <a:pt x="204609" y="120649"/>
                </a:lnTo>
                <a:lnTo>
                  <a:pt x="195097" y="118109"/>
                </a:lnTo>
                <a:close/>
              </a:path>
              <a:path w="346075" h="372110">
                <a:moveTo>
                  <a:pt x="219697" y="130809"/>
                </a:moveTo>
                <a:lnTo>
                  <a:pt x="192709" y="130809"/>
                </a:lnTo>
                <a:lnTo>
                  <a:pt x="194843" y="132079"/>
                </a:lnTo>
                <a:lnTo>
                  <a:pt x="199339" y="133349"/>
                </a:lnTo>
                <a:lnTo>
                  <a:pt x="201726" y="134619"/>
                </a:lnTo>
                <a:lnTo>
                  <a:pt x="206819" y="137159"/>
                </a:lnTo>
                <a:lnTo>
                  <a:pt x="209562" y="139699"/>
                </a:lnTo>
                <a:lnTo>
                  <a:pt x="215455" y="144779"/>
                </a:lnTo>
                <a:lnTo>
                  <a:pt x="218630" y="147319"/>
                </a:lnTo>
                <a:lnTo>
                  <a:pt x="222034" y="151129"/>
                </a:lnTo>
                <a:lnTo>
                  <a:pt x="224561" y="153669"/>
                </a:lnTo>
                <a:lnTo>
                  <a:pt x="226910" y="156209"/>
                </a:lnTo>
                <a:lnTo>
                  <a:pt x="231254" y="161289"/>
                </a:lnTo>
                <a:lnTo>
                  <a:pt x="233133" y="162559"/>
                </a:lnTo>
                <a:lnTo>
                  <a:pt x="240182" y="181609"/>
                </a:lnTo>
                <a:lnTo>
                  <a:pt x="239801" y="184149"/>
                </a:lnTo>
                <a:lnTo>
                  <a:pt x="238086" y="187959"/>
                </a:lnTo>
                <a:lnTo>
                  <a:pt x="236677" y="190499"/>
                </a:lnTo>
                <a:lnTo>
                  <a:pt x="232181" y="194309"/>
                </a:lnTo>
                <a:lnTo>
                  <a:pt x="229527" y="196849"/>
                </a:lnTo>
                <a:lnTo>
                  <a:pt x="223951" y="198119"/>
                </a:lnTo>
                <a:lnTo>
                  <a:pt x="243611" y="198119"/>
                </a:lnTo>
                <a:lnTo>
                  <a:pt x="246125" y="195579"/>
                </a:lnTo>
                <a:lnTo>
                  <a:pt x="249085" y="190499"/>
                </a:lnTo>
                <a:lnTo>
                  <a:pt x="251853" y="181609"/>
                </a:lnTo>
                <a:lnTo>
                  <a:pt x="251955" y="176529"/>
                </a:lnTo>
                <a:lnTo>
                  <a:pt x="249567" y="166369"/>
                </a:lnTo>
                <a:lnTo>
                  <a:pt x="247230" y="161289"/>
                </a:lnTo>
                <a:lnTo>
                  <a:pt x="240245" y="151129"/>
                </a:lnTo>
                <a:lnTo>
                  <a:pt x="235889" y="146049"/>
                </a:lnTo>
                <a:lnTo>
                  <a:pt x="230657" y="140969"/>
                </a:lnTo>
                <a:lnTo>
                  <a:pt x="225044" y="134619"/>
                </a:lnTo>
                <a:lnTo>
                  <a:pt x="219697" y="130809"/>
                </a:lnTo>
                <a:close/>
              </a:path>
              <a:path w="346075" h="372110">
                <a:moveTo>
                  <a:pt x="252456" y="86359"/>
                </a:moveTo>
                <a:lnTo>
                  <a:pt x="235064" y="86359"/>
                </a:lnTo>
                <a:lnTo>
                  <a:pt x="286842" y="138429"/>
                </a:lnTo>
                <a:lnTo>
                  <a:pt x="272351" y="152399"/>
                </a:lnTo>
                <a:lnTo>
                  <a:pt x="272173" y="153669"/>
                </a:lnTo>
                <a:lnTo>
                  <a:pt x="272072" y="154939"/>
                </a:lnTo>
                <a:lnTo>
                  <a:pt x="272351" y="154939"/>
                </a:lnTo>
                <a:lnTo>
                  <a:pt x="272592" y="156209"/>
                </a:lnTo>
                <a:lnTo>
                  <a:pt x="273291" y="157479"/>
                </a:lnTo>
                <a:lnTo>
                  <a:pt x="273786" y="157479"/>
                </a:lnTo>
                <a:lnTo>
                  <a:pt x="275082" y="158749"/>
                </a:lnTo>
                <a:lnTo>
                  <a:pt x="275704" y="160019"/>
                </a:lnTo>
                <a:lnTo>
                  <a:pt x="279641" y="160019"/>
                </a:lnTo>
                <a:lnTo>
                  <a:pt x="310556" y="129539"/>
                </a:lnTo>
                <a:lnTo>
                  <a:pt x="295884" y="129539"/>
                </a:lnTo>
                <a:lnTo>
                  <a:pt x="252456" y="86359"/>
                </a:lnTo>
                <a:close/>
              </a:path>
              <a:path w="346075" h="372110">
                <a:moveTo>
                  <a:pt x="311467" y="116839"/>
                </a:moveTo>
                <a:lnTo>
                  <a:pt x="308483" y="116839"/>
                </a:lnTo>
                <a:lnTo>
                  <a:pt x="295884" y="129539"/>
                </a:lnTo>
                <a:lnTo>
                  <a:pt x="310556" y="129539"/>
                </a:lnTo>
                <a:lnTo>
                  <a:pt x="315709" y="124459"/>
                </a:lnTo>
                <a:lnTo>
                  <a:pt x="315887" y="124459"/>
                </a:lnTo>
                <a:lnTo>
                  <a:pt x="316090" y="123189"/>
                </a:lnTo>
                <a:lnTo>
                  <a:pt x="315887" y="121919"/>
                </a:lnTo>
                <a:lnTo>
                  <a:pt x="315658" y="121919"/>
                </a:lnTo>
                <a:lnTo>
                  <a:pt x="314960" y="120649"/>
                </a:lnTo>
                <a:lnTo>
                  <a:pt x="314439" y="119379"/>
                </a:lnTo>
                <a:lnTo>
                  <a:pt x="313778" y="119379"/>
                </a:lnTo>
                <a:lnTo>
                  <a:pt x="313143" y="118109"/>
                </a:lnTo>
                <a:lnTo>
                  <a:pt x="312559" y="118109"/>
                </a:lnTo>
                <a:lnTo>
                  <a:pt x="311467" y="116839"/>
                </a:lnTo>
                <a:close/>
              </a:path>
              <a:path w="346075" h="372110">
                <a:moveTo>
                  <a:pt x="229108" y="109219"/>
                </a:moveTo>
                <a:lnTo>
                  <a:pt x="225323" y="109219"/>
                </a:lnTo>
                <a:lnTo>
                  <a:pt x="226542" y="110489"/>
                </a:lnTo>
                <a:lnTo>
                  <a:pt x="228434" y="110489"/>
                </a:lnTo>
                <a:lnTo>
                  <a:pt x="229108" y="109219"/>
                </a:lnTo>
                <a:close/>
              </a:path>
              <a:path w="346075" h="372110">
                <a:moveTo>
                  <a:pt x="235851" y="69850"/>
                </a:moveTo>
                <a:lnTo>
                  <a:pt x="233222" y="69850"/>
                </a:lnTo>
                <a:lnTo>
                  <a:pt x="231952" y="71119"/>
                </a:lnTo>
                <a:lnTo>
                  <a:pt x="231216" y="71119"/>
                </a:lnTo>
                <a:lnTo>
                  <a:pt x="229743" y="73659"/>
                </a:lnTo>
                <a:lnTo>
                  <a:pt x="228422" y="74929"/>
                </a:lnTo>
                <a:lnTo>
                  <a:pt x="228092" y="74929"/>
                </a:lnTo>
                <a:lnTo>
                  <a:pt x="227609" y="76199"/>
                </a:lnTo>
                <a:lnTo>
                  <a:pt x="227050" y="76199"/>
                </a:lnTo>
                <a:lnTo>
                  <a:pt x="227012" y="77469"/>
                </a:lnTo>
                <a:lnTo>
                  <a:pt x="221272" y="102869"/>
                </a:lnTo>
                <a:lnTo>
                  <a:pt x="221234" y="104139"/>
                </a:lnTo>
                <a:lnTo>
                  <a:pt x="221361" y="105409"/>
                </a:lnTo>
                <a:lnTo>
                  <a:pt x="221716" y="105409"/>
                </a:lnTo>
                <a:lnTo>
                  <a:pt x="221983" y="106679"/>
                </a:lnTo>
                <a:lnTo>
                  <a:pt x="222719" y="106679"/>
                </a:lnTo>
                <a:lnTo>
                  <a:pt x="223202" y="107949"/>
                </a:lnTo>
                <a:lnTo>
                  <a:pt x="224612" y="109219"/>
                </a:lnTo>
                <a:lnTo>
                  <a:pt x="229425" y="109219"/>
                </a:lnTo>
                <a:lnTo>
                  <a:pt x="235064" y="86359"/>
                </a:lnTo>
                <a:lnTo>
                  <a:pt x="252456" y="86359"/>
                </a:lnTo>
                <a:lnTo>
                  <a:pt x="235851" y="69850"/>
                </a:lnTo>
                <a:close/>
              </a:path>
              <a:path w="346075" h="372110">
                <a:moveTo>
                  <a:pt x="337489" y="101599"/>
                </a:moveTo>
                <a:lnTo>
                  <a:pt x="336029" y="101599"/>
                </a:lnTo>
                <a:lnTo>
                  <a:pt x="336435" y="102869"/>
                </a:lnTo>
                <a:lnTo>
                  <a:pt x="337489" y="101599"/>
                </a:lnTo>
                <a:close/>
              </a:path>
              <a:path w="346075" h="372110">
                <a:moveTo>
                  <a:pt x="339686" y="100329"/>
                </a:moveTo>
                <a:lnTo>
                  <a:pt x="335152" y="100329"/>
                </a:lnTo>
                <a:lnTo>
                  <a:pt x="335432" y="101599"/>
                </a:lnTo>
                <a:lnTo>
                  <a:pt x="338137" y="101599"/>
                </a:lnTo>
                <a:lnTo>
                  <a:pt x="339686" y="100329"/>
                </a:lnTo>
                <a:close/>
              </a:path>
              <a:path w="346075" h="372110">
                <a:moveTo>
                  <a:pt x="315833" y="16510"/>
                </a:moveTo>
                <a:lnTo>
                  <a:pt x="302920" y="16510"/>
                </a:lnTo>
                <a:lnTo>
                  <a:pt x="334911" y="100329"/>
                </a:lnTo>
                <a:lnTo>
                  <a:pt x="340664" y="100329"/>
                </a:lnTo>
                <a:lnTo>
                  <a:pt x="342773" y="97789"/>
                </a:lnTo>
                <a:lnTo>
                  <a:pt x="343522" y="96519"/>
                </a:lnTo>
                <a:lnTo>
                  <a:pt x="344677" y="95249"/>
                </a:lnTo>
                <a:lnTo>
                  <a:pt x="345084" y="95249"/>
                </a:lnTo>
                <a:lnTo>
                  <a:pt x="345579" y="93979"/>
                </a:lnTo>
                <a:lnTo>
                  <a:pt x="345579" y="91439"/>
                </a:lnTo>
                <a:lnTo>
                  <a:pt x="345325" y="91439"/>
                </a:lnTo>
                <a:lnTo>
                  <a:pt x="315833" y="16510"/>
                </a:lnTo>
                <a:close/>
              </a:path>
              <a:path w="346075" h="372110">
                <a:moveTo>
                  <a:pt x="235000" y="68579"/>
                </a:moveTo>
                <a:lnTo>
                  <a:pt x="234632" y="68579"/>
                </a:lnTo>
                <a:lnTo>
                  <a:pt x="233756" y="69850"/>
                </a:lnTo>
                <a:lnTo>
                  <a:pt x="235597" y="69850"/>
                </a:lnTo>
                <a:lnTo>
                  <a:pt x="235000" y="68579"/>
                </a:lnTo>
                <a:close/>
              </a:path>
              <a:path w="346075" h="372110">
                <a:moveTo>
                  <a:pt x="307149" y="1269"/>
                </a:moveTo>
                <a:lnTo>
                  <a:pt x="302463" y="1269"/>
                </a:lnTo>
                <a:lnTo>
                  <a:pt x="261988" y="41910"/>
                </a:lnTo>
                <a:lnTo>
                  <a:pt x="261785" y="41910"/>
                </a:lnTo>
                <a:lnTo>
                  <a:pt x="261607" y="43179"/>
                </a:lnTo>
                <a:lnTo>
                  <a:pt x="261962" y="44450"/>
                </a:lnTo>
                <a:lnTo>
                  <a:pt x="262242" y="44450"/>
                </a:lnTo>
                <a:lnTo>
                  <a:pt x="263042" y="45719"/>
                </a:lnTo>
                <a:lnTo>
                  <a:pt x="263575" y="46989"/>
                </a:lnTo>
                <a:lnTo>
                  <a:pt x="265506" y="48260"/>
                </a:lnTo>
                <a:lnTo>
                  <a:pt x="266661" y="49529"/>
                </a:lnTo>
                <a:lnTo>
                  <a:pt x="268732" y="50800"/>
                </a:lnTo>
                <a:lnTo>
                  <a:pt x="269582" y="49529"/>
                </a:lnTo>
                <a:lnTo>
                  <a:pt x="302920" y="16510"/>
                </a:lnTo>
                <a:lnTo>
                  <a:pt x="315833" y="16510"/>
                </a:lnTo>
                <a:lnTo>
                  <a:pt x="313334" y="10160"/>
                </a:lnTo>
                <a:lnTo>
                  <a:pt x="312216" y="7619"/>
                </a:lnTo>
                <a:lnTo>
                  <a:pt x="311886" y="6350"/>
                </a:lnTo>
                <a:lnTo>
                  <a:pt x="310692" y="5079"/>
                </a:lnTo>
                <a:lnTo>
                  <a:pt x="309778" y="3810"/>
                </a:lnTo>
                <a:lnTo>
                  <a:pt x="309232" y="3810"/>
                </a:lnTo>
                <a:lnTo>
                  <a:pt x="308610" y="2539"/>
                </a:lnTo>
                <a:lnTo>
                  <a:pt x="307835" y="2539"/>
                </a:lnTo>
                <a:lnTo>
                  <a:pt x="307149" y="1269"/>
                </a:lnTo>
                <a:close/>
              </a:path>
              <a:path w="346075" h="372110">
                <a:moveTo>
                  <a:pt x="305396" y="0"/>
                </a:moveTo>
                <a:lnTo>
                  <a:pt x="303898" y="0"/>
                </a:lnTo>
                <a:lnTo>
                  <a:pt x="302945" y="1269"/>
                </a:lnTo>
                <a:lnTo>
                  <a:pt x="305955" y="1269"/>
                </a:lnTo>
                <a:lnTo>
                  <a:pt x="305396" y="0"/>
                </a:lnTo>
                <a:close/>
              </a:path>
            </a:pathLst>
          </a:custGeom>
          <a:solidFill>
            <a:srgbClr val="000000"/>
          </a:solidFill>
        </p:spPr>
        <p:txBody>
          <a:bodyPr wrap="square" lIns="0" tIns="0" rIns="0" bIns="0" rtlCol="0"/>
          <a:lstStyle/>
          <a:p>
            <a:endParaRPr/>
          </a:p>
        </p:txBody>
      </p:sp>
      <p:sp>
        <p:nvSpPr>
          <p:cNvPr id="94" name="object 94"/>
          <p:cNvSpPr txBox="1"/>
          <p:nvPr/>
        </p:nvSpPr>
        <p:spPr>
          <a:xfrm>
            <a:off x="1867493" y="2062213"/>
            <a:ext cx="184666" cy="516255"/>
          </a:xfrm>
          <a:prstGeom prst="rect">
            <a:avLst/>
          </a:prstGeom>
        </p:spPr>
        <p:txBody>
          <a:bodyPr vert="vert270" wrap="square" lIns="0" tIns="5080" rIns="0" bIns="0" rtlCol="0">
            <a:spAutoFit/>
          </a:bodyPr>
          <a:lstStyle/>
          <a:p>
            <a:pPr marL="12700">
              <a:spcBef>
                <a:spcPts val="40"/>
              </a:spcBef>
            </a:pPr>
            <a:r>
              <a:rPr sz="1200" spc="-25" dirty="0">
                <a:latin typeface="Trebuchet MS"/>
                <a:cs typeface="Trebuchet MS"/>
              </a:rPr>
              <a:t>Millions</a:t>
            </a:r>
            <a:endParaRPr sz="1200">
              <a:latin typeface="Trebuchet MS"/>
              <a:cs typeface="Trebuchet MS"/>
            </a:endParaRPr>
          </a:p>
        </p:txBody>
      </p:sp>
      <p:sp>
        <p:nvSpPr>
          <p:cNvPr id="95" name="object 95"/>
          <p:cNvSpPr/>
          <p:nvPr/>
        </p:nvSpPr>
        <p:spPr>
          <a:xfrm>
            <a:off x="6394894" y="1251610"/>
            <a:ext cx="125730" cy="125730"/>
          </a:xfrm>
          <a:custGeom>
            <a:avLst/>
            <a:gdLst/>
            <a:ahLst/>
            <a:cxnLst/>
            <a:rect l="l" t="t" r="r" b="b"/>
            <a:pathLst>
              <a:path w="125729" h="125730">
                <a:moveTo>
                  <a:pt x="0" y="0"/>
                </a:moveTo>
                <a:lnTo>
                  <a:pt x="125590" y="0"/>
                </a:lnTo>
                <a:lnTo>
                  <a:pt x="125590" y="125590"/>
                </a:lnTo>
                <a:lnTo>
                  <a:pt x="0" y="125590"/>
                </a:lnTo>
                <a:lnTo>
                  <a:pt x="0" y="0"/>
                </a:lnTo>
                <a:close/>
              </a:path>
            </a:pathLst>
          </a:custGeom>
          <a:solidFill>
            <a:srgbClr val="67A9CF"/>
          </a:solidFill>
        </p:spPr>
        <p:txBody>
          <a:bodyPr wrap="square" lIns="0" tIns="0" rIns="0" bIns="0" rtlCol="0"/>
          <a:lstStyle/>
          <a:p>
            <a:endParaRPr/>
          </a:p>
        </p:txBody>
      </p:sp>
      <p:sp>
        <p:nvSpPr>
          <p:cNvPr id="96" name="object 96"/>
          <p:cNvSpPr/>
          <p:nvPr/>
        </p:nvSpPr>
        <p:spPr>
          <a:xfrm>
            <a:off x="6394894" y="1251610"/>
            <a:ext cx="125730" cy="125730"/>
          </a:xfrm>
          <a:custGeom>
            <a:avLst/>
            <a:gdLst/>
            <a:ahLst/>
            <a:cxnLst/>
            <a:rect l="l" t="t" r="r" b="b"/>
            <a:pathLst>
              <a:path w="125729" h="125730">
                <a:moveTo>
                  <a:pt x="0" y="0"/>
                </a:moveTo>
                <a:lnTo>
                  <a:pt x="125587" y="0"/>
                </a:lnTo>
                <a:lnTo>
                  <a:pt x="125587" y="125587"/>
                </a:lnTo>
                <a:lnTo>
                  <a:pt x="0" y="125587"/>
                </a:lnTo>
                <a:lnTo>
                  <a:pt x="0" y="0"/>
                </a:lnTo>
                <a:close/>
              </a:path>
            </a:pathLst>
          </a:custGeom>
          <a:ln w="25400">
            <a:solidFill>
              <a:srgbClr val="67A9CF"/>
            </a:solidFill>
          </a:ln>
        </p:spPr>
        <p:txBody>
          <a:bodyPr wrap="square" lIns="0" tIns="0" rIns="0" bIns="0" rtlCol="0"/>
          <a:lstStyle/>
          <a:p>
            <a:endParaRPr/>
          </a:p>
        </p:txBody>
      </p:sp>
      <p:sp>
        <p:nvSpPr>
          <p:cNvPr id="97" name="object 97"/>
          <p:cNvSpPr txBox="1"/>
          <p:nvPr/>
        </p:nvSpPr>
        <p:spPr>
          <a:xfrm>
            <a:off x="6576936" y="1173103"/>
            <a:ext cx="2148840" cy="279400"/>
          </a:xfrm>
          <a:prstGeom prst="rect">
            <a:avLst/>
          </a:prstGeom>
        </p:spPr>
        <p:txBody>
          <a:bodyPr vert="horz" wrap="square" lIns="0" tIns="0" rIns="0" bIns="0" rtlCol="0">
            <a:spAutoFit/>
          </a:bodyPr>
          <a:lstStyle/>
          <a:p>
            <a:pPr>
              <a:lnSpc>
                <a:spcPts val="2075"/>
              </a:lnSpc>
            </a:pPr>
            <a:r>
              <a:rPr spc="-285" dirty="0">
                <a:latin typeface="Trebuchet MS"/>
                <a:cs typeface="Trebuchet MS"/>
              </a:rPr>
              <a:t>T</a:t>
            </a:r>
            <a:r>
              <a:rPr spc="-114" dirty="0">
                <a:latin typeface="Trebuchet MS"/>
                <a:cs typeface="Trebuchet MS"/>
              </a:rPr>
              <a:t>r</a:t>
            </a:r>
            <a:r>
              <a:rPr spc="-90" dirty="0">
                <a:latin typeface="Trebuchet MS"/>
                <a:cs typeface="Trebuchet MS"/>
              </a:rPr>
              <a:t>a</a:t>
            </a:r>
            <a:r>
              <a:rPr spc="-110" dirty="0">
                <a:latin typeface="Trebuchet MS"/>
                <a:cs typeface="Trebuchet MS"/>
              </a:rPr>
              <a:t>i</a:t>
            </a:r>
            <a:r>
              <a:rPr spc="-45" dirty="0">
                <a:latin typeface="Trebuchet MS"/>
                <a:cs typeface="Trebuchet MS"/>
              </a:rPr>
              <a:t>n</a:t>
            </a:r>
            <a:r>
              <a:rPr spc="-110" dirty="0">
                <a:latin typeface="Trebuchet MS"/>
                <a:cs typeface="Trebuchet MS"/>
              </a:rPr>
              <a:t>i</a:t>
            </a:r>
            <a:r>
              <a:rPr spc="-45" dirty="0">
                <a:latin typeface="Trebuchet MS"/>
                <a:cs typeface="Trebuchet MS"/>
              </a:rPr>
              <a:t>n</a:t>
            </a:r>
            <a:r>
              <a:rPr dirty="0">
                <a:latin typeface="Trebuchet MS"/>
                <a:cs typeface="Trebuchet MS"/>
              </a:rPr>
              <a:t>g</a:t>
            </a:r>
            <a:r>
              <a:rPr spc="-254" dirty="0">
                <a:latin typeface="Trebuchet MS"/>
                <a:cs typeface="Trebuchet MS"/>
              </a:rPr>
              <a:t>/</a:t>
            </a:r>
            <a:r>
              <a:rPr dirty="0">
                <a:latin typeface="Trebuchet MS"/>
                <a:cs typeface="Trebuchet MS"/>
              </a:rPr>
              <a:t>D</a:t>
            </a:r>
            <a:r>
              <a:rPr spc="-110" dirty="0">
                <a:latin typeface="Trebuchet MS"/>
                <a:cs typeface="Trebuchet MS"/>
              </a:rPr>
              <a:t>i</a:t>
            </a:r>
            <a:r>
              <a:rPr spc="-25" dirty="0">
                <a:latin typeface="Trebuchet MS"/>
                <a:cs typeface="Trebuchet MS"/>
              </a:rPr>
              <a:t>ss</a:t>
            </a:r>
            <a:r>
              <a:rPr spc="-95" dirty="0">
                <a:latin typeface="Trebuchet MS"/>
                <a:cs typeface="Trebuchet MS"/>
              </a:rPr>
              <a:t>e</a:t>
            </a:r>
            <a:r>
              <a:rPr spc="-60" dirty="0">
                <a:latin typeface="Trebuchet MS"/>
                <a:cs typeface="Trebuchet MS"/>
              </a:rPr>
              <a:t>m</a:t>
            </a:r>
            <a:r>
              <a:rPr spc="-110" dirty="0">
                <a:latin typeface="Trebuchet MS"/>
                <a:cs typeface="Trebuchet MS"/>
              </a:rPr>
              <a:t>i</a:t>
            </a:r>
            <a:r>
              <a:rPr spc="-45" dirty="0">
                <a:latin typeface="Trebuchet MS"/>
                <a:cs typeface="Trebuchet MS"/>
              </a:rPr>
              <a:t>n</a:t>
            </a:r>
            <a:r>
              <a:rPr spc="-105" dirty="0">
                <a:latin typeface="Trebuchet MS"/>
                <a:cs typeface="Trebuchet MS"/>
              </a:rPr>
              <a:t>a</a:t>
            </a:r>
            <a:r>
              <a:rPr spc="-110" dirty="0">
                <a:latin typeface="Trebuchet MS"/>
                <a:cs typeface="Trebuchet MS"/>
              </a:rPr>
              <a:t>ti</a:t>
            </a:r>
            <a:r>
              <a:rPr spc="-25" dirty="0">
                <a:latin typeface="Trebuchet MS"/>
                <a:cs typeface="Trebuchet MS"/>
              </a:rPr>
              <a:t>o</a:t>
            </a:r>
            <a:r>
              <a:rPr spc="-40" dirty="0">
                <a:latin typeface="Trebuchet MS"/>
                <a:cs typeface="Trebuchet MS"/>
              </a:rPr>
              <a:t>n</a:t>
            </a:r>
            <a:endParaRPr>
              <a:latin typeface="Trebuchet MS"/>
              <a:cs typeface="Trebuchet MS"/>
            </a:endParaRPr>
          </a:p>
        </p:txBody>
      </p:sp>
      <p:sp>
        <p:nvSpPr>
          <p:cNvPr id="98" name="object 98"/>
          <p:cNvSpPr/>
          <p:nvPr/>
        </p:nvSpPr>
        <p:spPr>
          <a:xfrm>
            <a:off x="6394894" y="1664576"/>
            <a:ext cx="125730" cy="125730"/>
          </a:xfrm>
          <a:custGeom>
            <a:avLst/>
            <a:gdLst/>
            <a:ahLst/>
            <a:cxnLst/>
            <a:rect l="l" t="t" r="r" b="b"/>
            <a:pathLst>
              <a:path w="125729" h="125730">
                <a:moveTo>
                  <a:pt x="0" y="0"/>
                </a:moveTo>
                <a:lnTo>
                  <a:pt x="125590" y="0"/>
                </a:lnTo>
                <a:lnTo>
                  <a:pt x="125590" y="125590"/>
                </a:lnTo>
                <a:lnTo>
                  <a:pt x="0" y="125590"/>
                </a:lnTo>
                <a:lnTo>
                  <a:pt x="0" y="0"/>
                </a:lnTo>
                <a:close/>
              </a:path>
            </a:pathLst>
          </a:custGeom>
          <a:solidFill>
            <a:srgbClr val="2166AC"/>
          </a:solidFill>
        </p:spPr>
        <p:txBody>
          <a:bodyPr wrap="square" lIns="0" tIns="0" rIns="0" bIns="0" rtlCol="0"/>
          <a:lstStyle/>
          <a:p>
            <a:endParaRPr/>
          </a:p>
        </p:txBody>
      </p:sp>
      <p:sp>
        <p:nvSpPr>
          <p:cNvPr id="99" name="object 99"/>
          <p:cNvSpPr/>
          <p:nvPr/>
        </p:nvSpPr>
        <p:spPr>
          <a:xfrm>
            <a:off x="6394894" y="1664576"/>
            <a:ext cx="125730" cy="125730"/>
          </a:xfrm>
          <a:custGeom>
            <a:avLst/>
            <a:gdLst/>
            <a:ahLst/>
            <a:cxnLst/>
            <a:rect l="l" t="t" r="r" b="b"/>
            <a:pathLst>
              <a:path w="125729" h="125730">
                <a:moveTo>
                  <a:pt x="0" y="0"/>
                </a:moveTo>
                <a:lnTo>
                  <a:pt x="125587" y="0"/>
                </a:lnTo>
                <a:lnTo>
                  <a:pt x="125587" y="125587"/>
                </a:lnTo>
                <a:lnTo>
                  <a:pt x="0" y="125587"/>
                </a:lnTo>
                <a:lnTo>
                  <a:pt x="0" y="0"/>
                </a:lnTo>
                <a:close/>
              </a:path>
            </a:pathLst>
          </a:custGeom>
          <a:ln w="25400">
            <a:solidFill>
              <a:srgbClr val="2166AC"/>
            </a:solidFill>
          </a:ln>
        </p:spPr>
        <p:txBody>
          <a:bodyPr wrap="square" lIns="0" tIns="0" rIns="0" bIns="0" rtlCol="0"/>
          <a:lstStyle/>
          <a:p>
            <a:endParaRPr/>
          </a:p>
        </p:txBody>
      </p:sp>
      <p:sp>
        <p:nvSpPr>
          <p:cNvPr id="100" name="object 100"/>
          <p:cNvSpPr/>
          <p:nvPr/>
        </p:nvSpPr>
        <p:spPr>
          <a:xfrm>
            <a:off x="6394894" y="2077554"/>
            <a:ext cx="125730" cy="125730"/>
          </a:xfrm>
          <a:custGeom>
            <a:avLst/>
            <a:gdLst/>
            <a:ahLst/>
            <a:cxnLst/>
            <a:rect l="l" t="t" r="r" b="b"/>
            <a:pathLst>
              <a:path w="125729" h="125730">
                <a:moveTo>
                  <a:pt x="0" y="0"/>
                </a:moveTo>
                <a:lnTo>
                  <a:pt x="125590" y="0"/>
                </a:lnTo>
                <a:lnTo>
                  <a:pt x="125590" y="125577"/>
                </a:lnTo>
                <a:lnTo>
                  <a:pt x="0" y="125577"/>
                </a:lnTo>
                <a:lnTo>
                  <a:pt x="0" y="0"/>
                </a:lnTo>
                <a:close/>
              </a:path>
            </a:pathLst>
          </a:custGeom>
          <a:solidFill>
            <a:srgbClr val="92D050"/>
          </a:solidFill>
        </p:spPr>
        <p:txBody>
          <a:bodyPr wrap="square" lIns="0" tIns="0" rIns="0" bIns="0" rtlCol="0"/>
          <a:lstStyle/>
          <a:p>
            <a:endParaRPr/>
          </a:p>
        </p:txBody>
      </p:sp>
      <p:sp>
        <p:nvSpPr>
          <p:cNvPr id="101" name="object 101"/>
          <p:cNvSpPr/>
          <p:nvPr/>
        </p:nvSpPr>
        <p:spPr>
          <a:xfrm>
            <a:off x="6394894" y="2077554"/>
            <a:ext cx="125730" cy="125730"/>
          </a:xfrm>
          <a:custGeom>
            <a:avLst/>
            <a:gdLst/>
            <a:ahLst/>
            <a:cxnLst/>
            <a:rect l="l" t="t" r="r" b="b"/>
            <a:pathLst>
              <a:path w="125729" h="125730">
                <a:moveTo>
                  <a:pt x="0" y="0"/>
                </a:moveTo>
                <a:lnTo>
                  <a:pt x="125587" y="0"/>
                </a:lnTo>
                <a:lnTo>
                  <a:pt x="125587" y="125587"/>
                </a:lnTo>
                <a:lnTo>
                  <a:pt x="0" y="125587"/>
                </a:lnTo>
                <a:lnTo>
                  <a:pt x="0" y="0"/>
                </a:lnTo>
                <a:close/>
              </a:path>
            </a:pathLst>
          </a:custGeom>
          <a:ln w="25400">
            <a:solidFill>
              <a:srgbClr val="92D050"/>
            </a:solidFill>
          </a:ln>
        </p:spPr>
        <p:txBody>
          <a:bodyPr wrap="square" lIns="0" tIns="0" rIns="0" bIns="0" rtlCol="0"/>
          <a:lstStyle/>
          <a:p>
            <a:endParaRPr/>
          </a:p>
        </p:txBody>
      </p:sp>
      <p:sp>
        <p:nvSpPr>
          <p:cNvPr id="102" name="object 102"/>
          <p:cNvSpPr/>
          <p:nvPr/>
        </p:nvSpPr>
        <p:spPr>
          <a:xfrm>
            <a:off x="6394894" y="2490520"/>
            <a:ext cx="125730" cy="125730"/>
          </a:xfrm>
          <a:custGeom>
            <a:avLst/>
            <a:gdLst/>
            <a:ahLst/>
            <a:cxnLst/>
            <a:rect l="l" t="t" r="r" b="b"/>
            <a:pathLst>
              <a:path w="125729" h="125730">
                <a:moveTo>
                  <a:pt x="0" y="0"/>
                </a:moveTo>
                <a:lnTo>
                  <a:pt x="125590" y="0"/>
                </a:lnTo>
                <a:lnTo>
                  <a:pt x="125590" y="125590"/>
                </a:lnTo>
                <a:lnTo>
                  <a:pt x="0" y="125590"/>
                </a:lnTo>
                <a:lnTo>
                  <a:pt x="0" y="0"/>
                </a:lnTo>
                <a:close/>
              </a:path>
            </a:pathLst>
          </a:custGeom>
          <a:solidFill>
            <a:srgbClr val="FFFF00"/>
          </a:solidFill>
        </p:spPr>
        <p:txBody>
          <a:bodyPr wrap="square" lIns="0" tIns="0" rIns="0" bIns="0" rtlCol="0"/>
          <a:lstStyle/>
          <a:p>
            <a:endParaRPr/>
          </a:p>
        </p:txBody>
      </p:sp>
      <p:sp>
        <p:nvSpPr>
          <p:cNvPr id="103" name="object 103"/>
          <p:cNvSpPr/>
          <p:nvPr/>
        </p:nvSpPr>
        <p:spPr>
          <a:xfrm>
            <a:off x="6394894" y="2490520"/>
            <a:ext cx="125730" cy="125730"/>
          </a:xfrm>
          <a:custGeom>
            <a:avLst/>
            <a:gdLst/>
            <a:ahLst/>
            <a:cxnLst/>
            <a:rect l="l" t="t" r="r" b="b"/>
            <a:pathLst>
              <a:path w="125729" h="125730">
                <a:moveTo>
                  <a:pt x="0" y="0"/>
                </a:moveTo>
                <a:lnTo>
                  <a:pt x="125587" y="0"/>
                </a:lnTo>
                <a:lnTo>
                  <a:pt x="125587" y="125587"/>
                </a:lnTo>
                <a:lnTo>
                  <a:pt x="0" y="125587"/>
                </a:lnTo>
                <a:lnTo>
                  <a:pt x="0" y="0"/>
                </a:lnTo>
                <a:close/>
              </a:path>
            </a:pathLst>
          </a:custGeom>
          <a:ln w="25400">
            <a:solidFill>
              <a:srgbClr val="FFFF00"/>
            </a:solidFill>
          </a:ln>
        </p:spPr>
        <p:txBody>
          <a:bodyPr wrap="square" lIns="0" tIns="0" rIns="0" bIns="0" rtlCol="0"/>
          <a:lstStyle/>
          <a:p>
            <a:endParaRPr/>
          </a:p>
        </p:txBody>
      </p:sp>
      <p:sp>
        <p:nvSpPr>
          <p:cNvPr id="104" name="object 104"/>
          <p:cNvSpPr/>
          <p:nvPr/>
        </p:nvSpPr>
        <p:spPr>
          <a:xfrm>
            <a:off x="6394894" y="2903486"/>
            <a:ext cx="125730" cy="125730"/>
          </a:xfrm>
          <a:custGeom>
            <a:avLst/>
            <a:gdLst/>
            <a:ahLst/>
            <a:cxnLst/>
            <a:rect l="l" t="t" r="r" b="b"/>
            <a:pathLst>
              <a:path w="125729" h="125730">
                <a:moveTo>
                  <a:pt x="0" y="0"/>
                </a:moveTo>
                <a:lnTo>
                  <a:pt x="125590" y="0"/>
                </a:lnTo>
                <a:lnTo>
                  <a:pt x="125590" y="125590"/>
                </a:lnTo>
                <a:lnTo>
                  <a:pt x="0" y="125590"/>
                </a:lnTo>
                <a:lnTo>
                  <a:pt x="0" y="0"/>
                </a:lnTo>
                <a:close/>
              </a:path>
            </a:pathLst>
          </a:custGeom>
          <a:solidFill>
            <a:srgbClr val="FFC000"/>
          </a:solidFill>
        </p:spPr>
        <p:txBody>
          <a:bodyPr wrap="square" lIns="0" tIns="0" rIns="0" bIns="0" rtlCol="0"/>
          <a:lstStyle/>
          <a:p>
            <a:endParaRPr/>
          </a:p>
        </p:txBody>
      </p:sp>
      <p:sp>
        <p:nvSpPr>
          <p:cNvPr id="105" name="object 105"/>
          <p:cNvSpPr/>
          <p:nvPr/>
        </p:nvSpPr>
        <p:spPr>
          <a:xfrm>
            <a:off x="6394894" y="2903486"/>
            <a:ext cx="125730" cy="125730"/>
          </a:xfrm>
          <a:custGeom>
            <a:avLst/>
            <a:gdLst/>
            <a:ahLst/>
            <a:cxnLst/>
            <a:rect l="l" t="t" r="r" b="b"/>
            <a:pathLst>
              <a:path w="125729" h="125730">
                <a:moveTo>
                  <a:pt x="0" y="0"/>
                </a:moveTo>
                <a:lnTo>
                  <a:pt x="125587" y="0"/>
                </a:lnTo>
                <a:lnTo>
                  <a:pt x="125587" y="125587"/>
                </a:lnTo>
                <a:lnTo>
                  <a:pt x="0" y="125587"/>
                </a:lnTo>
                <a:lnTo>
                  <a:pt x="0" y="0"/>
                </a:lnTo>
                <a:close/>
              </a:path>
            </a:pathLst>
          </a:custGeom>
          <a:ln w="25400">
            <a:solidFill>
              <a:srgbClr val="FFC000"/>
            </a:solidFill>
          </a:ln>
        </p:spPr>
        <p:txBody>
          <a:bodyPr wrap="square" lIns="0" tIns="0" rIns="0" bIns="0" rtlCol="0"/>
          <a:lstStyle/>
          <a:p>
            <a:endParaRPr/>
          </a:p>
        </p:txBody>
      </p:sp>
      <p:sp>
        <p:nvSpPr>
          <p:cNvPr id="106" name="object 106"/>
          <p:cNvSpPr/>
          <p:nvPr/>
        </p:nvSpPr>
        <p:spPr>
          <a:xfrm>
            <a:off x="6394894" y="3316465"/>
            <a:ext cx="125730" cy="125730"/>
          </a:xfrm>
          <a:custGeom>
            <a:avLst/>
            <a:gdLst/>
            <a:ahLst/>
            <a:cxnLst/>
            <a:rect l="l" t="t" r="r" b="b"/>
            <a:pathLst>
              <a:path w="125729" h="125729">
                <a:moveTo>
                  <a:pt x="0" y="0"/>
                </a:moveTo>
                <a:lnTo>
                  <a:pt x="125590" y="0"/>
                </a:lnTo>
                <a:lnTo>
                  <a:pt x="125590" y="125590"/>
                </a:lnTo>
                <a:lnTo>
                  <a:pt x="0" y="125590"/>
                </a:lnTo>
                <a:lnTo>
                  <a:pt x="0" y="0"/>
                </a:lnTo>
                <a:close/>
              </a:path>
            </a:pathLst>
          </a:custGeom>
          <a:solidFill>
            <a:srgbClr val="B2182B"/>
          </a:solidFill>
        </p:spPr>
        <p:txBody>
          <a:bodyPr wrap="square" lIns="0" tIns="0" rIns="0" bIns="0" rtlCol="0"/>
          <a:lstStyle/>
          <a:p>
            <a:endParaRPr/>
          </a:p>
        </p:txBody>
      </p:sp>
      <p:sp>
        <p:nvSpPr>
          <p:cNvPr id="107" name="object 107"/>
          <p:cNvSpPr/>
          <p:nvPr/>
        </p:nvSpPr>
        <p:spPr>
          <a:xfrm>
            <a:off x="6394894" y="3316465"/>
            <a:ext cx="125730" cy="125730"/>
          </a:xfrm>
          <a:custGeom>
            <a:avLst/>
            <a:gdLst/>
            <a:ahLst/>
            <a:cxnLst/>
            <a:rect l="l" t="t" r="r" b="b"/>
            <a:pathLst>
              <a:path w="125729" h="125729">
                <a:moveTo>
                  <a:pt x="0" y="0"/>
                </a:moveTo>
                <a:lnTo>
                  <a:pt x="125587" y="0"/>
                </a:lnTo>
                <a:lnTo>
                  <a:pt x="125587" y="125587"/>
                </a:lnTo>
                <a:lnTo>
                  <a:pt x="0" y="125587"/>
                </a:lnTo>
                <a:lnTo>
                  <a:pt x="0" y="0"/>
                </a:lnTo>
                <a:close/>
              </a:path>
            </a:pathLst>
          </a:custGeom>
          <a:ln w="25400">
            <a:solidFill>
              <a:srgbClr val="B2182B"/>
            </a:solidFill>
          </a:ln>
        </p:spPr>
        <p:txBody>
          <a:bodyPr wrap="square" lIns="0" tIns="0" rIns="0" bIns="0" rtlCol="0"/>
          <a:lstStyle/>
          <a:p>
            <a:endParaRPr/>
          </a:p>
        </p:txBody>
      </p:sp>
      <p:sp>
        <p:nvSpPr>
          <p:cNvPr id="108" name="object 108"/>
          <p:cNvSpPr txBox="1"/>
          <p:nvPr/>
        </p:nvSpPr>
        <p:spPr>
          <a:xfrm>
            <a:off x="6564236" y="1423771"/>
            <a:ext cx="2804160" cy="2090420"/>
          </a:xfrm>
          <a:prstGeom prst="rect">
            <a:avLst/>
          </a:prstGeom>
        </p:spPr>
        <p:txBody>
          <a:bodyPr vert="horz" wrap="square" lIns="0" tIns="12700" rIns="0" bIns="0" rtlCol="0">
            <a:spAutoFit/>
          </a:bodyPr>
          <a:lstStyle/>
          <a:p>
            <a:pPr marL="12700" marR="5080">
              <a:lnSpc>
                <a:spcPct val="150500"/>
              </a:lnSpc>
              <a:spcBef>
                <a:spcPts val="100"/>
              </a:spcBef>
            </a:pPr>
            <a:r>
              <a:rPr spc="-60" dirty="0">
                <a:latin typeface="Trebuchet MS"/>
                <a:cs typeface="Trebuchet MS"/>
              </a:rPr>
              <a:t>Human Imaging/Modulation  </a:t>
            </a:r>
            <a:r>
              <a:rPr spc="-70" dirty="0">
                <a:latin typeface="Trebuchet MS"/>
                <a:cs typeface="Trebuchet MS"/>
              </a:rPr>
              <a:t>Understanding </a:t>
            </a:r>
            <a:r>
              <a:rPr spc="-95" dirty="0">
                <a:latin typeface="Trebuchet MS"/>
                <a:cs typeface="Trebuchet MS"/>
              </a:rPr>
              <a:t>Circuits  </a:t>
            </a:r>
            <a:r>
              <a:rPr spc="-75" dirty="0">
                <a:latin typeface="Trebuchet MS"/>
                <a:cs typeface="Trebuchet MS"/>
              </a:rPr>
              <a:t>Neural</a:t>
            </a:r>
            <a:r>
              <a:rPr spc="-195" dirty="0">
                <a:latin typeface="Trebuchet MS"/>
                <a:cs typeface="Trebuchet MS"/>
              </a:rPr>
              <a:t> </a:t>
            </a:r>
            <a:r>
              <a:rPr spc="-65" dirty="0">
                <a:latin typeface="Trebuchet MS"/>
                <a:cs typeface="Trebuchet MS"/>
              </a:rPr>
              <a:t>Recording/Modulation  </a:t>
            </a:r>
            <a:r>
              <a:rPr spc="-120" dirty="0">
                <a:latin typeface="Trebuchet MS"/>
                <a:cs typeface="Trebuchet MS"/>
              </a:rPr>
              <a:t>Cell/Circuit</a:t>
            </a:r>
            <a:r>
              <a:rPr spc="-145" dirty="0">
                <a:latin typeface="Trebuchet MS"/>
                <a:cs typeface="Trebuchet MS"/>
              </a:rPr>
              <a:t> </a:t>
            </a:r>
            <a:r>
              <a:rPr spc="-105" dirty="0">
                <a:latin typeface="Trebuchet MS"/>
                <a:cs typeface="Trebuchet MS"/>
              </a:rPr>
              <a:t>Tools</a:t>
            </a:r>
            <a:endParaRPr dirty="0">
              <a:latin typeface="Trebuchet MS"/>
              <a:cs typeface="Trebuchet MS"/>
            </a:endParaRPr>
          </a:p>
          <a:p>
            <a:pPr marL="12700">
              <a:spcBef>
                <a:spcPts val="1090"/>
              </a:spcBef>
            </a:pPr>
            <a:r>
              <a:rPr spc="-114" dirty="0">
                <a:latin typeface="Trebuchet MS"/>
                <a:cs typeface="Trebuchet MS"/>
              </a:rPr>
              <a:t>Cell</a:t>
            </a:r>
            <a:r>
              <a:rPr spc="-145" dirty="0">
                <a:latin typeface="Trebuchet MS"/>
                <a:cs typeface="Trebuchet MS"/>
              </a:rPr>
              <a:t> </a:t>
            </a:r>
            <a:r>
              <a:rPr spc="-105" dirty="0">
                <a:latin typeface="Trebuchet MS"/>
                <a:cs typeface="Trebuchet MS"/>
              </a:rPr>
              <a:t>Types</a:t>
            </a:r>
            <a:endParaRPr dirty="0">
              <a:latin typeface="Trebuchet MS"/>
              <a:cs typeface="Trebuchet MS"/>
            </a:endParaRPr>
          </a:p>
        </p:txBody>
      </p:sp>
      <p:sp>
        <p:nvSpPr>
          <p:cNvPr id="109" name="object 109"/>
          <p:cNvSpPr/>
          <p:nvPr/>
        </p:nvSpPr>
        <p:spPr>
          <a:xfrm>
            <a:off x="6534912" y="1121930"/>
            <a:ext cx="3121025" cy="369570"/>
          </a:xfrm>
          <a:custGeom>
            <a:avLst/>
            <a:gdLst/>
            <a:ahLst/>
            <a:cxnLst/>
            <a:rect l="l" t="t" r="r" b="b"/>
            <a:pathLst>
              <a:path w="3121025" h="369569">
                <a:moveTo>
                  <a:pt x="0" y="0"/>
                </a:moveTo>
                <a:lnTo>
                  <a:pt x="3120796" y="0"/>
                </a:lnTo>
                <a:lnTo>
                  <a:pt x="3120796" y="369328"/>
                </a:lnTo>
                <a:lnTo>
                  <a:pt x="0" y="369328"/>
                </a:lnTo>
                <a:lnTo>
                  <a:pt x="0" y="0"/>
                </a:lnTo>
                <a:close/>
              </a:path>
            </a:pathLst>
          </a:custGeom>
          <a:solidFill>
            <a:srgbClr val="FFFFFF"/>
          </a:solidFill>
        </p:spPr>
        <p:txBody>
          <a:bodyPr wrap="square" lIns="0" tIns="0" rIns="0" bIns="0" rtlCol="0"/>
          <a:lstStyle/>
          <a:p>
            <a:endParaRPr/>
          </a:p>
        </p:txBody>
      </p:sp>
      <p:sp>
        <p:nvSpPr>
          <p:cNvPr id="110" name="object 110"/>
          <p:cNvSpPr txBox="1"/>
          <p:nvPr/>
        </p:nvSpPr>
        <p:spPr>
          <a:xfrm>
            <a:off x="6567932" y="1142251"/>
            <a:ext cx="2915920" cy="299720"/>
          </a:xfrm>
          <a:prstGeom prst="rect">
            <a:avLst/>
          </a:prstGeom>
        </p:spPr>
        <p:txBody>
          <a:bodyPr vert="horz" wrap="square" lIns="0" tIns="12700" rIns="0" bIns="0" rtlCol="0">
            <a:spAutoFit/>
          </a:bodyPr>
          <a:lstStyle/>
          <a:p>
            <a:pPr marL="12700">
              <a:spcBef>
                <a:spcPts val="100"/>
              </a:spcBef>
            </a:pPr>
            <a:r>
              <a:rPr spc="-90" dirty="0">
                <a:latin typeface="Trebuchet MS"/>
                <a:cs typeface="Trebuchet MS"/>
              </a:rPr>
              <a:t>Theory/Training/Dissemination</a:t>
            </a:r>
            <a:endParaRPr>
              <a:latin typeface="Trebuchet MS"/>
              <a:cs typeface="Trebuchet MS"/>
            </a:endParaRPr>
          </a:p>
        </p:txBody>
      </p:sp>
      <p:sp>
        <p:nvSpPr>
          <p:cNvPr id="111" name="object 111"/>
          <p:cNvSpPr txBox="1"/>
          <p:nvPr/>
        </p:nvSpPr>
        <p:spPr>
          <a:xfrm>
            <a:off x="5293969" y="3385312"/>
            <a:ext cx="127000" cy="269240"/>
          </a:xfrm>
          <a:prstGeom prst="rect">
            <a:avLst/>
          </a:prstGeom>
        </p:spPr>
        <p:txBody>
          <a:bodyPr vert="horz" wrap="square" lIns="0" tIns="12700" rIns="0" bIns="0" rtlCol="0">
            <a:spAutoFit/>
          </a:bodyPr>
          <a:lstStyle/>
          <a:p>
            <a:pPr marL="12700">
              <a:spcBef>
                <a:spcPts val="100"/>
              </a:spcBef>
            </a:pPr>
            <a:r>
              <a:rPr sz="1600" spc="204" dirty="0">
                <a:latin typeface="Trebuchet MS"/>
                <a:cs typeface="Trebuchet MS"/>
              </a:rPr>
              <a:t>*</a:t>
            </a:r>
            <a:endParaRPr sz="1600">
              <a:latin typeface="Trebuchet MS"/>
              <a:cs typeface="Trebuchet MS"/>
            </a:endParaRPr>
          </a:p>
        </p:txBody>
      </p:sp>
    </p:spTree>
    <p:extLst>
      <p:ext uri="{BB962C8B-B14F-4D97-AF65-F5344CB8AC3E}">
        <p14:creationId xmlns:p14="http://schemas.microsoft.com/office/powerpoint/2010/main" val="37640228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7" y="344144"/>
            <a:ext cx="2696845" cy="360680"/>
          </a:xfrm>
          <a:prstGeom prst="rect">
            <a:avLst/>
          </a:prstGeom>
        </p:spPr>
        <p:txBody>
          <a:bodyPr vert="horz" wrap="square" lIns="0" tIns="12700" rIns="0" bIns="0" rtlCol="0">
            <a:spAutoFit/>
          </a:bodyPr>
          <a:lstStyle/>
          <a:p>
            <a:pPr marL="12700">
              <a:spcBef>
                <a:spcPts val="100"/>
              </a:spcBef>
            </a:pPr>
            <a:r>
              <a:rPr sz="2200" b="1" spc="-190" dirty="0">
                <a:solidFill>
                  <a:srgbClr val="FFFFFF"/>
                </a:solidFill>
                <a:latin typeface="Trebuchet MS"/>
                <a:cs typeface="Trebuchet MS"/>
              </a:rPr>
              <a:t>THE </a:t>
            </a:r>
            <a:r>
              <a:rPr sz="2200" b="1" spc="-60" dirty="0">
                <a:solidFill>
                  <a:srgbClr val="FFFFFF"/>
                </a:solidFill>
                <a:latin typeface="Trebuchet MS"/>
                <a:cs typeface="Trebuchet MS"/>
              </a:rPr>
              <a:t>BRAIN</a:t>
            </a:r>
            <a:r>
              <a:rPr sz="2200" b="1" spc="-195" dirty="0">
                <a:solidFill>
                  <a:srgbClr val="FFFFFF"/>
                </a:solidFill>
                <a:latin typeface="Trebuchet MS"/>
                <a:cs typeface="Trebuchet MS"/>
              </a:rPr>
              <a:t> </a:t>
            </a:r>
            <a:r>
              <a:rPr sz="2200" b="1" spc="-145" dirty="0">
                <a:solidFill>
                  <a:srgbClr val="FFFFFF"/>
                </a:solidFill>
                <a:latin typeface="Trebuchet MS"/>
                <a:cs typeface="Trebuchet MS"/>
              </a:rPr>
              <a:t>INITIATIVE®</a:t>
            </a:r>
            <a:endParaRPr sz="2200">
              <a:latin typeface="Trebuchet MS"/>
              <a:cs typeface="Trebuchet MS"/>
            </a:endParaRPr>
          </a:p>
        </p:txBody>
      </p:sp>
      <p:sp>
        <p:nvSpPr>
          <p:cNvPr id="3" name="object 3"/>
          <p:cNvSpPr/>
          <p:nvPr/>
        </p:nvSpPr>
        <p:spPr>
          <a:xfrm>
            <a:off x="1600747" y="6126162"/>
            <a:ext cx="2894975" cy="73183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161535" y="4937510"/>
            <a:ext cx="8986542" cy="191897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0582402" y="1072900"/>
            <a:ext cx="1170305" cy="3864610"/>
          </a:xfrm>
          <a:prstGeom prst="rect">
            <a:avLst/>
          </a:prstGeom>
        </p:spPr>
        <p:txBody>
          <a:bodyPr vert="horz" wrap="square" lIns="0" tIns="12700" rIns="0" bIns="0" rtlCol="0">
            <a:spAutoFit/>
          </a:bodyPr>
          <a:lstStyle/>
          <a:p>
            <a:pPr marL="298450" indent="-285750">
              <a:lnSpc>
                <a:spcPts val="2145"/>
              </a:lnSpc>
              <a:spcBef>
                <a:spcPts val="100"/>
              </a:spcBef>
              <a:buFont typeface="Arial"/>
              <a:buChar char="•"/>
              <a:tabLst>
                <a:tab pos="297815" algn="l"/>
                <a:tab pos="298450" algn="l"/>
              </a:tabLst>
            </a:pPr>
            <a:r>
              <a:rPr spc="-80" dirty="0">
                <a:latin typeface="Trebuchet MS"/>
                <a:cs typeface="Trebuchet MS"/>
              </a:rPr>
              <a:t>Blueprint</a:t>
            </a:r>
            <a:endParaRPr dirty="0">
              <a:latin typeface="Trebuchet MS"/>
              <a:cs typeface="Trebuchet MS"/>
            </a:endParaRPr>
          </a:p>
          <a:p>
            <a:pPr marL="298450" indent="-285750">
              <a:lnSpc>
                <a:spcPts val="2145"/>
              </a:lnSpc>
              <a:buFont typeface="Arial"/>
              <a:buChar char="•"/>
              <a:tabLst>
                <a:tab pos="297815" algn="l"/>
                <a:tab pos="298450" algn="l"/>
              </a:tabLst>
            </a:pPr>
            <a:r>
              <a:rPr spc="-70" dirty="0">
                <a:latin typeface="Trebuchet MS"/>
                <a:cs typeface="Trebuchet MS"/>
              </a:rPr>
              <a:t>NCCIH</a:t>
            </a:r>
            <a:endParaRPr dirty="0">
              <a:latin typeface="Trebuchet MS"/>
              <a:cs typeface="Trebuchet MS"/>
            </a:endParaRPr>
          </a:p>
          <a:p>
            <a:pPr marL="298450" indent="-285750">
              <a:spcBef>
                <a:spcPts val="5"/>
              </a:spcBef>
              <a:buFont typeface="Arial"/>
              <a:buChar char="•"/>
              <a:tabLst>
                <a:tab pos="297815" algn="l"/>
                <a:tab pos="298450" algn="l"/>
              </a:tabLst>
            </a:pPr>
            <a:r>
              <a:rPr spc="-45" dirty="0">
                <a:latin typeface="Trebuchet MS"/>
                <a:cs typeface="Trebuchet MS"/>
              </a:rPr>
              <a:t>NEI</a:t>
            </a:r>
            <a:endParaRPr dirty="0">
              <a:latin typeface="Trebuchet MS"/>
              <a:cs typeface="Trebuchet MS"/>
            </a:endParaRPr>
          </a:p>
          <a:p>
            <a:pPr marL="298450" indent="-285750">
              <a:spcBef>
                <a:spcPts val="5"/>
              </a:spcBef>
              <a:buFont typeface="Arial"/>
              <a:buChar char="•"/>
              <a:tabLst>
                <a:tab pos="297815" algn="l"/>
                <a:tab pos="298450" algn="l"/>
              </a:tabLst>
            </a:pPr>
            <a:r>
              <a:rPr spc="-20" dirty="0">
                <a:latin typeface="Trebuchet MS"/>
                <a:cs typeface="Trebuchet MS"/>
              </a:rPr>
              <a:t>NIA</a:t>
            </a:r>
            <a:endParaRPr dirty="0">
              <a:latin typeface="Trebuchet MS"/>
              <a:cs typeface="Trebuchet MS"/>
            </a:endParaRPr>
          </a:p>
          <a:p>
            <a:pPr marL="298450" indent="-285750">
              <a:spcBef>
                <a:spcPts val="10"/>
              </a:spcBef>
              <a:buFont typeface="Arial"/>
              <a:buChar char="•"/>
              <a:tabLst>
                <a:tab pos="297815" algn="l"/>
                <a:tab pos="298450" algn="l"/>
              </a:tabLst>
            </a:pPr>
            <a:r>
              <a:rPr spc="-25" dirty="0">
                <a:latin typeface="Trebuchet MS"/>
                <a:cs typeface="Trebuchet MS"/>
              </a:rPr>
              <a:t>NIAAA</a:t>
            </a:r>
            <a:endParaRPr dirty="0">
              <a:latin typeface="Trebuchet MS"/>
              <a:cs typeface="Trebuchet MS"/>
            </a:endParaRPr>
          </a:p>
          <a:p>
            <a:pPr marL="298450" indent="-285750">
              <a:lnSpc>
                <a:spcPts val="2145"/>
              </a:lnSpc>
              <a:spcBef>
                <a:spcPts val="5"/>
              </a:spcBef>
              <a:buFont typeface="Arial"/>
              <a:buChar char="•"/>
              <a:tabLst>
                <a:tab pos="297815" algn="l"/>
                <a:tab pos="298450" algn="l"/>
              </a:tabLst>
            </a:pPr>
            <a:r>
              <a:rPr spc="-40" dirty="0">
                <a:latin typeface="Trebuchet MS"/>
                <a:cs typeface="Trebuchet MS"/>
              </a:rPr>
              <a:t>NIBIB</a:t>
            </a:r>
            <a:endParaRPr dirty="0">
              <a:latin typeface="Trebuchet MS"/>
              <a:cs typeface="Trebuchet MS"/>
            </a:endParaRPr>
          </a:p>
          <a:p>
            <a:pPr marL="298450" indent="-285750">
              <a:lnSpc>
                <a:spcPts val="2145"/>
              </a:lnSpc>
              <a:buFont typeface="Arial"/>
              <a:buChar char="•"/>
              <a:tabLst>
                <a:tab pos="297815" algn="l"/>
                <a:tab pos="298450" algn="l"/>
              </a:tabLst>
            </a:pPr>
            <a:r>
              <a:rPr spc="-45" dirty="0">
                <a:latin typeface="Trebuchet MS"/>
                <a:cs typeface="Trebuchet MS"/>
              </a:rPr>
              <a:t>NICHD</a:t>
            </a:r>
            <a:endParaRPr dirty="0">
              <a:latin typeface="Trebuchet MS"/>
              <a:cs typeface="Trebuchet MS"/>
            </a:endParaRPr>
          </a:p>
          <a:p>
            <a:pPr marL="298450" indent="-285750">
              <a:spcBef>
                <a:spcPts val="5"/>
              </a:spcBef>
              <a:buFont typeface="Arial"/>
              <a:buChar char="•"/>
              <a:tabLst>
                <a:tab pos="297815" algn="l"/>
                <a:tab pos="298450" algn="l"/>
              </a:tabLst>
            </a:pPr>
            <a:r>
              <a:rPr spc="-25" dirty="0">
                <a:latin typeface="Trebuchet MS"/>
                <a:cs typeface="Trebuchet MS"/>
              </a:rPr>
              <a:t>NIDA</a:t>
            </a:r>
            <a:endParaRPr dirty="0">
              <a:latin typeface="Trebuchet MS"/>
              <a:cs typeface="Trebuchet MS"/>
            </a:endParaRPr>
          </a:p>
          <a:p>
            <a:pPr marL="298450" indent="-285750">
              <a:spcBef>
                <a:spcPts val="10"/>
              </a:spcBef>
              <a:buFont typeface="Arial"/>
              <a:buChar char="•"/>
              <a:tabLst>
                <a:tab pos="297815" algn="l"/>
                <a:tab pos="298450" algn="l"/>
              </a:tabLst>
            </a:pPr>
            <a:r>
              <a:rPr spc="-30" dirty="0">
                <a:latin typeface="Trebuchet MS"/>
                <a:cs typeface="Trebuchet MS"/>
              </a:rPr>
              <a:t>NIDCD</a:t>
            </a:r>
            <a:endParaRPr dirty="0">
              <a:latin typeface="Trebuchet MS"/>
              <a:cs typeface="Trebuchet MS"/>
            </a:endParaRPr>
          </a:p>
          <a:p>
            <a:pPr marL="298450" indent="-285750">
              <a:spcBef>
                <a:spcPts val="5"/>
              </a:spcBef>
              <a:buFont typeface="Arial"/>
              <a:buChar char="•"/>
              <a:tabLst>
                <a:tab pos="297815" algn="l"/>
                <a:tab pos="298450" algn="l"/>
              </a:tabLst>
            </a:pPr>
            <a:r>
              <a:rPr spc="40" dirty="0">
                <a:latin typeface="Trebuchet MS"/>
                <a:cs typeface="Trebuchet MS"/>
              </a:rPr>
              <a:t>NIMH</a:t>
            </a:r>
            <a:endParaRPr dirty="0">
              <a:latin typeface="Trebuchet MS"/>
              <a:cs typeface="Trebuchet MS"/>
            </a:endParaRPr>
          </a:p>
          <a:p>
            <a:pPr marL="298450" indent="-285750">
              <a:lnSpc>
                <a:spcPts val="2145"/>
              </a:lnSpc>
              <a:spcBef>
                <a:spcPts val="5"/>
              </a:spcBef>
              <a:buFont typeface="Arial"/>
              <a:buChar char="•"/>
              <a:tabLst>
                <a:tab pos="297815" algn="l"/>
                <a:tab pos="298450" algn="l"/>
              </a:tabLst>
            </a:pPr>
            <a:r>
              <a:rPr spc="-15" dirty="0">
                <a:latin typeface="Trebuchet MS"/>
                <a:cs typeface="Trebuchet MS"/>
              </a:rPr>
              <a:t>NINDS</a:t>
            </a:r>
            <a:endParaRPr dirty="0">
              <a:latin typeface="Trebuchet MS"/>
              <a:cs typeface="Trebuchet MS"/>
            </a:endParaRPr>
          </a:p>
          <a:p>
            <a:pPr marL="298450" indent="-285750">
              <a:lnSpc>
                <a:spcPts val="2145"/>
              </a:lnSpc>
              <a:buFont typeface="Arial"/>
              <a:buChar char="•"/>
              <a:tabLst>
                <a:tab pos="297815" algn="l"/>
                <a:tab pos="298450" algn="l"/>
              </a:tabLst>
            </a:pPr>
            <a:r>
              <a:rPr spc="-50" dirty="0">
                <a:latin typeface="Trebuchet MS"/>
                <a:cs typeface="Trebuchet MS"/>
              </a:rPr>
              <a:t>OBSSR</a:t>
            </a:r>
            <a:endParaRPr dirty="0">
              <a:latin typeface="Trebuchet MS"/>
              <a:cs typeface="Trebuchet MS"/>
            </a:endParaRPr>
          </a:p>
          <a:p>
            <a:pPr marL="298450" indent="-285750">
              <a:spcBef>
                <a:spcPts val="5"/>
              </a:spcBef>
              <a:buFont typeface="Arial"/>
              <a:buChar char="•"/>
              <a:tabLst>
                <a:tab pos="297815" algn="l"/>
                <a:tab pos="298450" algn="l"/>
              </a:tabLst>
            </a:pPr>
            <a:r>
              <a:rPr spc="-15" dirty="0">
                <a:latin typeface="Trebuchet MS"/>
                <a:cs typeface="Trebuchet MS"/>
              </a:rPr>
              <a:t>OD</a:t>
            </a:r>
            <a:endParaRPr dirty="0">
              <a:latin typeface="Trebuchet MS"/>
              <a:cs typeface="Trebuchet MS"/>
            </a:endParaRPr>
          </a:p>
          <a:p>
            <a:pPr marL="298450" indent="-285750">
              <a:spcBef>
                <a:spcPts val="10"/>
              </a:spcBef>
              <a:buFont typeface="Arial"/>
              <a:buChar char="•"/>
              <a:tabLst>
                <a:tab pos="297815" algn="l"/>
                <a:tab pos="298450" algn="l"/>
              </a:tabLst>
            </a:pPr>
            <a:r>
              <a:rPr spc="-30" dirty="0">
                <a:latin typeface="Trebuchet MS"/>
                <a:cs typeface="Trebuchet MS"/>
              </a:rPr>
              <a:t>ORWH</a:t>
            </a:r>
            <a:endParaRPr dirty="0">
              <a:latin typeface="Trebuchet MS"/>
              <a:cs typeface="Trebuchet MS"/>
            </a:endParaRPr>
          </a:p>
        </p:txBody>
      </p:sp>
      <p:graphicFrame>
        <p:nvGraphicFramePr>
          <p:cNvPr id="6" name="object 6"/>
          <p:cNvGraphicFramePr>
            <a:graphicFrameLocks noGrp="1"/>
          </p:cNvGraphicFramePr>
          <p:nvPr>
            <p:extLst>
              <p:ext uri="{D42A27DB-BD31-4B8C-83A1-F6EECF244321}">
                <p14:modId xmlns:p14="http://schemas.microsoft.com/office/powerpoint/2010/main" val="1887203898"/>
              </p:ext>
            </p:extLst>
          </p:nvPr>
        </p:nvGraphicFramePr>
        <p:xfrm>
          <a:off x="1161535" y="1244667"/>
          <a:ext cx="8986542" cy="3521075"/>
        </p:xfrm>
        <a:graphic>
          <a:graphicData uri="http://schemas.openxmlformats.org/drawingml/2006/table">
            <a:tbl>
              <a:tblPr firstRow="1" bandRow="1">
                <a:tableStyleId>{2D5ABB26-0587-4C30-8999-92F81FD0307C}</a:tableStyleId>
              </a:tblPr>
              <a:tblGrid>
                <a:gridCol w="1094963">
                  <a:extLst>
                    <a:ext uri="{9D8B030D-6E8A-4147-A177-3AD203B41FA5}">
                      <a16:colId xmlns:a16="http://schemas.microsoft.com/office/drawing/2014/main" val="20000"/>
                    </a:ext>
                  </a:extLst>
                </a:gridCol>
                <a:gridCol w="1561614">
                  <a:extLst>
                    <a:ext uri="{9D8B030D-6E8A-4147-A177-3AD203B41FA5}">
                      <a16:colId xmlns:a16="http://schemas.microsoft.com/office/drawing/2014/main" val="20001"/>
                    </a:ext>
                  </a:extLst>
                </a:gridCol>
                <a:gridCol w="1945751">
                  <a:extLst>
                    <a:ext uri="{9D8B030D-6E8A-4147-A177-3AD203B41FA5}">
                      <a16:colId xmlns:a16="http://schemas.microsoft.com/office/drawing/2014/main" val="20002"/>
                    </a:ext>
                  </a:extLst>
                </a:gridCol>
                <a:gridCol w="1776281">
                  <a:extLst>
                    <a:ext uri="{9D8B030D-6E8A-4147-A177-3AD203B41FA5}">
                      <a16:colId xmlns:a16="http://schemas.microsoft.com/office/drawing/2014/main" val="20003"/>
                    </a:ext>
                  </a:extLst>
                </a:gridCol>
                <a:gridCol w="2607933">
                  <a:extLst>
                    <a:ext uri="{9D8B030D-6E8A-4147-A177-3AD203B41FA5}">
                      <a16:colId xmlns:a16="http://schemas.microsoft.com/office/drawing/2014/main" val="20004"/>
                    </a:ext>
                  </a:extLst>
                </a:gridCol>
              </a:tblGrid>
              <a:tr h="629285">
                <a:tc>
                  <a:txBody>
                    <a:bodyPr/>
                    <a:lstStyle/>
                    <a:p>
                      <a:pPr marL="19685" marR="191135" algn="ctr">
                        <a:lnSpc>
                          <a:spcPct val="100000"/>
                        </a:lnSpc>
                        <a:spcBef>
                          <a:spcPts val="25"/>
                        </a:spcBef>
                      </a:pPr>
                      <a:r>
                        <a:rPr sz="2000" b="1" spc="-10" dirty="0">
                          <a:solidFill>
                            <a:srgbClr val="FFFFFF"/>
                          </a:solidFill>
                          <a:latin typeface="游ゴシック" panose="020B0400000000000000" pitchFamily="50" charset="-128"/>
                          <a:ea typeface="游ゴシック" panose="020B0400000000000000" pitchFamily="50" charset="-128"/>
                          <a:cs typeface="Trebuchet MS"/>
                        </a:rPr>
                        <a:t>F</a:t>
                      </a:r>
                      <a:r>
                        <a:rPr sz="2000" b="1" spc="-5" dirty="0">
                          <a:solidFill>
                            <a:srgbClr val="FFFFFF"/>
                          </a:solidFill>
                          <a:latin typeface="游ゴシック" panose="020B0400000000000000" pitchFamily="50" charset="-128"/>
                          <a:ea typeface="游ゴシック" panose="020B0400000000000000" pitchFamily="50" charset="-128"/>
                          <a:cs typeface="Trebuchet MS"/>
                        </a:rPr>
                        <a:t>i</a:t>
                      </a:r>
                      <a:r>
                        <a:rPr sz="2000" b="1" dirty="0">
                          <a:solidFill>
                            <a:srgbClr val="FFFFFF"/>
                          </a:solidFill>
                          <a:latin typeface="游ゴシック" panose="020B0400000000000000" pitchFamily="50" charset="-128"/>
                          <a:ea typeface="游ゴシック" panose="020B0400000000000000" pitchFamily="50" charset="-128"/>
                          <a:cs typeface="Trebuchet MS"/>
                        </a:rPr>
                        <a:t>s</a:t>
                      </a:r>
                      <a:r>
                        <a:rPr sz="2000" b="1" spc="-15" dirty="0">
                          <a:solidFill>
                            <a:srgbClr val="FFFFFF"/>
                          </a:solidFill>
                          <a:latin typeface="游ゴシック" panose="020B0400000000000000" pitchFamily="50" charset="-128"/>
                          <a:ea typeface="游ゴシック" panose="020B0400000000000000" pitchFamily="50" charset="-128"/>
                          <a:cs typeface="Trebuchet MS"/>
                        </a:rPr>
                        <a:t>c</a:t>
                      </a:r>
                      <a:r>
                        <a:rPr sz="2000" b="1" dirty="0">
                          <a:solidFill>
                            <a:srgbClr val="FFFFFF"/>
                          </a:solidFill>
                          <a:latin typeface="游ゴシック" panose="020B0400000000000000" pitchFamily="50" charset="-128"/>
                          <a:ea typeface="游ゴシック" panose="020B0400000000000000" pitchFamily="50" charset="-128"/>
                          <a:cs typeface="Trebuchet MS"/>
                        </a:rPr>
                        <a:t>al  </a:t>
                      </a:r>
                      <a:r>
                        <a:rPr sz="2000" b="1" spc="-180" dirty="0">
                          <a:solidFill>
                            <a:srgbClr val="FFFFFF"/>
                          </a:solidFill>
                          <a:latin typeface="游ゴシック" panose="020B0400000000000000" pitchFamily="50" charset="-128"/>
                          <a:ea typeface="游ゴシック" panose="020B0400000000000000" pitchFamily="50" charset="-128"/>
                          <a:cs typeface="Trebuchet MS"/>
                        </a:rPr>
                        <a:t>Year</a:t>
                      </a:r>
                      <a:endParaRPr sz="2000" dirty="0">
                        <a:latin typeface="游ゴシック" panose="020B0400000000000000" pitchFamily="50" charset="-128"/>
                        <a:ea typeface="游ゴシック" panose="020B0400000000000000" pitchFamily="50" charset="-128"/>
                        <a:cs typeface="Trebuchet MS"/>
                      </a:endParaRPr>
                    </a:p>
                  </a:txBody>
                  <a:tcPr marL="0" marR="0" marT="3175" marB="0" anchor="ctr">
                    <a:lnR w="9525">
                      <a:solidFill>
                        <a:srgbClr val="FFFFFF"/>
                      </a:solidFill>
                      <a:prstDash val="solid"/>
                    </a:lnR>
                    <a:lnB w="9525">
                      <a:solidFill>
                        <a:srgbClr val="FFFFFF"/>
                      </a:solidFill>
                      <a:prstDash val="solid"/>
                    </a:lnB>
                    <a:solidFill>
                      <a:srgbClr val="4F81BD"/>
                    </a:solidFill>
                  </a:tcPr>
                </a:tc>
                <a:tc>
                  <a:txBody>
                    <a:bodyPr/>
                    <a:lstStyle/>
                    <a:p>
                      <a:pPr marL="19685" marR="582295" algn="ctr">
                        <a:lnSpc>
                          <a:spcPct val="100000"/>
                        </a:lnSpc>
                        <a:spcBef>
                          <a:spcPts val="25"/>
                        </a:spcBef>
                      </a:pPr>
                      <a:r>
                        <a:rPr sz="2000" b="1" spc="-110" dirty="0">
                          <a:solidFill>
                            <a:srgbClr val="FFFFFF"/>
                          </a:solidFill>
                          <a:latin typeface="游ゴシック" panose="020B0400000000000000" pitchFamily="50" charset="-128"/>
                          <a:ea typeface="游ゴシック" panose="020B0400000000000000" pitchFamily="50" charset="-128"/>
                          <a:cs typeface="Trebuchet MS"/>
                        </a:rPr>
                        <a:t>Actual  </a:t>
                      </a:r>
                      <a:r>
                        <a:rPr sz="2000" b="1" dirty="0">
                          <a:solidFill>
                            <a:srgbClr val="FFFFFF"/>
                          </a:solidFill>
                          <a:latin typeface="游ゴシック" panose="020B0400000000000000" pitchFamily="50" charset="-128"/>
                          <a:ea typeface="游ゴシック" panose="020B0400000000000000" pitchFamily="50" charset="-128"/>
                          <a:cs typeface="Trebuchet MS"/>
                        </a:rPr>
                        <a:t>Bud</a:t>
                      </a:r>
                      <a:r>
                        <a:rPr sz="2000" b="1" spc="-20" dirty="0">
                          <a:solidFill>
                            <a:srgbClr val="FFFFFF"/>
                          </a:solidFill>
                          <a:latin typeface="游ゴシック" panose="020B0400000000000000" pitchFamily="50" charset="-128"/>
                          <a:ea typeface="游ゴシック" panose="020B0400000000000000" pitchFamily="50" charset="-128"/>
                          <a:cs typeface="Trebuchet MS"/>
                        </a:rPr>
                        <a:t>g</a:t>
                      </a:r>
                      <a:r>
                        <a:rPr sz="2000" b="1" spc="-10" dirty="0">
                          <a:solidFill>
                            <a:srgbClr val="FFFFFF"/>
                          </a:solidFill>
                          <a:latin typeface="游ゴシック" panose="020B0400000000000000" pitchFamily="50" charset="-128"/>
                          <a:ea typeface="游ゴシック" panose="020B0400000000000000" pitchFamily="50" charset="-128"/>
                          <a:cs typeface="Trebuchet MS"/>
                        </a:rPr>
                        <a:t>e</a:t>
                      </a:r>
                      <a:r>
                        <a:rPr sz="2000" b="1" dirty="0">
                          <a:solidFill>
                            <a:srgbClr val="FFFFFF"/>
                          </a:solidFill>
                          <a:latin typeface="游ゴシック" panose="020B0400000000000000" pitchFamily="50" charset="-128"/>
                          <a:ea typeface="游ゴシック" panose="020B0400000000000000" pitchFamily="50" charset="-128"/>
                          <a:cs typeface="Trebuchet MS"/>
                        </a:rPr>
                        <a:t>t</a:t>
                      </a:r>
                      <a:endParaRPr sz="2000" dirty="0">
                        <a:latin typeface="游ゴシック" panose="020B0400000000000000" pitchFamily="50" charset="-128"/>
                        <a:ea typeface="游ゴシック" panose="020B0400000000000000" pitchFamily="50" charset="-128"/>
                        <a:cs typeface="Trebuchet MS"/>
                      </a:endParaRPr>
                    </a:p>
                  </a:txBody>
                  <a:tcPr marL="0" marR="0" marT="3175" marB="0" anchor="ctr">
                    <a:lnL w="9525">
                      <a:solidFill>
                        <a:srgbClr val="FFFFFF"/>
                      </a:solidFill>
                      <a:prstDash val="solid"/>
                    </a:lnL>
                    <a:lnR w="9525">
                      <a:solidFill>
                        <a:srgbClr val="FFFFFF"/>
                      </a:solidFill>
                      <a:prstDash val="solid"/>
                    </a:lnR>
                    <a:lnB w="9525">
                      <a:solidFill>
                        <a:srgbClr val="FFFFFF"/>
                      </a:solidFill>
                      <a:prstDash val="solid"/>
                    </a:lnB>
                    <a:solidFill>
                      <a:srgbClr val="4F81BD"/>
                    </a:solidFill>
                  </a:tcPr>
                </a:tc>
                <a:tc>
                  <a:txBody>
                    <a:bodyPr/>
                    <a:lstStyle/>
                    <a:p>
                      <a:pPr marL="19050" algn="ctr">
                        <a:lnSpc>
                          <a:spcPct val="100000"/>
                        </a:lnSpc>
                        <a:spcBef>
                          <a:spcPts val="25"/>
                        </a:spcBef>
                      </a:pPr>
                      <a:r>
                        <a:rPr sz="2000" b="1" spc="-180" dirty="0">
                          <a:solidFill>
                            <a:srgbClr val="FFFFFF"/>
                          </a:solidFill>
                          <a:latin typeface="游ゴシック" panose="020B0400000000000000" pitchFamily="50" charset="-128"/>
                          <a:ea typeface="游ゴシック" panose="020B0400000000000000" pitchFamily="50" charset="-128"/>
                          <a:cs typeface="Trebuchet MS"/>
                        </a:rPr>
                        <a:t># </a:t>
                      </a:r>
                      <a:r>
                        <a:rPr sz="2000" b="1" spc="-85" dirty="0">
                          <a:solidFill>
                            <a:srgbClr val="FFFFFF"/>
                          </a:solidFill>
                          <a:latin typeface="游ゴシック" panose="020B0400000000000000" pitchFamily="50" charset="-128"/>
                          <a:ea typeface="游ゴシック" panose="020B0400000000000000" pitchFamily="50" charset="-128"/>
                          <a:cs typeface="Trebuchet MS"/>
                        </a:rPr>
                        <a:t>New</a:t>
                      </a:r>
                      <a:r>
                        <a:rPr sz="2000" b="1" spc="-165" dirty="0">
                          <a:solidFill>
                            <a:srgbClr val="FFFFFF"/>
                          </a:solidFill>
                          <a:latin typeface="游ゴシック" panose="020B0400000000000000" pitchFamily="50" charset="-128"/>
                          <a:ea typeface="游ゴシック" panose="020B0400000000000000" pitchFamily="50" charset="-128"/>
                          <a:cs typeface="Trebuchet MS"/>
                        </a:rPr>
                        <a:t> </a:t>
                      </a:r>
                      <a:r>
                        <a:rPr sz="2000" b="1" spc="-55" dirty="0">
                          <a:solidFill>
                            <a:srgbClr val="FFFFFF"/>
                          </a:solidFill>
                          <a:latin typeface="游ゴシック" panose="020B0400000000000000" pitchFamily="50" charset="-128"/>
                          <a:ea typeface="游ゴシック" panose="020B0400000000000000" pitchFamily="50" charset="-128"/>
                          <a:cs typeface="Trebuchet MS"/>
                        </a:rPr>
                        <a:t>BRAIN</a:t>
                      </a:r>
                      <a:endParaRPr sz="2000" dirty="0">
                        <a:latin typeface="游ゴシック" panose="020B0400000000000000" pitchFamily="50" charset="-128"/>
                        <a:ea typeface="游ゴシック" panose="020B0400000000000000" pitchFamily="50" charset="-128"/>
                        <a:cs typeface="Trebuchet MS"/>
                      </a:endParaRPr>
                    </a:p>
                    <a:p>
                      <a:pPr marL="19050" algn="ctr">
                        <a:lnSpc>
                          <a:spcPct val="100000"/>
                        </a:lnSpc>
                      </a:pPr>
                      <a:r>
                        <a:rPr sz="2000" b="1" spc="-95" dirty="0">
                          <a:solidFill>
                            <a:srgbClr val="FFFFFF"/>
                          </a:solidFill>
                          <a:latin typeface="游ゴシック" panose="020B0400000000000000" pitchFamily="50" charset="-128"/>
                          <a:ea typeface="游ゴシック" panose="020B0400000000000000" pitchFamily="50" charset="-128"/>
                          <a:cs typeface="Trebuchet MS"/>
                        </a:rPr>
                        <a:t>Awards</a:t>
                      </a:r>
                      <a:endParaRPr sz="2000" dirty="0">
                        <a:latin typeface="游ゴシック" panose="020B0400000000000000" pitchFamily="50" charset="-128"/>
                        <a:ea typeface="游ゴシック" panose="020B0400000000000000" pitchFamily="50" charset="-128"/>
                        <a:cs typeface="Trebuchet MS"/>
                      </a:endParaRPr>
                    </a:p>
                  </a:txBody>
                  <a:tcPr marL="0" marR="0" marT="3175" marB="0" anchor="ctr">
                    <a:lnL w="9525">
                      <a:solidFill>
                        <a:srgbClr val="FFFFFF"/>
                      </a:solidFill>
                      <a:prstDash val="solid"/>
                    </a:lnL>
                    <a:lnR w="9525">
                      <a:solidFill>
                        <a:srgbClr val="FFFFFF"/>
                      </a:solidFill>
                      <a:prstDash val="solid"/>
                    </a:lnR>
                    <a:lnB w="9525">
                      <a:solidFill>
                        <a:srgbClr val="FFFFFF"/>
                      </a:solidFill>
                      <a:prstDash val="solid"/>
                    </a:lnB>
                    <a:solidFill>
                      <a:srgbClr val="4F81BD"/>
                    </a:solidFill>
                  </a:tcPr>
                </a:tc>
                <a:tc>
                  <a:txBody>
                    <a:bodyPr/>
                    <a:lstStyle/>
                    <a:p>
                      <a:pPr marL="19050" marR="137795" algn="ctr">
                        <a:lnSpc>
                          <a:spcPct val="100000"/>
                        </a:lnSpc>
                        <a:spcBef>
                          <a:spcPts val="25"/>
                        </a:spcBef>
                      </a:pPr>
                      <a:r>
                        <a:rPr sz="2000" b="1" spc="-105" dirty="0">
                          <a:solidFill>
                            <a:srgbClr val="FFFFFF"/>
                          </a:solidFill>
                          <a:latin typeface="游ゴシック" panose="020B0400000000000000" pitchFamily="50" charset="-128"/>
                          <a:ea typeface="游ゴシック" panose="020B0400000000000000" pitchFamily="50" charset="-128"/>
                          <a:cs typeface="Trebuchet MS"/>
                        </a:rPr>
                        <a:t>21</a:t>
                      </a:r>
                      <a:r>
                        <a:rPr sz="1950" b="1" spc="-157" baseline="21367" dirty="0">
                          <a:solidFill>
                            <a:srgbClr val="FFFFFF"/>
                          </a:solidFill>
                          <a:latin typeface="游ゴシック" panose="020B0400000000000000" pitchFamily="50" charset="-128"/>
                          <a:ea typeface="游ゴシック" panose="020B0400000000000000" pitchFamily="50" charset="-128"/>
                          <a:cs typeface="Trebuchet MS"/>
                        </a:rPr>
                        <a:t>st </a:t>
                      </a:r>
                      <a:r>
                        <a:rPr sz="2000" b="1" spc="-130" dirty="0">
                          <a:solidFill>
                            <a:srgbClr val="FFFFFF"/>
                          </a:solidFill>
                          <a:latin typeface="游ゴシック" panose="020B0400000000000000" pitchFamily="50" charset="-128"/>
                          <a:ea typeface="游ゴシック" panose="020B0400000000000000" pitchFamily="50" charset="-128"/>
                          <a:cs typeface="Trebuchet MS"/>
                        </a:rPr>
                        <a:t>Century  Cures</a:t>
                      </a:r>
                      <a:endParaRPr sz="2000" dirty="0">
                        <a:latin typeface="游ゴシック" panose="020B0400000000000000" pitchFamily="50" charset="-128"/>
                        <a:ea typeface="游ゴシック" panose="020B0400000000000000" pitchFamily="50" charset="-128"/>
                        <a:cs typeface="Trebuchet MS"/>
                      </a:endParaRPr>
                    </a:p>
                  </a:txBody>
                  <a:tcPr marL="0" marR="0" marT="3175" marB="0" anchor="ctr">
                    <a:lnL w="9525">
                      <a:solidFill>
                        <a:srgbClr val="FFFFFF"/>
                      </a:solidFill>
                      <a:prstDash val="solid"/>
                    </a:lnL>
                    <a:lnR w="9525">
                      <a:solidFill>
                        <a:srgbClr val="FFFFFF"/>
                      </a:solidFill>
                      <a:prstDash val="solid"/>
                    </a:lnR>
                    <a:lnB w="9525">
                      <a:solidFill>
                        <a:srgbClr val="FFFFFF"/>
                      </a:solidFill>
                      <a:prstDash val="solid"/>
                    </a:lnB>
                    <a:solidFill>
                      <a:srgbClr val="4F81BD"/>
                    </a:solidFill>
                  </a:tcPr>
                </a:tc>
                <a:tc>
                  <a:txBody>
                    <a:bodyPr/>
                    <a:lstStyle/>
                    <a:p>
                      <a:pPr marL="18415" algn="ctr">
                        <a:lnSpc>
                          <a:spcPct val="100000"/>
                        </a:lnSpc>
                        <a:spcBef>
                          <a:spcPts val="25"/>
                        </a:spcBef>
                      </a:pPr>
                      <a:r>
                        <a:rPr sz="2000" b="1" spc="-90" dirty="0">
                          <a:solidFill>
                            <a:srgbClr val="FFFFFF"/>
                          </a:solidFill>
                          <a:latin typeface="游ゴシック" panose="020B0400000000000000" pitchFamily="50" charset="-128"/>
                          <a:ea typeface="游ゴシック" panose="020B0400000000000000" pitchFamily="50" charset="-128"/>
                          <a:cs typeface="Trebuchet MS"/>
                        </a:rPr>
                        <a:t>ACD</a:t>
                      </a:r>
                      <a:r>
                        <a:rPr sz="2000" b="1" spc="-160" dirty="0">
                          <a:solidFill>
                            <a:srgbClr val="FFFFFF"/>
                          </a:solidFill>
                          <a:latin typeface="游ゴシック" panose="020B0400000000000000" pitchFamily="50" charset="-128"/>
                          <a:ea typeface="游ゴシック" panose="020B0400000000000000" pitchFamily="50" charset="-128"/>
                          <a:cs typeface="Trebuchet MS"/>
                        </a:rPr>
                        <a:t> </a:t>
                      </a:r>
                      <a:r>
                        <a:rPr sz="2000" b="1" spc="-25" dirty="0">
                          <a:solidFill>
                            <a:srgbClr val="FFFFFF"/>
                          </a:solidFill>
                          <a:latin typeface="游ゴシック" panose="020B0400000000000000" pitchFamily="50" charset="-128"/>
                          <a:ea typeface="游ゴシック" panose="020B0400000000000000" pitchFamily="50" charset="-128"/>
                          <a:cs typeface="Trebuchet MS"/>
                        </a:rPr>
                        <a:t>WG</a:t>
                      </a:r>
                      <a:endParaRPr sz="2000" dirty="0">
                        <a:latin typeface="游ゴシック" panose="020B0400000000000000" pitchFamily="50" charset="-128"/>
                        <a:ea typeface="游ゴシック" panose="020B0400000000000000" pitchFamily="50" charset="-128"/>
                        <a:cs typeface="Trebuchet MS"/>
                      </a:endParaRPr>
                    </a:p>
                    <a:p>
                      <a:pPr marL="18415" algn="ctr">
                        <a:lnSpc>
                          <a:spcPct val="100000"/>
                        </a:lnSpc>
                      </a:pPr>
                      <a:r>
                        <a:rPr sz="2000" b="1" spc="-110" dirty="0">
                          <a:solidFill>
                            <a:srgbClr val="FFFFFF"/>
                          </a:solidFill>
                          <a:latin typeface="游ゴシック" panose="020B0400000000000000" pitchFamily="50" charset="-128"/>
                          <a:ea typeface="游ゴシック" panose="020B0400000000000000" pitchFamily="50" charset="-128"/>
                          <a:cs typeface="Trebuchet MS"/>
                        </a:rPr>
                        <a:t>Recommendation</a:t>
                      </a:r>
                      <a:endParaRPr sz="2000" dirty="0">
                        <a:latin typeface="游ゴシック" panose="020B0400000000000000" pitchFamily="50" charset="-128"/>
                        <a:ea typeface="游ゴシック" panose="020B0400000000000000" pitchFamily="50" charset="-128"/>
                        <a:cs typeface="Trebuchet MS"/>
                      </a:endParaRPr>
                    </a:p>
                  </a:txBody>
                  <a:tcPr marL="0" marR="0" marT="3175" marB="0" anchor="ctr">
                    <a:lnL w="9525">
                      <a:solidFill>
                        <a:srgbClr val="FFFFFF"/>
                      </a:solidFill>
                      <a:prstDash val="solid"/>
                    </a:lnL>
                    <a:lnB w="9525">
                      <a:solidFill>
                        <a:srgbClr val="FFFFFF"/>
                      </a:solidFill>
                      <a:prstDash val="solid"/>
                    </a:lnB>
                    <a:solidFill>
                      <a:srgbClr val="4F81BD"/>
                    </a:solidFill>
                  </a:tcPr>
                </a:tc>
                <a:extLst>
                  <a:ext uri="{0D108BD9-81ED-4DB2-BD59-A6C34878D82A}">
                    <a16:rowId xmlns:a16="http://schemas.microsoft.com/office/drawing/2014/main" val="10000"/>
                  </a:ext>
                </a:extLst>
              </a:tr>
              <a:tr h="481965">
                <a:tc>
                  <a:txBody>
                    <a:bodyPr/>
                    <a:lstStyle/>
                    <a:p>
                      <a:pPr marL="19685" algn="ctr">
                        <a:lnSpc>
                          <a:spcPct val="100000"/>
                        </a:lnSpc>
                        <a:spcBef>
                          <a:spcPts val="1295"/>
                        </a:spcBef>
                      </a:pPr>
                      <a:r>
                        <a:rPr sz="2000" b="1" spc="-195" dirty="0">
                          <a:latin typeface="游ゴシック" panose="020B0400000000000000" pitchFamily="50" charset="-128"/>
                          <a:ea typeface="游ゴシック" panose="020B0400000000000000" pitchFamily="50" charset="-128"/>
                          <a:cs typeface="Trebuchet MS"/>
                        </a:rPr>
                        <a:t>FY14</a:t>
                      </a:r>
                      <a:endParaRPr sz="2000">
                        <a:latin typeface="游ゴシック" panose="020B0400000000000000" pitchFamily="50" charset="-128"/>
                        <a:ea typeface="游ゴシック" panose="020B0400000000000000" pitchFamily="50" charset="-128"/>
                        <a:cs typeface="Trebuchet MS"/>
                      </a:endParaRPr>
                    </a:p>
                  </a:txBody>
                  <a:tcPr marL="0" marR="0" marT="164465" marB="0" anchor="ctr">
                    <a:lnR w="9525">
                      <a:solidFill>
                        <a:srgbClr val="FFFFFF"/>
                      </a:solidFill>
                      <a:prstDash val="solid"/>
                    </a:lnR>
                    <a:lnT w="9525">
                      <a:solidFill>
                        <a:srgbClr val="FFFFFF"/>
                      </a:solidFill>
                      <a:prstDash val="solid"/>
                    </a:lnT>
                    <a:lnB w="9525">
                      <a:solidFill>
                        <a:srgbClr val="FFFFFF"/>
                      </a:solidFill>
                      <a:prstDash val="solid"/>
                    </a:lnB>
                    <a:solidFill>
                      <a:srgbClr val="B8CCE4"/>
                    </a:solidFill>
                  </a:tcPr>
                </a:tc>
                <a:tc>
                  <a:txBody>
                    <a:bodyPr/>
                    <a:lstStyle/>
                    <a:p>
                      <a:pPr marL="19685" algn="ctr">
                        <a:lnSpc>
                          <a:spcPct val="100000"/>
                        </a:lnSpc>
                        <a:spcBef>
                          <a:spcPts val="1265"/>
                        </a:spcBef>
                      </a:pPr>
                      <a:r>
                        <a:rPr sz="2000" spc="-20" dirty="0">
                          <a:latin typeface="游ゴシック" panose="020B0400000000000000" pitchFamily="50" charset="-128"/>
                          <a:ea typeface="游ゴシック" panose="020B0400000000000000" pitchFamily="50" charset="-128"/>
                          <a:cs typeface="Trebuchet MS"/>
                        </a:rPr>
                        <a:t>$46.1M</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B8CCE4"/>
                    </a:solidFill>
                  </a:tcPr>
                </a:tc>
                <a:tc>
                  <a:txBody>
                    <a:bodyPr/>
                    <a:lstStyle/>
                    <a:p>
                      <a:pPr marL="19050" algn="ctr">
                        <a:lnSpc>
                          <a:spcPct val="100000"/>
                        </a:lnSpc>
                        <a:spcBef>
                          <a:spcPts val="1265"/>
                        </a:spcBef>
                      </a:pPr>
                      <a:r>
                        <a:rPr sz="2000" spc="-45" dirty="0">
                          <a:latin typeface="游ゴシック" panose="020B0400000000000000" pitchFamily="50" charset="-128"/>
                          <a:ea typeface="游ゴシック" panose="020B0400000000000000" pitchFamily="50" charset="-128"/>
                          <a:cs typeface="Trebuchet MS"/>
                        </a:rPr>
                        <a:t>58</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B8CCE4"/>
                    </a:solidFill>
                  </a:tcPr>
                </a:tc>
                <a:tc>
                  <a:txBody>
                    <a:bodyPr/>
                    <a:lstStyle/>
                    <a:p>
                      <a:pPr algn="ctr">
                        <a:lnSpc>
                          <a:spcPct val="100000"/>
                        </a:lnSpc>
                      </a:pPr>
                      <a:endParaRPr sz="2000">
                        <a:latin typeface="游ゴシック" panose="020B0400000000000000" pitchFamily="50" charset="-128"/>
                        <a:ea typeface="游ゴシック" panose="020B0400000000000000" pitchFamily="50" charset="-128"/>
                        <a:cs typeface="Times New Roman"/>
                      </a:endParaRPr>
                    </a:p>
                  </a:txBody>
                  <a:tcPr marL="0" marR="0" marT="0"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B8CCE4"/>
                    </a:solidFill>
                  </a:tcPr>
                </a:tc>
                <a:tc>
                  <a:txBody>
                    <a:bodyPr/>
                    <a:lstStyle/>
                    <a:p>
                      <a:pPr algn="ctr">
                        <a:lnSpc>
                          <a:spcPct val="100000"/>
                        </a:lnSpc>
                      </a:pPr>
                      <a:endParaRPr sz="2000">
                        <a:latin typeface="游ゴシック" panose="020B0400000000000000" pitchFamily="50" charset="-128"/>
                        <a:ea typeface="游ゴシック" panose="020B0400000000000000" pitchFamily="50" charset="-128"/>
                        <a:cs typeface="Times New Roman"/>
                      </a:endParaRPr>
                    </a:p>
                  </a:txBody>
                  <a:tcPr marL="0" marR="0" marT="0" marB="0" anchor="ctr">
                    <a:lnL w="9525">
                      <a:solidFill>
                        <a:srgbClr val="FFFFFF"/>
                      </a:solidFill>
                      <a:prstDash val="solid"/>
                    </a:lnL>
                    <a:lnT w="9525">
                      <a:solidFill>
                        <a:srgbClr val="FFFFFF"/>
                      </a:solidFill>
                      <a:prstDash val="solid"/>
                    </a:lnT>
                    <a:lnB w="9525">
                      <a:solidFill>
                        <a:srgbClr val="FFFFFF"/>
                      </a:solidFill>
                      <a:prstDash val="solid"/>
                    </a:lnB>
                    <a:solidFill>
                      <a:srgbClr val="B8CCE4"/>
                    </a:solidFill>
                  </a:tcPr>
                </a:tc>
                <a:extLst>
                  <a:ext uri="{0D108BD9-81ED-4DB2-BD59-A6C34878D82A}">
                    <a16:rowId xmlns:a16="http://schemas.microsoft.com/office/drawing/2014/main" val="10001"/>
                  </a:ext>
                </a:extLst>
              </a:tr>
              <a:tr h="481965">
                <a:tc>
                  <a:txBody>
                    <a:bodyPr/>
                    <a:lstStyle/>
                    <a:p>
                      <a:pPr marL="19685" algn="ctr">
                        <a:lnSpc>
                          <a:spcPct val="100000"/>
                        </a:lnSpc>
                        <a:spcBef>
                          <a:spcPts val="1295"/>
                        </a:spcBef>
                      </a:pPr>
                      <a:r>
                        <a:rPr sz="2000" b="1" spc="-195" dirty="0">
                          <a:latin typeface="游ゴシック" panose="020B0400000000000000" pitchFamily="50" charset="-128"/>
                          <a:ea typeface="游ゴシック" panose="020B0400000000000000" pitchFamily="50" charset="-128"/>
                          <a:cs typeface="Trebuchet MS"/>
                        </a:rPr>
                        <a:t>FY15</a:t>
                      </a:r>
                      <a:endParaRPr sz="2000">
                        <a:latin typeface="游ゴシック" panose="020B0400000000000000" pitchFamily="50" charset="-128"/>
                        <a:ea typeface="游ゴシック" panose="020B0400000000000000" pitchFamily="50" charset="-128"/>
                        <a:cs typeface="Trebuchet MS"/>
                      </a:endParaRPr>
                    </a:p>
                  </a:txBody>
                  <a:tcPr marL="0" marR="0" marT="164465" marB="0" anchor="ctr">
                    <a:lnR w="9525">
                      <a:solidFill>
                        <a:srgbClr val="FFFFFF"/>
                      </a:solidFill>
                      <a:prstDash val="solid"/>
                    </a:lnR>
                    <a:lnT w="9525">
                      <a:solidFill>
                        <a:srgbClr val="FFFFFF"/>
                      </a:solidFill>
                      <a:prstDash val="solid"/>
                    </a:lnT>
                    <a:lnB w="9525">
                      <a:solidFill>
                        <a:srgbClr val="FFFFFF"/>
                      </a:solidFill>
                      <a:prstDash val="solid"/>
                    </a:lnB>
                    <a:solidFill>
                      <a:srgbClr val="DCE6F1"/>
                    </a:solidFill>
                  </a:tcPr>
                </a:tc>
                <a:tc>
                  <a:txBody>
                    <a:bodyPr/>
                    <a:lstStyle/>
                    <a:p>
                      <a:pPr marL="19685" algn="ctr">
                        <a:lnSpc>
                          <a:spcPct val="100000"/>
                        </a:lnSpc>
                        <a:spcBef>
                          <a:spcPts val="1265"/>
                        </a:spcBef>
                      </a:pPr>
                      <a:r>
                        <a:rPr sz="2000" spc="40" dirty="0">
                          <a:latin typeface="游ゴシック" panose="020B0400000000000000" pitchFamily="50" charset="-128"/>
                          <a:ea typeface="游ゴシック" panose="020B0400000000000000" pitchFamily="50" charset="-128"/>
                          <a:cs typeface="Trebuchet MS"/>
                        </a:rPr>
                        <a:t>$85M</a:t>
                      </a:r>
                      <a:endParaRPr sz="2000" dirty="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CE6F1"/>
                    </a:solidFill>
                  </a:tcPr>
                </a:tc>
                <a:tc>
                  <a:txBody>
                    <a:bodyPr/>
                    <a:lstStyle/>
                    <a:p>
                      <a:pPr marL="19050" algn="ctr">
                        <a:lnSpc>
                          <a:spcPct val="100000"/>
                        </a:lnSpc>
                        <a:spcBef>
                          <a:spcPts val="1265"/>
                        </a:spcBef>
                      </a:pPr>
                      <a:r>
                        <a:rPr sz="2000" spc="-45" dirty="0">
                          <a:latin typeface="游ゴシック" panose="020B0400000000000000" pitchFamily="50" charset="-128"/>
                          <a:ea typeface="游ゴシック" panose="020B0400000000000000" pitchFamily="50" charset="-128"/>
                          <a:cs typeface="Trebuchet MS"/>
                        </a:rPr>
                        <a:t>67</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CE6F1"/>
                    </a:solidFill>
                  </a:tcPr>
                </a:tc>
                <a:tc>
                  <a:txBody>
                    <a:bodyPr/>
                    <a:lstStyle/>
                    <a:p>
                      <a:pPr algn="ctr">
                        <a:lnSpc>
                          <a:spcPct val="100000"/>
                        </a:lnSpc>
                      </a:pPr>
                      <a:endParaRPr sz="2000">
                        <a:latin typeface="游ゴシック" panose="020B0400000000000000" pitchFamily="50" charset="-128"/>
                        <a:ea typeface="游ゴシック" panose="020B0400000000000000" pitchFamily="50" charset="-128"/>
                        <a:cs typeface="Times New Roman"/>
                      </a:endParaRPr>
                    </a:p>
                  </a:txBody>
                  <a:tcPr marL="0" marR="0" marT="0"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CE6F1"/>
                    </a:solidFill>
                  </a:tcPr>
                </a:tc>
                <a:tc>
                  <a:txBody>
                    <a:bodyPr/>
                    <a:lstStyle/>
                    <a:p>
                      <a:pPr marL="18415" algn="ctr">
                        <a:lnSpc>
                          <a:spcPct val="100000"/>
                        </a:lnSpc>
                        <a:spcBef>
                          <a:spcPts val="1265"/>
                        </a:spcBef>
                      </a:pPr>
                      <a:r>
                        <a:rPr sz="2000" spc="25" dirty="0">
                          <a:latin typeface="游ゴシック" panose="020B0400000000000000" pitchFamily="50" charset="-128"/>
                          <a:ea typeface="游ゴシック" panose="020B0400000000000000" pitchFamily="50" charset="-128"/>
                          <a:cs typeface="Trebuchet MS"/>
                        </a:rPr>
                        <a:t>$100M</a:t>
                      </a:r>
                      <a:endParaRPr sz="2000" dirty="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T w="9525">
                      <a:solidFill>
                        <a:srgbClr val="FFFFFF"/>
                      </a:solidFill>
                      <a:prstDash val="solid"/>
                    </a:lnT>
                    <a:lnB w="9525">
                      <a:solidFill>
                        <a:srgbClr val="FFFFFF"/>
                      </a:solidFill>
                      <a:prstDash val="solid"/>
                    </a:lnB>
                    <a:solidFill>
                      <a:srgbClr val="DCE6F1"/>
                    </a:solidFill>
                  </a:tcPr>
                </a:tc>
                <a:extLst>
                  <a:ext uri="{0D108BD9-81ED-4DB2-BD59-A6C34878D82A}">
                    <a16:rowId xmlns:a16="http://schemas.microsoft.com/office/drawing/2014/main" val="10002"/>
                  </a:ext>
                </a:extLst>
              </a:tr>
              <a:tr h="481965">
                <a:tc>
                  <a:txBody>
                    <a:bodyPr/>
                    <a:lstStyle/>
                    <a:p>
                      <a:pPr marL="19685" algn="ctr">
                        <a:lnSpc>
                          <a:spcPct val="100000"/>
                        </a:lnSpc>
                        <a:spcBef>
                          <a:spcPts val="1265"/>
                        </a:spcBef>
                      </a:pPr>
                      <a:r>
                        <a:rPr sz="2000" b="1" spc="-195" dirty="0">
                          <a:latin typeface="游ゴシック" panose="020B0400000000000000" pitchFamily="50" charset="-128"/>
                          <a:ea typeface="游ゴシック" panose="020B0400000000000000" pitchFamily="50" charset="-128"/>
                          <a:cs typeface="Trebuchet MS"/>
                        </a:rPr>
                        <a:t>FY16</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R w="9525">
                      <a:solidFill>
                        <a:srgbClr val="FFFFFF"/>
                      </a:solidFill>
                      <a:prstDash val="solid"/>
                    </a:lnR>
                    <a:lnT w="9525">
                      <a:solidFill>
                        <a:srgbClr val="FFFFFF"/>
                      </a:solidFill>
                      <a:prstDash val="solid"/>
                    </a:lnT>
                    <a:lnB w="9525">
                      <a:solidFill>
                        <a:srgbClr val="FFFFFF"/>
                      </a:solidFill>
                      <a:prstDash val="solid"/>
                    </a:lnB>
                    <a:solidFill>
                      <a:srgbClr val="B8CCE4"/>
                    </a:solidFill>
                  </a:tcPr>
                </a:tc>
                <a:tc>
                  <a:txBody>
                    <a:bodyPr/>
                    <a:lstStyle/>
                    <a:p>
                      <a:pPr marL="19685" algn="ctr">
                        <a:lnSpc>
                          <a:spcPct val="100000"/>
                        </a:lnSpc>
                        <a:spcBef>
                          <a:spcPts val="1265"/>
                        </a:spcBef>
                      </a:pPr>
                      <a:r>
                        <a:rPr sz="2000" spc="25" dirty="0">
                          <a:latin typeface="游ゴシック" panose="020B0400000000000000" pitchFamily="50" charset="-128"/>
                          <a:ea typeface="游ゴシック" panose="020B0400000000000000" pitchFamily="50" charset="-128"/>
                          <a:cs typeface="Trebuchet MS"/>
                        </a:rPr>
                        <a:t>$154M</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B8CCE4"/>
                    </a:solidFill>
                  </a:tcPr>
                </a:tc>
                <a:tc>
                  <a:txBody>
                    <a:bodyPr/>
                    <a:lstStyle/>
                    <a:p>
                      <a:pPr marL="19050" algn="ctr">
                        <a:lnSpc>
                          <a:spcPct val="100000"/>
                        </a:lnSpc>
                        <a:spcBef>
                          <a:spcPts val="1265"/>
                        </a:spcBef>
                      </a:pPr>
                      <a:r>
                        <a:rPr sz="2000" spc="-45" dirty="0">
                          <a:latin typeface="游ゴシック" panose="020B0400000000000000" pitchFamily="50" charset="-128"/>
                          <a:ea typeface="游ゴシック" panose="020B0400000000000000" pitchFamily="50" charset="-128"/>
                          <a:cs typeface="Trebuchet MS"/>
                        </a:rPr>
                        <a:t>108</a:t>
                      </a:r>
                      <a:endParaRPr sz="2000" dirty="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B8CCE4"/>
                    </a:solidFill>
                  </a:tcPr>
                </a:tc>
                <a:tc>
                  <a:txBody>
                    <a:bodyPr/>
                    <a:lstStyle/>
                    <a:p>
                      <a:pPr algn="ctr">
                        <a:lnSpc>
                          <a:spcPct val="100000"/>
                        </a:lnSpc>
                      </a:pPr>
                      <a:endParaRPr sz="2000">
                        <a:latin typeface="游ゴシック" panose="020B0400000000000000" pitchFamily="50" charset="-128"/>
                        <a:ea typeface="游ゴシック" panose="020B0400000000000000" pitchFamily="50" charset="-128"/>
                        <a:cs typeface="Times New Roman"/>
                      </a:endParaRPr>
                    </a:p>
                  </a:txBody>
                  <a:tcPr marL="0" marR="0" marT="0"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B8CCE4"/>
                    </a:solidFill>
                  </a:tcPr>
                </a:tc>
                <a:tc>
                  <a:txBody>
                    <a:bodyPr/>
                    <a:lstStyle/>
                    <a:p>
                      <a:pPr marL="18415" algn="ctr">
                        <a:lnSpc>
                          <a:spcPct val="100000"/>
                        </a:lnSpc>
                        <a:spcBef>
                          <a:spcPts val="1265"/>
                        </a:spcBef>
                      </a:pPr>
                      <a:r>
                        <a:rPr sz="2000" spc="25" dirty="0">
                          <a:latin typeface="游ゴシック" panose="020B0400000000000000" pitchFamily="50" charset="-128"/>
                          <a:ea typeface="游ゴシック" panose="020B0400000000000000" pitchFamily="50" charset="-128"/>
                          <a:cs typeface="Trebuchet MS"/>
                        </a:rPr>
                        <a:t>$190M</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T w="9525">
                      <a:solidFill>
                        <a:srgbClr val="FFFFFF"/>
                      </a:solidFill>
                      <a:prstDash val="solid"/>
                    </a:lnT>
                    <a:lnB w="9525">
                      <a:solidFill>
                        <a:srgbClr val="FFFFFF"/>
                      </a:solidFill>
                      <a:prstDash val="solid"/>
                    </a:lnB>
                    <a:solidFill>
                      <a:srgbClr val="B8CCE4"/>
                    </a:solidFill>
                  </a:tcPr>
                </a:tc>
                <a:extLst>
                  <a:ext uri="{0D108BD9-81ED-4DB2-BD59-A6C34878D82A}">
                    <a16:rowId xmlns:a16="http://schemas.microsoft.com/office/drawing/2014/main" val="10003"/>
                  </a:ext>
                </a:extLst>
              </a:tr>
              <a:tr h="481965">
                <a:tc>
                  <a:txBody>
                    <a:bodyPr/>
                    <a:lstStyle/>
                    <a:p>
                      <a:pPr marL="19685" algn="ctr">
                        <a:lnSpc>
                          <a:spcPct val="100000"/>
                        </a:lnSpc>
                        <a:spcBef>
                          <a:spcPts val="1265"/>
                        </a:spcBef>
                      </a:pPr>
                      <a:r>
                        <a:rPr sz="2000" b="1" spc="-195" dirty="0">
                          <a:latin typeface="游ゴシック" panose="020B0400000000000000" pitchFamily="50" charset="-128"/>
                          <a:ea typeface="游ゴシック" panose="020B0400000000000000" pitchFamily="50" charset="-128"/>
                          <a:cs typeface="Trebuchet MS"/>
                        </a:rPr>
                        <a:t>FY17</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R w="9525">
                      <a:solidFill>
                        <a:srgbClr val="FFFFFF"/>
                      </a:solidFill>
                      <a:prstDash val="solid"/>
                    </a:lnR>
                    <a:lnT w="9525">
                      <a:solidFill>
                        <a:srgbClr val="FFFFFF"/>
                      </a:solidFill>
                      <a:prstDash val="solid"/>
                    </a:lnT>
                    <a:lnB w="9525">
                      <a:solidFill>
                        <a:srgbClr val="FFFFFF"/>
                      </a:solidFill>
                      <a:prstDash val="solid"/>
                    </a:lnB>
                    <a:solidFill>
                      <a:srgbClr val="DCE6F1"/>
                    </a:solidFill>
                  </a:tcPr>
                </a:tc>
                <a:tc>
                  <a:txBody>
                    <a:bodyPr/>
                    <a:lstStyle/>
                    <a:p>
                      <a:pPr marL="19685" algn="ctr">
                        <a:lnSpc>
                          <a:spcPct val="100000"/>
                        </a:lnSpc>
                        <a:spcBef>
                          <a:spcPts val="1265"/>
                        </a:spcBef>
                      </a:pPr>
                      <a:r>
                        <a:rPr sz="2000" spc="-80" dirty="0">
                          <a:latin typeface="游ゴシック" panose="020B0400000000000000" pitchFamily="50" charset="-128"/>
                          <a:ea typeface="游ゴシック" panose="020B0400000000000000" pitchFamily="50" charset="-128"/>
                          <a:cs typeface="Trebuchet MS"/>
                        </a:rPr>
                        <a:t>TBD</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CE6F1"/>
                    </a:solidFill>
                  </a:tcPr>
                </a:tc>
                <a:tc>
                  <a:txBody>
                    <a:bodyPr/>
                    <a:lstStyle/>
                    <a:p>
                      <a:pPr algn="ctr">
                        <a:lnSpc>
                          <a:spcPct val="100000"/>
                        </a:lnSpc>
                      </a:pPr>
                      <a:endParaRPr sz="2000">
                        <a:latin typeface="游ゴシック" panose="020B0400000000000000" pitchFamily="50" charset="-128"/>
                        <a:ea typeface="游ゴシック" panose="020B0400000000000000" pitchFamily="50" charset="-128"/>
                        <a:cs typeface="Times New Roman"/>
                      </a:endParaRPr>
                    </a:p>
                  </a:txBody>
                  <a:tcPr marL="0" marR="0" marT="0"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CE6F1"/>
                    </a:solidFill>
                  </a:tcPr>
                </a:tc>
                <a:tc>
                  <a:txBody>
                    <a:bodyPr/>
                    <a:lstStyle/>
                    <a:p>
                      <a:pPr marL="19050" algn="ctr">
                        <a:lnSpc>
                          <a:spcPct val="100000"/>
                        </a:lnSpc>
                        <a:spcBef>
                          <a:spcPts val="1265"/>
                        </a:spcBef>
                      </a:pPr>
                      <a:r>
                        <a:rPr sz="2000" spc="40" dirty="0">
                          <a:latin typeface="游ゴシック" panose="020B0400000000000000" pitchFamily="50" charset="-128"/>
                          <a:ea typeface="游ゴシック" panose="020B0400000000000000" pitchFamily="50" charset="-128"/>
                          <a:cs typeface="Trebuchet MS"/>
                        </a:rPr>
                        <a:t>$10M</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CE6F1"/>
                    </a:solidFill>
                  </a:tcPr>
                </a:tc>
                <a:tc>
                  <a:txBody>
                    <a:bodyPr/>
                    <a:lstStyle/>
                    <a:p>
                      <a:pPr marL="18415" algn="ctr">
                        <a:lnSpc>
                          <a:spcPct val="100000"/>
                        </a:lnSpc>
                        <a:spcBef>
                          <a:spcPts val="1265"/>
                        </a:spcBef>
                      </a:pPr>
                      <a:r>
                        <a:rPr sz="2000" spc="25" dirty="0">
                          <a:latin typeface="游ゴシック" panose="020B0400000000000000" pitchFamily="50" charset="-128"/>
                          <a:ea typeface="游ゴシック" panose="020B0400000000000000" pitchFamily="50" charset="-128"/>
                          <a:cs typeface="Trebuchet MS"/>
                        </a:rPr>
                        <a:t>$300M</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T w="9525">
                      <a:solidFill>
                        <a:srgbClr val="FFFFFF"/>
                      </a:solidFill>
                      <a:prstDash val="solid"/>
                    </a:lnT>
                    <a:lnB w="9525">
                      <a:solidFill>
                        <a:srgbClr val="FFFFFF"/>
                      </a:solidFill>
                      <a:prstDash val="solid"/>
                    </a:lnB>
                    <a:solidFill>
                      <a:srgbClr val="DCE6F1"/>
                    </a:solidFill>
                  </a:tcPr>
                </a:tc>
                <a:extLst>
                  <a:ext uri="{0D108BD9-81ED-4DB2-BD59-A6C34878D82A}">
                    <a16:rowId xmlns:a16="http://schemas.microsoft.com/office/drawing/2014/main" val="10004"/>
                  </a:ext>
                </a:extLst>
              </a:tr>
              <a:tr h="481965">
                <a:tc>
                  <a:txBody>
                    <a:bodyPr/>
                    <a:lstStyle/>
                    <a:p>
                      <a:pPr marL="19685" algn="ctr">
                        <a:lnSpc>
                          <a:spcPct val="100000"/>
                        </a:lnSpc>
                        <a:spcBef>
                          <a:spcPts val="1265"/>
                        </a:spcBef>
                      </a:pPr>
                      <a:r>
                        <a:rPr sz="2000" b="1" spc="-195" dirty="0">
                          <a:latin typeface="游ゴシック" panose="020B0400000000000000" pitchFamily="50" charset="-128"/>
                          <a:ea typeface="游ゴシック" panose="020B0400000000000000" pitchFamily="50" charset="-128"/>
                          <a:cs typeface="Trebuchet MS"/>
                        </a:rPr>
                        <a:t>FY18</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R w="9525">
                      <a:solidFill>
                        <a:srgbClr val="FFFFFF"/>
                      </a:solidFill>
                      <a:prstDash val="solid"/>
                    </a:lnR>
                    <a:lnT w="9525">
                      <a:solidFill>
                        <a:srgbClr val="FFFFFF"/>
                      </a:solidFill>
                      <a:prstDash val="solid"/>
                    </a:lnT>
                    <a:lnB w="9525">
                      <a:solidFill>
                        <a:srgbClr val="FFFFFF"/>
                      </a:solidFill>
                      <a:prstDash val="solid"/>
                    </a:lnB>
                    <a:solidFill>
                      <a:srgbClr val="B8CCE4"/>
                    </a:solidFill>
                  </a:tcPr>
                </a:tc>
                <a:tc>
                  <a:txBody>
                    <a:bodyPr/>
                    <a:lstStyle/>
                    <a:p>
                      <a:pPr marL="19685" algn="ctr">
                        <a:lnSpc>
                          <a:spcPct val="100000"/>
                        </a:lnSpc>
                        <a:spcBef>
                          <a:spcPts val="1265"/>
                        </a:spcBef>
                      </a:pPr>
                      <a:r>
                        <a:rPr sz="2000" spc="-80" dirty="0">
                          <a:latin typeface="游ゴシック" panose="020B0400000000000000" pitchFamily="50" charset="-128"/>
                          <a:ea typeface="游ゴシック" panose="020B0400000000000000" pitchFamily="50" charset="-128"/>
                          <a:cs typeface="Trebuchet MS"/>
                        </a:rPr>
                        <a:t>TBD</a:t>
                      </a:r>
                      <a:endParaRPr sz="2000" dirty="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B8CCE4"/>
                    </a:solidFill>
                  </a:tcPr>
                </a:tc>
                <a:tc>
                  <a:txBody>
                    <a:bodyPr/>
                    <a:lstStyle/>
                    <a:p>
                      <a:pPr algn="ctr">
                        <a:lnSpc>
                          <a:spcPct val="100000"/>
                        </a:lnSpc>
                      </a:pPr>
                      <a:endParaRPr sz="2000" dirty="0">
                        <a:latin typeface="游ゴシック" panose="020B0400000000000000" pitchFamily="50" charset="-128"/>
                        <a:ea typeface="游ゴシック" panose="020B0400000000000000" pitchFamily="50" charset="-128"/>
                        <a:cs typeface="Times New Roman"/>
                      </a:endParaRPr>
                    </a:p>
                  </a:txBody>
                  <a:tcPr marL="0" marR="0" marT="0"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B8CCE4"/>
                    </a:solidFill>
                  </a:tcPr>
                </a:tc>
                <a:tc>
                  <a:txBody>
                    <a:bodyPr/>
                    <a:lstStyle/>
                    <a:p>
                      <a:pPr marL="19050" algn="ctr">
                        <a:lnSpc>
                          <a:spcPct val="100000"/>
                        </a:lnSpc>
                        <a:spcBef>
                          <a:spcPts val="1265"/>
                        </a:spcBef>
                      </a:pPr>
                      <a:r>
                        <a:rPr sz="2000" spc="40" dirty="0">
                          <a:latin typeface="游ゴシック" panose="020B0400000000000000" pitchFamily="50" charset="-128"/>
                          <a:ea typeface="游ゴシック" panose="020B0400000000000000" pitchFamily="50" charset="-128"/>
                          <a:cs typeface="Trebuchet MS"/>
                        </a:rPr>
                        <a:t>$86M</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B8CCE4"/>
                    </a:solidFill>
                  </a:tcPr>
                </a:tc>
                <a:tc>
                  <a:txBody>
                    <a:bodyPr/>
                    <a:lstStyle/>
                    <a:p>
                      <a:pPr marL="18415" algn="ctr">
                        <a:lnSpc>
                          <a:spcPct val="100000"/>
                        </a:lnSpc>
                        <a:spcBef>
                          <a:spcPts val="1265"/>
                        </a:spcBef>
                      </a:pPr>
                      <a:r>
                        <a:rPr sz="2000" spc="25" dirty="0">
                          <a:latin typeface="游ゴシック" panose="020B0400000000000000" pitchFamily="50" charset="-128"/>
                          <a:ea typeface="游ゴシック" panose="020B0400000000000000" pitchFamily="50" charset="-128"/>
                          <a:cs typeface="Trebuchet MS"/>
                        </a:rPr>
                        <a:t>$400M</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T w="9525">
                      <a:solidFill>
                        <a:srgbClr val="FFFFFF"/>
                      </a:solidFill>
                      <a:prstDash val="solid"/>
                    </a:lnT>
                    <a:lnB w="9525">
                      <a:solidFill>
                        <a:srgbClr val="FFFFFF"/>
                      </a:solidFill>
                      <a:prstDash val="solid"/>
                    </a:lnB>
                    <a:solidFill>
                      <a:srgbClr val="B8CCE4"/>
                    </a:solidFill>
                  </a:tcPr>
                </a:tc>
                <a:extLst>
                  <a:ext uri="{0D108BD9-81ED-4DB2-BD59-A6C34878D82A}">
                    <a16:rowId xmlns:a16="http://schemas.microsoft.com/office/drawing/2014/main" val="10005"/>
                  </a:ext>
                </a:extLst>
              </a:tr>
              <a:tr h="481965">
                <a:tc>
                  <a:txBody>
                    <a:bodyPr/>
                    <a:lstStyle/>
                    <a:p>
                      <a:pPr marL="19685" algn="ctr">
                        <a:lnSpc>
                          <a:spcPct val="100000"/>
                        </a:lnSpc>
                        <a:spcBef>
                          <a:spcPts val="1265"/>
                        </a:spcBef>
                      </a:pPr>
                      <a:r>
                        <a:rPr sz="2000" b="1" spc="-195" dirty="0">
                          <a:latin typeface="游ゴシック" panose="020B0400000000000000" pitchFamily="50" charset="-128"/>
                          <a:ea typeface="游ゴシック" panose="020B0400000000000000" pitchFamily="50" charset="-128"/>
                          <a:cs typeface="Trebuchet MS"/>
                        </a:rPr>
                        <a:t>FY19</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R w="9525">
                      <a:solidFill>
                        <a:srgbClr val="FFFFFF"/>
                      </a:solidFill>
                      <a:prstDash val="solid"/>
                    </a:lnR>
                    <a:lnT w="9525">
                      <a:solidFill>
                        <a:srgbClr val="FFFFFF"/>
                      </a:solidFill>
                      <a:prstDash val="solid"/>
                    </a:lnT>
                    <a:solidFill>
                      <a:srgbClr val="DCE6F1"/>
                    </a:solidFill>
                  </a:tcPr>
                </a:tc>
                <a:tc>
                  <a:txBody>
                    <a:bodyPr/>
                    <a:lstStyle/>
                    <a:p>
                      <a:pPr marL="19685" algn="ctr">
                        <a:lnSpc>
                          <a:spcPct val="100000"/>
                        </a:lnSpc>
                        <a:spcBef>
                          <a:spcPts val="1265"/>
                        </a:spcBef>
                      </a:pPr>
                      <a:r>
                        <a:rPr sz="2000" spc="-80" dirty="0">
                          <a:latin typeface="游ゴシック" panose="020B0400000000000000" pitchFamily="50" charset="-128"/>
                          <a:ea typeface="游ゴシック" panose="020B0400000000000000" pitchFamily="50" charset="-128"/>
                          <a:cs typeface="Trebuchet MS"/>
                        </a:rPr>
                        <a:t>TBD</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R w="9525">
                      <a:solidFill>
                        <a:srgbClr val="FFFFFF"/>
                      </a:solidFill>
                      <a:prstDash val="solid"/>
                    </a:lnR>
                    <a:lnT w="9525">
                      <a:solidFill>
                        <a:srgbClr val="FFFFFF"/>
                      </a:solidFill>
                      <a:prstDash val="solid"/>
                    </a:lnT>
                    <a:solidFill>
                      <a:srgbClr val="DCE6F1"/>
                    </a:solidFill>
                  </a:tcPr>
                </a:tc>
                <a:tc>
                  <a:txBody>
                    <a:bodyPr/>
                    <a:lstStyle/>
                    <a:p>
                      <a:pPr algn="ctr">
                        <a:lnSpc>
                          <a:spcPct val="100000"/>
                        </a:lnSpc>
                      </a:pPr>
                      <a:endParaRPr sz="2000">
                        <a:latin typeface="游ゴシック" panose="020B0400000000000000" pitchFamily="50" charset="-128"/>
                        <a:ea typeface="游ゴシック" panose="020B0400000000000000" pitchFamily="50" charset="-128"/>
                        <a:cs typeface="Times New Roman"/>
                      </a:endParaRPr>
                    </a:p>
                  </a:txBody>
                  <a:tcPr marL="0" marR="0" marT="0" marB="0" anchor="ctr">
                    <a:lnL w="9525">
                      <a:solidFill>
                        <a:srgbClr val="FFFFFF"/>
                      </a:solidFill>
                      <a:prstDash val="solid"/>
                    </a:lnL>
                    <a:lnR w="9525">
                      <a:solidFill>
                        <a:srgbClr val="FFFFFF"/>
                      </a:solidFill>
                      <a:prstDash val="solid"/>
                    </a:lnR>
                    <a:lnT w="9525">
                      <a:solidFill>
                        <a:srgbClr val="FFFFFF"/>
                      </a:solidFill>
                      <a:prstDash val="solid"/>
                    </a:lnT>
                    <a:solidFill>
                      <a:srgbClr val="DCE6F1"/>
                    </a:solidFill>
                  </a:tcPr>
                </a:tc>
                <a:tc>
                  <a:txBody>
                    <a:bodyPr/>
                    <a:lstStyle/>
                    <a:p>
                      <a:pPr marL="19050" algn="ctr">
                        <a:lnSpc>
                          <a:spcPct val="100000"/>
                        </a:lnSpc>
                        <a:spcBef>
                          <a:spcPts val="1265"/>
                        </a:spcBef>
                      </a:pPr>
                      <a:r>
                        <a:rPr sz="2000" spc="25" dirty="0">
                          <a:latin typeface="游ゴシック" panose="020B0400000000000000" pitchFamily="50" charset="-128"/>
                          <a:ea typeface="游ゴシック" panose="020B0400000000000000" pitchFamily="50" charset="-128"/>
                          <a:cs typeface="Trebuchet MS"/>
                        </a:rPr>
                        <a:t>$115M</a:t>
                      </a:r>
                      <a:endParaRPr sz="200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R w="9525">
                      <a:solidFill>
                        <a:srgbClr val="FFFFFF"/>
                      </a:solidFill>
                      <a:prstDash val="solid"/>
                    </a:lnR>
                    <a:lnT w="9525">
                      <a:solidFill>
                        <a:srgbClr val="FFFFFF"/>
                      </a:solidFill>
                      <a:prstDash val="solid"/>
                    </a:lnT>
                    <a:solidFill>
                      <a:srgbClr val="DCE6F1"/>
                    </a:solidFill>
                  </a:tcPr>
                </a:tc>
                <a:tc>
                  <a:txBody>
                    <a:bodyPr/>
                    <a:lstStyle/>
                    <a:p>
                      <a:pPr marL="18415" algn="ctr">
                        <a:lnSpc>
                          <a:spcPct val="100000"/>
                        </a:lnSpc>
                        <a:spcBef>
                          <a:spcPts val="1265"/>
                        </a:spcBef>
                      </a:pPr>
                      <a:r>
                        <a:rPr sz="2000" spc="25" dirty="0">
                          <a:latin typeface="游ゴシック" panose="020B0400000000000000" pitchFamily="50" charset="-128"/>
                          <a:ea typeface="游ゴシック" panose="020B0400000000000000" pitchFamily="50" charset="-128"/>
                          <a:cs typeface="Trebuchet MS"/>
                        </a:rPr>
                        <a:t>$500M</a:t>
                      </a:r>
                      <a:endParaRPr sz="2000" dirty="0">
                        <a:latin typeface="游ゴシック" panose="020B0400000000000000" pitchFamily="50" charset="-128"/>
                        <a:ea typeface="游ゴシック" panose="020B0400000000000000" pitchFamily="50" charset="-128"/>
                        <a:cs typeface="Trebuchet MS"/>
                      </a:endParaRPr>
                    </a:p>
                  </a:txBody>
                  <a:tcPr marL="0" marR="0" marT="160655" marB="0" anchor="ctr">
                    <a:lnL w="9525">
                      <a:solidFill>
                        <a:srgbClr val="FFFFFF"/>
                      </a:solidFill>
                      <a:prstDash val="solid"/>
                    </a:lnL>
                    <a:lnT w="9525">
                      <a:solidFill>
                        <a:srgbClr val="FFFFFF"/>
                      </a:solidFill>
                      <a:prstDash val="solid"/>
                    </a:lnT>
                    <a:solidFill>
                      <a:srgbClr val="DCE6F1"/>
                    </a:solidFill>
                  </a:tcPr>
                </a:tc>
                <a:extLst>
                  <a:ext uri="{0D108BD9-81ED-4DB2-BD59-A6C34878D82A}">
                    <a16:rowId xmlns:a16="http://schemas.microsoft.com/office/drawing/2014/main" val="10006"/>
                  </a:ext>
                </a:extLst>
              </a:tr>
            </a:tbl>
          </a:graphicData>
        </a:graphic>
      </p:graphicFrame>
      <p:sp>
        <p:nvSpPr>
          <p:cNvPr id="7" name="object 7"/>
          <p:cNvSpPr txBox="1">
            <a:spLocks noGrp="1"/>
          </p:cNvSpPr>
          <p:nvPr>
            <p:ph type="title"/>
          </p:nvPr>
        </p:nvSpPr>
        <p:spPr>
          <a:xfrm>
            <a:off x="3723989" y="333220"/>
            <a:ext cx="4770120" cy="635000"/>
          </a:xfrm>
          <a:prstGeom prst="rect">
            <a:avLst/>
          </a:prstGeom>
        </p:spPr>
        <p:txBody>
          <a:bodyPr vert="horz" wrap="square" lIns="0" tIns="12700" rIns="0" bIns="0" rtlCol="0" anchor="ctr">
            <a:spAutoFit/>
          </a:bodyPr>
          <a:lstStyle/>
          <a:p>
            <a:pPr marL="12700">
              <a:lnSpc>
                <a:spcPct val="100000"/>
              </a:lnSpc>
              <a:spcBef>
                <a:spcPts val="100"/>
              </a:spcBef>
            </a:pPr>
            <a:r>
              <a:rPr sz="4000" spc="-105" dirty="0"/>
              <a:t>NIH </a:t>
            </a:r>
            <a:r>
              <a:rPr sz="4000" spc="-110" dirty="0"/>
              <a:t>BRAIN</a:t>
            </a:r>
            <a:r>
              <a:rPr sz="4000" spc="-560" dirty="0"/>
              <a:t> </a:t>
            </a:r>
            <a:r>
              <a:rPr sz="4000" spc="-220" dirty="0"/>
              <a:t>Investment</a:t>
            </a:r>
            <a:endParaRPr sz="4000" dirty="0"/>
          </a:p>
        </p:txBody>
      </p:sp>
    </p:spTree>
    <p:extLst>
      <p:ext uri="{BB962C8B-B14F-4D97-AF65-F5344CB8AC3E}">
        <p14:creationId xmlns:p14="http://schemas.microsoft.com/office/powerpoint/2010/main" val="33617135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7" y="344144"/>
            <a:ext cx="2696845" cy="360680"/>
          </a:xfrm>
          <a:prstGeom prst="rect">
            <a:avLst/>
          </a:prstGeom>
        </p:spPr>
        <p:txBody>
          <a:bodyPr vert="horz" wrap="square" lIns="0" tIns="12700" rIns="0" bIns="0" rtlCol="0">
            <a:spAutoFit/>
          </a:bodyPr>
          <a:lstStyle/>
          <a:p>
            <a:pPr marL="12700">
              <a:spcBef>
                <a:spcPts val="100"/>
              </a:spcBef>
            </a:pPr>
            <a:r>
              <a:rPr sz="2200" b="1" spc="-190" dirty="0">
                <a:solidFill>
                  <a:srgbClr val="FFFFFF"/>
                </a:solidFill>
                <a:latin typeface="Trebuchet MS"/>
                <a:cs typeface="Trebuchet MS"/>
              </a:rPr>
              <a:t>THE </a:t>
            </a:r>
            <a:r>
              <a:rPr sz="2200" b="1" spc="-60" dirty="0">
                <a:solidFill>
                  <a:srgbClr val="FFFFFF"/>
                </a:solidFill>
                <a:latin typeface="Trebuchet MS"/>
                <a:cs typeface="Trebuchet MS"/>
              </a:rPr>
              <a:t>BRAIN</a:t>
            </a:r>
            <a:r>
              <a:rPr sz="2200" b="1" spc="-195" dirty="0">
                <a:solidFill>
                  <a:srgbClr val="FFFFFF"/>
                </a:solidFill>
                <a:latin typeface="Trebuchet MS"/>
                <a:cs typeface="Trebuchet MS"/>
              </a:rPr>
              <a:t> </a:t>
            </a:r>
            <a:r>
              <a:rPr sz="2200" b="1" spc="-145" dirty="0">
                <a:solidFill>
                  <a:srgbClr val="FFFFFF"/>
                </a:solidFill>
                <a:latin typeface="Trebuchet MS"/>
                <a:cs typeface="Trebuchet MS"/>
              </a:rPr>
              <a:t>INITIATIVE®</a:t>
            </a:r>
            <a:endParaRPr sz="2200">
              <a:latin typeface="Trebuchet MS"/>
              <a:cs typeface="Trebuchet MS"/>
            </a:endParaRPr>
          </a:p>
        </p:txBody>
      </p:sp>
      <p:sp>
        <p:nvSpPr>
          <p:cNvPr id="3" name="object 3"/>
          <p:cNvSpPr/>
          <p:nvPr/>
        </p:nvSpPr>
        <p:spPr>
          <a:xfrm>
            <a:off x="1600747" y="6126162"/>
            <a:ext cx="2894975" cy="73183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6319012" y="1"/>
            <a:ext cx="4265295" cy="953769"/>
          </a:xfrm>
          <a:prstGeom prst="rect">
            <a:avLst/>
          </a:prstGeom>
        </p:spPr>
        <p:txBody>
          <a:bodyPr vert="horz" wrap="square" lIns="0" tIns="12700" rIns="0" bIns="0" rtlCol="0" anchor="ctr">
            <a:spAutoFit/>
          </a:bodyPr>
          <a:lstStyle/>
          <a:p>
            <a:pPr marL="12700">
              <a:lnSpc>
                <a:spcPts val="3654"/>
              </a:lnSpc>
              <a:spcBef>
                <a:spcPts val="100"/>
              </a:spcBef>
            </a:pPr>
            <a:r>
              <a:rPr spc="-90" dirty="0"/>
              <a:t>BRAIN </a:t>
            </a:r>
            <a:r>
              <a:rPr spc="-170" dirty="0"/>
              <a:t>21</a:t>
            </a:r>
            <a:r>
              <a:rPr sz="3150" spc="-254" baseline="25132" dirty="0"/>
              <a:t>st </a:t>
            </a:r>
            <a:r>
              <a:rPr spc="-210" dirty="0"/>
              <a:t>Century</a:t>
            </a:r>
            <a:r>
              <a:rPr spc="-415" dirty="0"/>
              <a:t> </a:t>
            </a:r>
            <a:r>
              <a:rPr spc="-210" dirty="0"/>
              <a:t>Cures</a:t>
            </a:r>
            <a:endParaRPr/>
          </a:p>
          <a:p>
            <a:pPr marL="1335405">
              <a:lnSpc>
                <a:spcPts val="3654"/>
              </a:lnSpc>
            </a:pPr>
            <a:r>
              <a:rPr spc="-150" dirty="0"/>
              <a:t>Innovation</a:t>
            </a:r>
            <a:r>
              <a:rPr spc="-280" dirty="0"/>
              <a:t> </a:t>
            </a:r>
            <a:r>
              <a:rPr spc="-204" dirty="0"/>
              <a:t>Funds</a:t>
            </a:r>
            <a:endParaRPr/>
          </a:p>
        </p:txBody>
      </p:sp>
      <p:sp>
        <p:nvSpPr>
          <p:cNvPr id="5" name="object 5"/>
          <p:cNvSpPr/>
          <p:nvPr/>
        </p:nvSpPr>
        <p:spPr>
          <a:xfrm>
            <a:off x="1612900" y="1079500"/>
            <a:ext cx="5545670" cy="37211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532209" y="1260233"/>
            <a:ext cx="0" cy="3030220"/>
          </a:xfrm>
          <a:custGeom>
            <a:avLst/>
            <a:gdLst/>
            <a:ahLst/>
            <a:cxnLst/>
            <a:rect l="l" t="t" r="r" b="b"/>
            <a:pathLst>
              <a:path h="3030220">
                <a:moveTo>
                  <a:pt x="0" y="3029791"/>
                </a:moveTo>
                <a:lnTo>
                  <a:pt x="1" y="0"/>
                </a:lnTo>
              </a:path>
            </a:pathLst>
          </a:custGeom>
          <a:ln w="9525">
            <a:solidFill>
              <a:srgbClr val="868686"/>
            </a:solidFill>
          </a:ln>
        </p:spPr>
        <p:txBody>
          <a:bodyPr wrap="square" lIns="0" tIns="0" rIns="0" bIns="0" rtlCol="0"/>
          <a:lstStyle/>
          <a:p>
            <a:endParaRPr/>
          </a:p>
        </p:txBody>
      </p:sp>
      <p:sp>
        <p:nvSpPr>
          <p:cNvPr id="7" name="object 7"/>
          <p:cNvSpPr/>
          <p:nvPr/>
        </p:nvSpPr>
        <p:spPr>
          <a:xfrm>
            <a:off x="2532210" y="4290021"/>
            <a:ext cx="4407535" cy="0"/>
          </a:xfrm>
          <a:custGeom>
            <a:avLst/>
            <a:gdLst/>
            <a:ahLst/>
            <a:cxnLst/>
            <a:rect l="l" t="t" r="r" b="b"/>
            <a:pathLst>
              <a:path w="4407535">
                <a:moveTo>
                  <a:pt x="0" y="0"/>
                </a:moveTo>
                <a:lnTo>
                  <a:pt x="4406952" y="1"/>
                </a:lnTo>
              </a:path>
            </a:pathLst>
          </a:custGeom>
          <a:ln w="9525">
            <a:solidFill>
              <a:srgbClr val="868686"/>
            </a:solidFill>
          </a:ln>
        </p:spPr>
        <p:txBody>
          <a:bodyPr wrap="square" lIns="0" tIns="0" rIns="0" bIns="0" rtlCol="0"/>
          <a:lstStyle/>
          <a:p>
            <a:endParaRPr/>
          </a:p>
        </p:txBody>
      </p:sp>
      <p:sp>
        <p:nvSpPr>
          <p:cNvPr id="8" name="object 8"/>
          <p:cNvSpPr/>
          <p:nvPr/>
        </p:nvSpPr>
        <p:spPr>
          <a:xfrm>
            <a:off x="2752559" y="1563218"/>
            <a:ext cx="3966845" cy="2666365"/>
          </a:xfrm>
          <a:custGeom>
            <a:avLst/>
            <a:gdLst/>
            <a:ahLst/>
            <a:cxnLst/>
            <a:rect l="l" t="t" r="r" b="b"/>
            <a:pathLst>
              <a:path w="3966845" h="2666365">
                <a:moveTo>
                  <a:pt x="0" y="2666211"/>
                </a:moveTo>
                <a:lnTo>
                  <a:pt x="439244" y="2204161"/>
                </a:lnTo>
                <a:lnTo>
                  <a:pt x="879476" y="2030611"/>
                </a:lnTo>
                <a:lnTo>
                  <a:pt x="1323940" y="1878221"/>
                </a:lnTo>
                <a:lnTo>
                  <a:pt x="1764171" y="2119501"/>
                </a:lnTo>
                <a:lnTo>
                  <a:pt x="2204401" y="1806261"/>
                </a:lnTo>
                <a:lnTo>
                  <a:pt x="2644641" y="0"/>
                </a:lnTo>
                <a:lnTo>
                  <a:pt x="3084871" y="1683500"/>
                </a:lnTo>
                <a:lnTo>
                  <a:pt x="3525102" y="2174531"/>
                </a:lnTo>
                <a:lnTo>
                  <a:pt x="3966252" y="1543810"/>
                </a:lnTo>
              </a:path>
            </a:pathLst>
          </a:custGeom>
          <a:ln w="101600">
            <a:solidFill>
              <a:srgbClr val="4A7EBB"/>
            </a:solidFill>
          </a:ln>
        </p:spPr>
        <p:txBody>
          <a:bodyPr wrap="square" lIns="0" tIns="0" rIns="0" bIns="0" rtlCol="0"/>
          <a:lstStyle/>
          <a:p>
            <a:endParaRPr/>
          </a:p>
        </p:txBody>
      </p:sp>
      <p:sp>
        <p:nvSpPr>
          <p:cNvPr id="9" name="object 9"/>
          <p:cNvSpPr txBox="1"/>
          <p:nvPr/>
        </p:nvSpPr>
        <p:spPr>
          <a:xfrm>
            <a:off x="2069253" y="1146060"/>
            <a:ext cx="334645" cy="3238500"/>
          </a:xfrm>
          <a:prstGeom prst="rect">
            <a:avLst/>
          </a:prstGeom>
        </p:spPr>
        <p:txBody>
          <a:bodyPr vert="horz" wrap="square" lIns="0" tIns="12700" rIns="0" bIns="0" rtlCol="0">
            <a:spAutoFit/>
          </a:bodyPr>
          <a:lstStyle/>
          <a:p>
            <a:pPr algn="ctr">
              <a:spcBef>
                <a:spcPts val="100"/>
              </a:spcBef>
            </a:pPr>
            <a:r>
              <a:rPr sz="1200" spc="-30" dirty="0">
                <a:latin typeface="Trebuchet MS"/>
                <a:cs typeface="Trebuchet MS"/>
              </a:rPr>
              <a:t>$500</a:t>
            </a:r>
            <a:endParaRPr sz="1200">
              <a:latin typeface="Trebuchet MS"/>
              <a:cs typeface="Trebuchet MS"/>
            </a:endParaRPr>
          </a:p>
          <a:p>
            <a:pPr algn="ctr">
              <a:spcBef>
                <a:spcPts val="944"/>
              </a:spcBef>
            </a:pPr>
            <a:r>
              <a:rPr sz="1200" spc="-30" dirty="0">
                <a:latin typeface="Trebuchet MS"/>
                <a:cs typeface="Trebuchet MS"/>
              </a:rPr>
              <a:t>$450</a:t>
            </a:r>
            <a:endParaRPr sz="1200">
              <a:latin typeface="Trebuchet MS"/>
              <a:cs typeface="Trebuchet MS"/>
            </a:endParaRPr>
          </a:p>
          <a:p>
            <a:pPr algn="ctr">
              <a:spcBef>
                <a:spcPts val="944"/>
              </a:spcBef>
            </a:pPr>
            <a:r>
              <a:rPr sz="1200" spc="-30" dirty="0">
                <a:latin typeface="Trebuchet MS"/>
                <a:cs typeface="Trebuchet MS"/>
              </a:rPr>
              <a:t>$400</a:t>
            </a:r>
            <a:endParaRPr sz="1200">
              <a:latin typeface="Trebuchet MS"/>
              <a:cs typeface="Trebuchet MS"/>
            </a:endParaRPr>
          </a:p>
          <a:p>
            <a:pPr algn="ctr">
              <a:spcBef>
                <a:spcPts val="944"/>
              </a:spcBef>
            </a:pPr>
            <a:r>
              <a:rPr sz="1200" spc="-30" dirty="0">
                <a:latin typeface="Trebuchet MS"/>
                <a:cs typeface="Trebuchet MS"/>
              </a:rPr>
              <a:t>$350</a:t>
            </a:r>
            <a:endParaRPr sz="1200">
              <a:latin typeface="Trebuchet MS"/>
              <a:cs typeface="Trebuchet MS"/>
            </a:endParaRPr>
          </a:p>
          <a:p>
            <a:pPr algn="ctr">
              <a:spcBef>
                <a:spcPts val="944"/>
              </a:spcBef>
            </a:pPr>
            <a:r>
              <a:rPr sz="1200" spc="-30" dirty="0">
                <a:latin typeface="Trebuchet MS"/>
                <a:cs typeface="Trebuchet MS"/>
              </a:rPr>
              <a:t>$300</a:t>
            </a:r>
            <a:endParaRPr sz="1200">
              <a:latin typeface="Trebuchet MS"/>
              <a:cs typeface="Trebuchet MS"/>
            </a:endParaRPr>
          </a:p>
          <a:p>
            <a:pPr algn="ctr">
              <a:spcBef>
                <a:spcPts val="944"/>
              </a:spcBef>
            </a:pPr>
            <a:r>
              <a:rPr sz="1200" spc="-30" dirty="0">
                <a:latin typeface="Trebuchet MS"/>
                <a:cs typeface="Trebuchet MS"/>
              </a:rPr>
              <a:t>$250</a:t>
            </a:r>
            <a:endParaRPr sz="1200">
              <a:latin typeface="Trebuchet MS"/>
              <a:cs typeface="Trebuchet MS"/>
            </a:endParaRPr>
          </a:p>
          <a:p>
            <a:pPr algn="ctr">
              <a:spcBef>
                <a:spcPts val="950"/>
              </a:spcBef>
            </a:pPr>
            <a:r>
              <a:rPr sz="1200" spc="-30" dirty="0">
                <a:latin typeface="Trebuchet MS"/>
                <a:cs typeface="Trebuchet MS"/>
              </a:rPr>
              <a:t>$200</a:t>
            </a:r>
            <a:endParaRPr sz="1200">
              <a:latin typeface="Trebuchet MS"/>
              <a:cs typeface="Trebuchet MS"/>
            </a:endParaRPr>
          </a:p>
          <a:p>
            <a:pPr algn="ctr">
              <a:spcBef>
                <a:spcPts val="945"/>
              </a:spcBef>
            </a:pPr>
            <a:r>
              <a:rPr sz="1200" spc="-30" dirty="0">
                <a:latin typeface="Trebuchet MS"/>
                <a:cs typeface="Trebuchet MS"/>
              </a:rPr>
              <a:t>$150</a:t>
            </a:r>
            <a:endParaRPr sz="1200">
              <a:latin typeface="Trebuchet MS"/>
              <a:cs typeface="Trebuchet MS"/>
            </a:endParaRPr>
          </a:p>
          <a:p>
            <a:pPr algn="ctr">
              <a:spcBef>
                <a:spcPts val="944"/>
              </a:spcBef>
            </a:pPr>
            <a:r>
              <a:rPr sz="1200" spc="-30" dirty="0">
                <a:latin typeface="Trebuchet MS"/>
                <a:cs typeface="Trebuchet MS"/>
              </a:rPr>
              <a:t>$100</a:t>
            </a:r>
            <a:endParaRPr sz="1200">
              <a:latin typeface="Trebuchet MS"/>
              <a:cs typeface="Trebuchet MS"/>
            </a:endParaRPr>
          </a:p>
          <a:p>
            <a:pPr marL="76835" algn="ctr">
              <a:spcBef>
                <a:spcPts val="944"/>
              </a:spcBef>
            </a:pPr>
            <a:r>
              <a:rPr sz="1200" spc="-30" dirty="0">
                <a:latin typeface="Trebuchet MS"/>
                <a:cs typeface="Trebuchet MS"/>
              </a:rPr>
              <a:t>$50</a:t>
            </a:r>
            <a:endParaRPr sz="1200">
              <a:latin typeface="Trebuchet MS"/>
              <a:cs typeface="Trebuchet MS"/>
            </a:endParaRPr>
          </a:p>
          <a:p>
            <a:pPr marL="154305" algn="ctr">
              <a:spcBef>
                <a:spcPts val="944"/>
              </a:spcBef>
            </a:pPr>
            <a:r>
              <a:rPr sz="1200" spc="-30" dirty="0">
                <a:latin typeface="Trebuchet MS"/>
                <a:cs typeface="Trebuchet MS"/>
              </a:rPr>
              <a:t>$0</a:t>
            </a:r>
            <a:endParaRPr sz="1200">
              <a:latin typeface="Trebuchet MS"/>
              <a:cs typeface="Trebuchet MS"/>
            </a:endParaRPr>
          </a:p>
        </p:txBody>
      </p:sp>
      <p:sp>
        <p:nvSpPr>
          <p:cNvPr id="10" name="object 10"/>
          <p:cNvSpPr txBox="1"/>
          <p:nvPr/>
        </p:nvSpPr>
        <p:spPr>
          <a:xfrm>
            <a:off x="2565583" y="4381741"/>
            <a:ext cx="4340225" cy="228268"/>
          </a:xfrm>
          <a:prstGeom prst="rect">
            <a:avLst/>
          </a:prstGeom>
        </p:spPr>
        <p:txBody>
          <a:bodyPr vert="horz" wrap="square" lIns="0" tIns="12700" rIns="0" bIns="0" rtlCol="0">
            <a:spAutoFit/>
          </a:bodyPr>
          <a:lstStyle/>
          <a:p>
            <a:pPr marL="12700">
              <a:spcBef>
                <a:spcPts val="100"/>
              </a:spcBef>
            </a:pPr>
            <a:r>
              <a:rPr sz="1400" spc="-70" dirty="0">
                <a:latin typeface="Trebuchet MS"/>
                <a:cs typeface="Trebuchet MS"/>
              </a:rPr>
              <a:t>FY17 FY18 FY19 FY20 FY21 FY22 FY23 FY24 FY25</a:t>
            </a:r>
            <a:r>
              <a:rPr sz="1400" spc="135" dirty="0">
                <a:latin typeface="Trebuchet MS"/>
                <a:cs typeface="Trebuchet MS"/>
              </a:rPr>
              <a:t> </a:t>
            </a:r>
            <a:r>
              <a:rPr sz="1400" spc="-70" dirty="0">
                <a:latin typeface="Trebuchet MS"/>
                <a:cs typeface="Trebuchet MS"/>
              </a:rPr>
              <a:t>FY26</a:t>
            </a:r>
            <a:endParaRPr sz="1400">
              <a:latin typeface="Trebuchet MS"/>
              <a:cs typeface="Trebuchet MS"/>
            </a:endParaRPr>
          </a:p>
        </p:txBody>
      </p:sp>
      <p:sp>
        <p:nvSpPr>
          <p:cNvPr id="11" name="object 11"/>
          <p:cNvSpPr txBox="1"/>
          <p:nvPr/>
        </p:nvSpPr>
        <p:spPr>
          <a:xfrm>
            <a:off x="1722721" y="2122450"/>
            <a:ext cx="184666" cy="1196340"/>
          </a:xfrm>
          <a:prstGeom prst="rect">
            <a:avLst/>
          </a:prstGeom>
        </p:spPr>
        <p:txBody>
          <a:bodyPr vert="vert270" wrap="square" lIns="0" tIns="5080" rIns="0" bIns="0" rtlCol="0">
            <a:spAutoFit/>
          </a:bodyPr>
          <a:lstStyle/>
          <a:p>
            <a:pPr marL="12700">
              <a:spcBef>
                <a:spcPts val="40"/>
              </a:spcBef>
            </a:pPr>
            <a:r>
              <a:rPr sz="1200" b="1" spc="-55" dirty="0">
                <a:latin typeface="Trebuchet MS"/>
                <a:cs typeface="Trebuchet MS"/>
              </a:rPr>
              <a:t>Dollars </a:t>
            </a:r>
            <a:r>
              <a:rPr sz="1200" b="1" spc="-70" dirty="0">
                <a:latin typeface="Trebuchet MS"/>
                <a:cs typeface="Trebuchet MS"/>
              </a:rPr>
              <a:t>in</a:t>
            </a:r>
            <a:r>
              <a:rPr sz="1200" b="1" spc="-220" dirty="0">
                <a:latin typeface="Trebuchet MS"/>
                <a:cs typeface="Trebuchet MS"/>
              </a:rPr>
              <a:t> </a:t>
            </a:r>
            <a:r>
              <a:rPr sz="1200" b="1" spc="-35" dirty="0">
                <a:latin typeface="Trebuchet MS"/>
                <a:cs typeface="Trebuchet MS"/>
              </a:rPr>
              <a:t>Millions</a:t>
            </a:r>
            <a:endParaRPr sz="1200">
              <a:latin typeface="Trebuchet MS"/>
              <a:cs typeface="Trebuchet MS"/>
            </a:endParaRPr>
          </a:p>
        </p:txBody>
      </p:sp>
      <p:sp>
        <p:nvSpPr>
          <p:cNvPr id="12" name="object 12"/>
          <p:cNvSpPr txBox="1"/>
          <p:nvPr/>
        </p:nvSpPr>
        <p:spPr>
          <a:xfrm>
            <a:off x="1975973" y="4877155"/>
            <a:ext cx="4671695" cy="1244600"/>
          </a:xfrm>
          <a:prstGeom prst="rect">
            <a:avLst/>
          </a:prstGeom>
        </p:spPr>
        <p:txBody>
          <a:bodyPr vert="horz" wrap="square" lIns="0" tIns="12700" rIns="0" bIns="0" rtlCol="0">
            <a:spAutoFit/>
          </a:bodyPr>
          <a:lstStyle/>
          <a:p>
            <a:pPr marL="12700" marR="5080">
              <a:spcBef>
                <a:spcPts val="100"/>
              </a:spcBef>
            </a:pPr>
            <a:r>
              <a:rPr sz="2000" spc="-45" dirty="0">
                <a:latin typeface="Trebuchet MS"/>
                <a:cs typeface="Trebuchet MS"/>
              </a:rPr>
              <a:t>21</a:t>
            </a:r>
            <a:r>
              <a:rPr sz="1950" spc="-67" baseline="25641" dirty="0">
                <a:latin typeface="Trebuchet MS"/>
                <a:cs typeface="Trebuchet MS"/>
              </a:rPr>
              <a:t>st </a:t>
            </a:r>
            <a:r>
              <a:rPr sz="2000" spc="-90" dirty="0">
                <a:latin typeface="Trebuchet MS"/>
                <a:cs typeface="Trebuchet MS"/>
              </a:rPr>
              <a:t>Century </a:t>
            </a:r>
            <a:r>
              <a:rPr sz="2000" spc="-85" dirty="0">
                <a:latin typeface="Trebuchet MS"/>
                <a:cs typeface="Trebuchet MS"/>
              </a:rPr>
              <a:t>Cures </a:t>
            </a:r>
            <a:r>
              <a:rPr sz="2000" spc="-95" dirty="0">
                <a:latin typeface="Trebuchet MS"/>
                <a:cs typeface="Trebuchet MS"/>
              </a:rPr>
              <a:t>Act </a:t>
            </a:r>
            <a:r>
              <a:rPr sz="2000" spc="-90" dirty="0">
                <a:latin typeface="Trebuchet MS"/>
                <a:cs typeface="Trebuchet MS"/>
              </a:rPr>
              <a:t>authorizes </a:t>
            </a:r>
            <a:r>
              <a:rPr sz="2000" spc="-75" dirty="0">
                <a:latin typeface="Trebuchet MS"/>
                <a:cs typeface="Trebuchet MS"/>
              </a:rPr>
              <a:t>$1.511  </a:t>
            </a:r>
            <a:r>
              <a:rPr sz="2000" spc="-90" dirty="0">
                <a:latin typeface="Trebuchet MS"/>
                <a:cs typeface="Trebuchet MS"/>
              </a:rPr>
              <a:t>billion</a:t>
            </a:r>
            <a:r>
              <a:rPr sz="2000" spc="-160" dirty="0">
                <a:latin typeface="Trebuchet MS"/>
                <a:cs typeface="Trebuchet MS"/>
              </a:rPr>
              <a:t> </a:t>
            </a:r>
            <a:r>
              <a:rPr sz="2000" spc="-80" dirty="0">
                <a:latin typeface="Trebuchet MS"/>
                <a:cs typeface="Trebuchet MS"/>
              </a:rPr>
              <a:t>to</a:t>
            </a:r>
            <a:r>
              <a:rPr sz="2000" spc="-165" dirty="0">
                <a:latin typeface="Trebuchet MS"/>
                <a:cs typeface="Trebuchet MS"/>
              </a:rPr>
              <a:t> </a:t>
            </a:r>
            <a:r>
              <a:rPr sz="2000" spc="-85" dirty="0">
                <a:latin typeface="Trebuchet MS"/>
                <a:cs typeface="Trebuchet MS"/>
              </a:rPr>
              <a:t>be</a:t>
            </a:r>
            <a:r>
              <a:rPr sz="2000" spc="-155" dirty="0">
                <a:latin typeface="Trebuchet MS"/>
                <a:cs typeface="Trebuchet MS"/>
              </a:rPr>
              <a:t> </a:t>
            </a:r>
            <a:r>
              <a:rPr sz="2000" spc="-95" dirty="0">
                <a:latin typeface="Trebuchet MS"/>
                <a:cs typeface="Trebuchet MS"/>
              </a:rPr>
              <a:t>transferred</a:t>
            </a:r>
            <a:r>
              <a:rPr sz="2000" spc="-155" dirty="0">
                <a:latin typeface="Trebuchet MS"/>
                <a:cs typeface="Trebuchet MS"/>
              </a:rPr>
              <a:t> </a:t>
            </a:r>
            <a:r>
              <a:rPr sz="2000" spc="-85" dirty="0">
                <a:latin typeface="Trebuchet MS"/>
                <a:cs typeface="Trebuchet MS"/>
              </a:rPr>
              <a:t>from</a:t>
            </a:r>
            <a:r>
              <a:rPr sz="2000" spc="-160" dirty="0">
                <a:latin typeface="Trebuchet MS"/>
                <a:cs typeface="Trebuchet MS"/>
              </a:rPr>
              <a:t> </a:t>
            </a:r>
            <a:r>
              <a:rPr sz="2000" spc="-90" dirty="0">
                <a:latin typeface="Trebuchet MS"/>
                <a:cs typeface="Trebuchet MS"/>
              </a:rPr>
              <a:t>the</a:t>
            </a:r>
            <a:r>
              <a:rPr sz="2000" spc="-150" dirty="0">
                <a:latin typeface="Trebuchet MS"/>
                <a:cs typeface="Trebuchet MS"/>
              </a:rPr>
              <a:t> </a:t>
            </a:r>
            <a:r>
              <a:rPr sz="2000" b="1" i="1" spc="-95" dirty="0">
                <a:latin typeface="Trebuchet MS"/>
                <a:cs typeface="Trebuchet MS"/>
              </a:rPr>
              <a:t>Beau</a:t>
            </a:r>
            <a:r>
              <a:rPr sz="2000" b="1" i="1" spc="-160" dirty="0">
                <a:latin typeface="Trebuchet MS"/>
                <a:cs typeface="Trebuchet MS"/>
              </a:rPr>
              <a:t> </a:t>
            </a:r>
            <a:r>
              <a:rPr sz="2000" b="1" i="1" spc="-114" dirty="0">
                <a:latin typeface="Trebuchet MS"/>
                <a:cs typeface="Trebuchet MS"/>
              </a:rPr>
              <a:t>Biden  </a:t>
            </a:r>
            <a:r>
              <a:rPr sz="2000" b="1" i="1" spc="-150" dirty="0">
                <a:latin typeface="Trebuchet MS"/>
                <a:cs typeface="Trebuchet MS"/>
              </a:rPr>
              <a:t>Cancer </a:t>
            </a:r>
            <a:r>
              <a:rPr sz="2000" b="1" i="1" spc="-75" dirty="0">
                <a:latin typeface="Trebuchet MS"/>
                <a:cs typeface="Trebuchet MS"/>
              </a:rPr>
              <a:t>Moonshot </a:t>
            </a:r>
            <a:r>
              <a:rPr sz="2000" b="1" i="1" spc="-5" dirty="0">
                <a:latin typeface="Trebuchet MS"/>
                <a:cs typeface="Trebuchet MS"/>
              </a:rPr>
              <a:t>&amp; </a:t>
            </a:r>
            <a:r>
              <a:rPr sz="2000" b="1" i="1" spc="-45" dirty="0">
                <a:latin typeface="Trebuchet MS"/>
                <a:cs typeface="Trebuchet MS"/>
              </a:rPr>
              <a:t>NIH</a:t>
            </a:r>
            <a:r>
              <a:rPr sz="2000" b="1" i="1" spc="-445" dirty="0">
                <a:latin typeface="Trebuchet MS"/>
                <a:cs typeface="Trebuchet MS"/>
              </a:rPr>
              <a:t> </a:t>
            </a:r>
            <a:r>
              <a:rPr sz="2000" b="1" i="1" spc="-114" dirty="0">
                <a:latin typeface="Trebuchet MS"/>
                <a:cs typeface="Trebuchet MS"/>
              </a:rPr>
              <a:t>Innovation </a:t>
            </a:r>
            <a:r>
              <a:rPr sz="2000" b="1" i="1" spc="-120" dirty="0">
                <a:latin typeface="Trebuchet MS"/>
                <a:cs typeface="Trebuchet MS"/>
              </a:rPr>
              <a:t>Account  </a:t>
            </a:r>
            <a:r>
              <a:rPr sz="2000" spc="-95" dirty="0">
                <a:latin typeface="Trebuchet MS"/>
                <a:cs typeface="Trebuchet MS"/>
              </a:rPr>
              <a:t>for </a:t>
            </a:r>
            <a:r>
              <a:rPr sz="2000" spc="-40" dirty="0">
                <a:latin typeface="Trebuchet MS"/>
                <a:cs typeface="Trebuchet MS"/>
              </a:rPr>
              <a:t>BRAIN </a:t>
            </a:r>
            <a:r>
              <a:rPr sz="2000" spc="-90" dirty="0">
                <a:latin typeface="Trebuchet MS"/>
                <a:cs typeface="Trebuchet MS"/>
              </a:rPr>
              <a:t>research </a:t>
            </a:r>
            <a:r>
              <a:rPr sz="2000" spc="-70" dirty="0">
                <a:latin typeface="Trebuchet MS"/>
                <a:cs typeface="Trebuchet MS"/>
              </a:rPr>
              <a:t>through</a:t>
            </a:r>
            <a:r>
              <a:rPr sz="2000" spc="-409" dirty="0">
                <a:latin typeface="Trebuchet MS"/>
                <a:cs typeface="Trebuchet MS"/>
              </a:rPr>
              <a:t> </a:t>
            </a:r>
            <a:r>
              <a:rPr sz="2000" spc="-40" dirty="0">
                <a:latin typeface="Trebuchet MS"/>
                <a:cs typeface="Trebuchet MS"/>
              </a:rPr>
              <a:t>2026</a:t>
            </a:r>
            <a:endParaRPr sz="2000">
              <a:latin typeface="Trebuchet MS"/>
              <a:cs typeface="Trebuchet MS"/>
            </a:endParaRPr>
          </a:p>
        </p:txBody>
      </p:sp>
      <p:sp>
        <p:nvSpPr>
          <p:cNvPr id="13" name="object 13"/>
          <p:cNvSpPr txBox="1"/>
          <p:nvPr/>
        </p:nvSpPr>
        <p:spPr>
          <a:xfrm>
            <a:off x="7349541" y="1004621"/>
            <a:ext cx="3047365" cy="1492250"/>
          </a:xfrm>
          <a:prstGeom prst="rect">
            <a:avLst/>
          </a:prstGeom>
        </p:spPr>
        <p:txBody>
          <a:bodyPr vert="horz" wrap="square" lIns="0" tIns="11430" rIns="0" bIns="0" rtlCol="0">
            <a:spAutoFit/>
          </a:bodyPr>
          <a:lstStyle/>
          <a:p>
            <a:pPr marL="12700" marR="5080">
              <a:lnSpc>
                <a:spcPct val="100299"/>
              </a:lnSpc>
              <a:spcBef>
                <a:spcPts val="90"/>
              </a:spcBef>
            </a:pPr>
            <a:r>
              <a:rPr sz="2400" b="1" spc="-155" dirty="0">
                <a:latin typeface="Trebuchet MS"/>
                <a:cs typeface="Trebuchet MS"/>
              </a:rPr>
              <a:t>Funds </a:t>
            </a:r>
            <a:r>
              <a:rPr sz="2400" b="1" spc="-145" dirty="0">
                <a:latin typeface="Trebuchet MS"/>
                <a:cs typeface="Trebuchet MS"/>
              </a:rPr>
              <a:t>need </a:t>
            </a:r>
            <a:r>
              <a:rPr sz="2400" b="1" spc="-105" dirty="0">
                <a:latin typeface="Trebuchet MS"/>
                <a:cs typeface="Trebuchet MS"/>
              </a:rPr>
              <a:t>to </a:t>
            </a:r>
            <a:r>
              <a:rPr sz="2400" b="1" spc="-140" dirty="0">
                <a:latin typeface="Trebuchet MS"/>
                <a:cs typeface="Trebuchet MS"/>
              </a:rPr>
              <a:t>be  </a:t>
            </a:r>
            <a:r>
              <a:rPr sz="2400" b="1" spc="-130" dirty="0">
                <a:latin typeface="Trebuchet MS"/>
                <a:cs typeface="Trebuchet MS"/>
              </a:rPr>
              <a:t>appropriated </a:t>
            </a:r>
            <a:r>
              <a:rPr sz="2400" b="1" spc="-160" dirty="0">
                <a:latin typeface="Trebuchet MS"/>
                <a:cs typeface="Trebuchet MS"/>
              </a:rPr>
              <a:t>each</a:t>
            </a:r>
            <a:r>
              <a:rPr sz="2400" b="1" spc="-320" dirty="0">
                <a:latin typeface="Trebuchet MS"/>
                <a:cs typeface="Trebuchet MS"/>
              </a:rPr>
              <a:t> </a:t>
            </a:r>
            <a:r>
              <a:rPr sz="2400" b="1" spc="-180" dirty="0">
                <a:latin typeface="Trebuchet MS"/>
                <a:cs typeface="Trebuchet MS"/>
              </a:rPr>
              <a:t>year</a:t>
            </a:r>
            <a:r>
              <a:rPr sz="2400" spc="-180" dirty="0">
                <a:latin typeface="Trebuchet MS"/>
                <a:cs typeface="Trebuchet MS"/>
              </a:rPr>
              <a:t>,  </a:t>
            </a:r>
            <a:r>
              <a:rPr sz="2400" spc="-80" dirty="0">
                <a:latin typeface="Trebuchet MS"/>
                <a:cs typeface="Trebuchet MS"/>
              </a:rPr>
              <a:t>not </a:t>
            </a:r>
            <a:r>
              <a:rPr sz="2400" spc="-100" dirty="0">
                <a:latin typeface="Trebuchet MS"/>
                <a:cs typeface="Trebuchet MS"/>
              </a:rPr>
              <a:t>to </a:t>
            </a:r>
            <a:r>
              <a:rPr sz="2400" spc="-145" dirty="0">
                <a:latin typeface="Trebuchet MS"/>
                <a:cs typeface="Trebuchet MS"/>
              </a:rPr>
              <a:t>exceed </a:t>
            </a:r>
            <a:r>
              <a:rPr sz="2400" spc="-95" dirty="0">
                <a:latin typeface="Trebuchet MS"/>
                <a:cs typeface="Trebuchet MS"/>
              </a:rPr>
              <a:t>these  </a:t>
            </a:r>
            <a:r>
              <a:rPr sz="2400" spc="-100" dirty="0">
                <a:latin typeface="Trebuchet MS"/>
                <a:cs typeface="Trebuchet MS"/>
              </a:rPr>
              <a:t>amounts:</a:t>
            </a:r>
            <a:endParaRPr sz="2400">
              <a:latin typeface="Trebuchet MS"/>
              <a:cs typeface="Trebuchet MS"/>
            </a:endParaRPr>
          </a:p>
        </p:txBody>
      </p:sp>
      <p:sp>
        <p:nvSpPr>
          <p:cNvPr id="14" name="object 14"/>
          <p:cNvSpPr txBox="1"/>
          <p:nvPr/>
        </p:nvSpPr>
        <p:spPr>
          <a:xfrm>
            <a:off x="7349540" y="2473541"/>
            <a:ext cx="2519680" cy="3073400"/>
          </a:xfrm>
          <a:prstGeom prst="rect">
            <a:avLst/>
          </a:prstGeom>
        </p:spPr>
        <p:txBody>
          <a:bodyPr vert="horz" wrap="square" lIns="0" tIns="12700" rIns="0" bIns="0" rtlCol="0">
            <a:spAutoFit/>
          </a:bodyPr>
          <a:lstStyle/>
          <a:p>
            <a:pPr marL="355600" indent="-342900">
              <a:spcBef>
                <a:spcPts val="100"/>
              </a:spcBef>
              <a:buFont typeface="Arial"/>
              <a:buChar char="•"/>
              <a:tabLst>
                <a:tab pos="354965" algn="l"/>
                <a:tab pos="355600" algn="l"/>
              </a:tabLst>
            </a:pPr>
            <a:r>
              <a:rPr sz="2000" spc="-150" dirty="0">
                <a:latin typeface="Trebuchet MS"/>
                <a:cs typeface="Trebuchet MS"/>
              </a:rPr>
              <a:t>FY </a:t>
            </a:r>
            <a:r>
              <a:rPr sz="2000" spc="-95" dirty="0">
                <a:latin typeface="Trebuchet MS"/>
                <a:cs typeface="Trebuchet MS"/>
              </a:rPr>
              <a:t>17:</a:t>
            </a:r>
            <a:r>
              <a:rPr sz="2000" spc="254" dirty="0">
                <a:latin typeface="Trebuchet MS"/>
                <a:cs typeface="Trebuchet MS"/>
              </a:rPr>
              <a:t> </a:t>
            </a:r>
            <a:r>
              <a:rPr sz="2000" spc="-80" dirty="0">
                <a:latin typeface="Trebuchet MS"/>
                <a:cs typeface="Trebuchet MS"/>
              </a:rPr>
              <a:t>$10,000,000</a:t>
            </a:r>
            <a:endParaRPr sz="2000">
              <a:latin typeface="Trebuchet MS"/>
              <a:cs typeface="Trebuchet MS"/>
            </a:endParaRPr>
          </a:p>
          <a:p>
            <a:pPr marL="355600" indent="-342900">
              <a:buFont typeface="Arial"/>
              <a:buChar char="•"/>
              <a:tabLst>
                <a:tab pos="354965" algn="l"/>
                <a:tab pos="355600" algn="l"/>
              </a:tabLst>
            </a:pPr>
            <a:r>
              <a:rPr sz="2000" spc="-150" dirty="0">
                <a:latin typeface="Trebuchet MS"/>
                <a:cs typeface="Trebuchet MS"/>
              </a:rPr>
              <a:t>FY </a:t>
            </a:r>
            <a:r>
              <a:rPr sz="2000" spc="-95" dirty="0">
                <a:latin typeface="Trebuchet MS"/>
                <a:cs typeface="Trebuchet MS"/>
              </a:rPr>
              <a:t>18:</a:t>
            </a:r>
            <a:r>
              <a:rPr sz="2000" spc="254" dirty="0">
                <a:latin typeface="Trebuchet MS"/>
                <a:cs typeface="Trebuchet MS"/>
              </a:rPr>
              <a:t> </a:t>
            </a:r>
            <a:r>
              <a:rPr sz="2000" spc="-80" dirty="0">
                <a:latin typeface="Trebuchet MS"/>
                <a:cs typeface="Trebuchet MS"/>
              </a:rPr>
              <a:t>$86,000,000</a:t>
            </a:r>
            <a:endParaRPr sz="2000">
              <a:latin typeface="Trebuchet MS"/>
              <a:cs typeface="Trebuchet MS"/>
            </a:endParaRPr>
          </a:p>
          <a:p>
            <a:pPr marL="355600" indent="-342900">
              <a:buFont typeface="Arial"/>
              <a:buChar char="•"/>
              <a:tabLst>
                <a:tab pos="354965" algn="l"/>
                <a:tab pos="355600" algn="l"/>
              </a:tabLst>
            </a:pPr>
            <a:r>
              <a:rPr sz="2000" spc="-150" dirty="0">
                <a:latin typeface="Trebuchet MS"/>
                <a:cs typeface="Trebuchet MS"/>
              </a:rPr>
              <a:t>FY </a:t>
            </a:r>
            <a:r>
              <a:rPr sz="2000" spc="-95" dirty="0">
                <a:latin typeface="Trebuchet MS"/>
                <a:cs typeface="Trebuchet MS"/>
              </a:rPr>
              <a:t>19:</a:t>
            </a:r>
            <a:r>
              <a:rPr sz="2000" spc="235" dirty="0">
                <a:latin typeface="Trebuchet MS"/>
                <a:cs typeface="Trebuchet MS"/>
              </a:rPr>
              <a:t> </a:t>
            </a:r>
            <a:r>
              <a:rPr sz="2000" spc="-75" dirty="0">
                <a:latin typeface="Trebuchet MS"/>
                <a:cs typeface="Trebuchet MS"/>
              </a:rPr>
              <a:t>$115,000,000</a:t>
            </a:r>
            <a:endParaRPr sz="2000">
              <a:latin typeface="Trebuchet MS"/>
              <a:cs typeface="Trebuchet MS"/>
            </a:endParaRPr>
          </a:p>
          <a:p>
            <a:pPr marL="355600" indent="-342900">
              <a:buFont typeface="Arial"/>
              <a:buChar char="•"/>
              <a:tabLst>
                <a:tab pos="354965" algn="l"/>
                <a:tab pos="355600" algn="l"/>
              </a:tabLst>
            </a:pPr>
            <a:r>
              <a:rPr sz="2000" spc="-150" dirty="0">
                <a:latin typeface="Trebuchet MS"/>
                <a:cs typeface="Trebuchet MS"/>
              </a:rPr>
              <a:t>FY </a:t>
            </a:r>
            <a:r>
              <a:rPr sz="2000" spc="-95" dirty="0">
                <a:latin typeface="Trebuchet MS"/>
                <a:cs typeface="Trebuchet MS"/>
              </a:rPr>
              <a:t>20:</a:t>
            </a:r>
            <a:r>
              <a:rPr sz="2000" spc="235" dirty="0">
                <a:latin typeface="Trebuchet MS"/>
                <a:cs typeface="Trebuchet MS"/>
              </a:rPr>
              <a:t> </a:t>
            </a:r>
            <a:r>
              <a:rPr sz="2000" spc="-75" dirty="0">
                <a:latin typeface="Trebuchet MS"/>
                <a:cs typeface="Trebuchet MS"/>
              </a:rPr>
              <a:t>$140,000,000</a:t>
            </a:r>
            <a:endParaRPr sz="2000">
              <a:latin typeface="Trebuchet MS"/>
              <a:cs typeface="Trebuchet MS"/>
            </a:endParaRPr>
          </a:p>
          <a:p>
            <a:pPr marL="355600" indent="-342900">
              <a:buFont typeface="Arial"/>
              <a:buChar char="•"/>
              <a:tabLst>
                <a:tab pos="354965" algn="l"/>
                <a:tab pos="355600" algn="l"/>
              </a:tabLst>
            </a:pPr>
            <a:r>
              <a:rPr sz="2000" spc="-150" dirty="0">
                <a:latin typeface="Trebuchet MS"/>
                <a:cs typeface="Trebuchet MS"/>
              </a:rPr>
              <a:t>FY </a:t>
            </a:r>
            <a:r>
              <a:rPr sz="2000" spc="-95" dirty="0">
                <a:latin typeface="Trebuchet MS"/>
                <a:cs typeface="Trebuchet MS"/>
              </a:rPr>
              <a:t>21:</a:t>
            </a:r>
            <a:r>
              <a:rPr sz="2000" spc="235" dirty="0">
                <a:latin typeface="Trebuchet MS"/>
                <a:cs typeface="Trebuchet MS"/>
              </a:rPr>
              <a:t> </a:t>
            </a:r>
            <a:r>
              <a:rPr sz="2000" spc="-75" dirty="0">
                <a:latin typeface="Trebuchet MS"/>
                <a:cs typeface="Trebuchet MS"/>
              </a:rPr>
              <a:t>$100,000,000</a:t>
            </a:r>
            <a:endParaRPr sz="2000">
              <a:latin typeface="Trebuchet MS"/>
              <a:cs typeface="Trebuchet MS"/>
            </a:endParaRPr>
          </a:p>
          <a:p>
            <a:pPr marL="355600" indent="-342900">
              <a:buFont typeface="Arial"/>
              <a:buChar char="•"/>
              <a:tabLst>
                <a:tab pos="354965" algn="l"/>
                <a:tab pos="355600" algn="l"/>
              </a:tabLst>
            </a:pPr>
            <a:r>
              <a:rPr sz="2000" spc="-150" dirty="0">
                <a:latin typeface="Trebuchet MS"/>
                <a:cs typeface="Trebuchet MS"/>
              </a:rPr>
              <a:t>FY </a:t>
            </a:r>
            <a:r>
              <a:rPr sz="2000" spc="-95" dirty="0">
                <a:latin typeface="Trebuchet MS"/>
                <a:cs typeface="Trebuchet MS"/>
              </a:rPr>
              <a:t>22:</a:t>
            </a:r>
            <a:r>
              <a:rPr sz="2000" spc="235" dirty="0">
                <a:latin typeface="Trebuchet MS"/>
                <a:cs typeface="Trebuchet MS"/>
              </a:rPr>
              <a:t> </a:t>
            </a:r>
            <a:r>
              <a:rPr sz="2000" spc="-75" dirty="0">
                <a:latin typeface="Trebuchet MS"/>
                <a:cs typeface="Trebuchet MS"/>
              </a:rPr>
              <a:t>$152,000,000</a:t>
            </a:r>
            <a:endParaRPr sz="2000">
              <a:latin typeface="Trebuchet MS"/>
              <a:cs typeface="Trebuchet MS"/>
            </a:endParaRPr>
          </a:p>
          <a:p>
            <a:pPr marL="355600" indent="-342900">
              <a:buFont typeface="Arial"/>
              <a:buChar char="•"/>
              <a:tabLst>
                <a:tab pos="354965" algn="l"/>
                <a:tab pos="355600" algn="l"/>
              </a:tabLst>
            </a:pPr>
            <a:r>
              <a:rPr sz="2000" spc="-150" dirty="0">
                <a:latin typeface="Trebuchet MS"/>
                <a:cs typeface="Trebuchet MS"/>
              </a:rPr>
              <a:t>FY </a:t>
            </a:r>
            <a:r>
              <a:rPr sz="2000" spc="-95" dirty="0">
                <a:latin typeface="Trebuchet MS"/>
                <a:cs typeface="Trebuchet MS"/>
              </a:rPr>
              <a:t>23:</a:t>
            </a:r>
            <a:r>
              <a:rPr sz="2000" spc="235" dirty="0">
                <a:latin typeface="Trebuchet MS"/>
                <a:cs typeface="Trebuchet MS"/>
              </a:rPr>
              <a:t> </a:t>
            </a:r>
            <a:r>
              <a:rPr sz="2000" spc="-75" dirty="0">
                <a:latin typeface="Trebuchet MS"/>
                <a:cs typeface="Trebuchet MS"/>
              </a:rPr>
              <a:t>$450,000,000</a:t>
            </a:r>
            <a:endParaRPr sz="2000">
              <a:latin typeface="Trebuchet MS"/>
              <a:cs typeface="Trebuchet MS"/>
            </a:endParaRPr>
          </a:p>
          <a:p>
            <a:pPr marL="355600" indent="-342900">
              <a:buFont typeface="Arial"/>
              <a:buChar char="•"/>
              <a:tabLst>
                <a:tab pos="354965" algn="l"/>
                <a:tab pos="355600" algn="l"/>
              </a:tabLst>
            </a:pPr>
            <a:r>
              <a:rPr sz="2000" spc="-150" dirty="0">
                <a:latin typeface="Trebuchet MS"/>
                <a:cs typeface="Trebuchet MS"/>
              </a:rPr>
              <a:t>FY </a:t>
            </a:r>
            <a:r>
              <a:rPr sz="2000" spc="-95" dirty="0">
                <a:latin typeface="Trebuchet MS"/>
                <a:cs typeface="Trebuchet MS"/>
              </a:rPr>
              <a:t>24:</a:t>
            </a:r>
            <a:r>
              <a:rPr sz="2000" spc="235" dirty="0">
                <a:latin typeface="Trebuchet MS"/>
                <a:cs typeface="Trebuchet MS"/>
              </a:rPr>
              <a:t> </a:t>
            </a:r>
            <a:r>
              <a:rPr sz="2000" spc="-75" dirty="0">
                <a:latin typeface="Trebuchet MS"/>
                <a:cs typeface="Trebuchet MS"/>
              </a:rPr>
              <a:t>$172,000,000</a:t>
            </a:r>
            <a:endParaRPr sz="2000">
              <a:latin typeface="Trebuchet MS"/>
              <a:cs typeface="Trebuchet MS"/>
            </a:endParaRPr>
          </a:p>
          <a:p>
            <a:pPr marL="355600" indent="-342900">
              <a:buFont typeface="Arial"/>
              <a:buChar char="•"/>
              <a:tabLst>
                <a:tab pos="354965" algn="l"/>
                <a:tab pos="355600" algn="l"/>
              </a:tabLst>
            </a:pPr>
            <a:r>
              <a:rPr sz="2000" spc="-150" dirty="0">
                <a:latin typeface="Trebuchet MS"/>
                <a:cs typeface="Trebuchet MS"/>
              </a:rPr>
              <a:t>FY </a:t>
            </a:r>
            <a:r>
              <a:rPr sz="2000" spc="-95" dirty="0">
                <a:latin typeface="Trebuchet MS"/>
                <a:cs typeface="Trebuchet MS"/>
              </a:rPr>
              <a:t>25:</a:t>
            </a:r>
            <a:r>
              <a:rPr sz="2000" spc="270" dirty="0">
                <a:latin typeface="Trebuchet MS"/>
                <a:cs typeface="Trebuchet MS"/>
              </a:rPr>
              <a:t> </a:t>
            </a:r>
            <a:r>
              <a:rPr sz="2000" spc="-80" dirty="0">
                <a:latin typeface="Trebuchet MS"/>
                <a:cs typeface="Trebuchet MS"/>
              </a:rPr>
              <a:t>$91,000,000</a:t>
            </a:r>
            <a:endParaRPr sz="2000">
              <a:latin typeface="Trebuchet MS"/>
              <a:cs typeface="Trebuchet MS"/>
            </a:endParaRPr>
          </a:p>
          <a:p>
            <a:pPr marL="355600" indent="-342900">
              <a:buFont typeface="Arial"/>
              <a:buChar char="•"/>
              <a:tabLst>
                <a:tab pos="354965" algn="l"/>
                <a:tab pos="355600" algn="l"/>
              </a:tabLst>
            </a:pPr>
            <a:r>
              <a:rPr sz="2000" spc="-150" dirty="0">
                <a:latin typeface="Trebuchet MS"/>
                <a:cs typeface="Trebuchet MS"/>
              </a:rPr>
              <a:t>FY </a:t>
            </a:r>
            <a:r>
              <a:rPr sz="2000" spc="-95" dirty="0">
                <a:latin typeface="Trebuchet MS"/>
                <a:cs typeface="Trebuchet MS"/>
              </a:rPr>
              <a:t>26:</a:t>
            </a:r>
            <a:r>
              <a:rPr sz="2000" spc="240" dirty="0">
                <a:latin typeface="Trebuchet MS"/>
                <a:cs typeface="Trebuchet MS"/>
              </a:rPr>
              <a:t> </a:t>
            </a:r>
            <a:r>
              <a:rPr sz="2000" spc="-75" dirty="0">
                <a:latin typeface="Trebuchet MS"/>
                <a:cs typeface="Trebuchet MS"/>
              </a:rPr>
              <a:t>$195,000,000</a:t>
            </a:r>
            <a:endParaRPr sz="2000">
              <a:latin typeface="Trebuchet MS"/>
              <a:cs typeface="Trebuchet MS"/>
            </a:endParaRPr>
          </a:p>
        </p:txBody>
      </p:sp>
    </p:spTree>
    <p:extLst>
      <p:ext uri="{BB962C8B-B14F-4D97-AF65-F5344CB8AC3E}">
        <p14:creationId xmlns:p14="http://schemas.microsoft.com/office/powerpoint/2010/main" val="2511755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0"/>
            <a:ext cx="12189943" cy="1015663"/>
          </a:xfrm>
          <a:prstGeom prst="rect">
            <a:avLst/>
          </a:prstGeom>
          <a:noFill/>
        </p:spPr>
        <p:txBody>
          <a:bodyPr wrap="square" rtlCol="0">
            <a:spAutoFit/>
          </a:bodyPr>
          <a:lstStyle/>
          <a:p>
            <a:pPr algn="ctr"/>
            <a:r>
              <a:rPr lang="en-US" altLang="ja-JP" sz="6000" b="1" dirty="0" err="1">
                <a:latin typeface="GungsuhChe" panose="02030609000101010101" pitchFamily="49" charset="-127"/>
                <a:ea typeface="GungsuhChe" panose="02030609000101010101" pitchFamily="49" charset="-127"/>
              </a:rPr>
              <a:t>Demis</a:t>
            </a:r>
            <a:r>
              <a:rPr lang="ja-JP" altLang="en-US" sz="6000" b="1" dirty="0">
                <a:latin typeface="GungsuhChe" panose="02030609000101010101" pitchFamily="49" charset="-127"/>
                <a:ea typeface="GungsuhChe" panose="02030609000101010101" pitchFamily="49" charset="-127"/>
              </a:rPr>
              <a:t> </a:t>
            </a:r>
            <a:r>
              <a:rPr lang="en-US" altLang="ja-JP" sz="6000" b="1" dirty="0" err="1">
                <a:latin typeface="GungsuhChe" panose="02030609000101010101" pitchFamily="49" charset="-127"/>
                <a:ea typeface="GungsuhChe" panose="02030609000101010101" pitchFamily="49" charset="-127"/>
              </a:rPr>
              <a:t>Hassabis</a:t>
            </a:r>
            <a:endParaRPr kumimoji="1" lang="ja-JP" altLang="en-US" sz="6000" b="1" dirty="0">
              <a:latin typeface="GungsuhChe" panose="02030609000101010101" pitchFamily="49" charset="-127"/>
              <a:ea typeface="GungsuhChe" panose="02030609000101010101" pitchFamily="49" charset="-127"/>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3" name="正方形/長方形 2"/>
          <p:cNvSpPr/>
          <p:nvPr/>
        </p:nvSpPr>
        <p:spPr>
          <a:xfrm>
            <a:off x="6290170" y="1538241"/>
            <a:ext cx="5594801" cy="615553"/>
          </a:xfrm>
          <a:prstGeom prst="rect">
            <a:avLst/>
          </a:prstGeom>
        </p:spPr>
        <p:txBody>
          <a:bodyPr wrap="none">
            <a:spAutoFit/>
          </a:bodyPr>
          <a:lstStyle/>
          <a:p>
            <a:pPr algn="ctr"/>
            <a:r>
              <a:rPr lang="ja-JP" altLang="en-US" b="1" dirty="0">
                <a:latin typeface="游ゴシック" panose="020B0400000000000000" pitchFamily="50" charset="-128"/>
                <a:ea typeface="游ゴシック" panose="020B0400000000000000" pitchFamily="50" charset="-128"/>
              </a:rPr>
              <a:t>「</a:t>
            </a:r>
            <a:r>
              <a:rPr lang="en-US" altLang="ja-JP" b="1" dirty="0">
                <a:latin typeface="游ゴシック" panose="020B0400000000000000" pitchFamily="50" charset="-128"/>
                <a:ea typeface="游ゴシック" panose="020B0400000000000000" pitchFamily="50" charset="-128"/>
              </a:rPr>
              <a:t>Neuroscience-Inspired Artificial Intelligence</a:t>
            </a:r>
            <a:r>
              <a:rPr lang="ja-JP" altLang="en-US" b="1" dirty="0">
                <a:latin typeface="游ゴシック" panose="020B0400000000000000" pitchFamily="50" charset="-128"/>
                <a:ea typeface="游ゴシック" panose="020B0400000000000000" pitchFamily="50" charset="-128"/>
              </a:rPr>
              <a:t>」</a:t>
            </a:r>
            <a:endParaRPr lang="en-US" altLang="ja-JP" b="1" dirty="0">
              <a:latin typeface="游ゴシック" panose="020B0400000000000000" pitchFamily="50" charset="-128"/>
              <a:ea typeface="游ゴシック" panose="020B0400000000000000" pitchFamily="50" charset="-128"/>
            </a:endParaRPr>
          </a:p>
          <a:p>
            <a:pPr algn="ctr"/>
            <a:r>
              <a:rPr lang="en-US" altLang="ja-JP" sz="1600" dirty="0">
                <a:latin typeface="游ゴシック" panose="020B0400000000000000" pitchFamily="50" charset="-128"/>
                <a:ea typeface="游ゴシック" panose="020B0400000000000000" pitchFamily="50" charset="-128"/>
              </a:rPr>
              <a:t>Neuron 95, July 19, 2017</a:t>
            </a:r>
            <a:endParaRPr lang="ja-JP" altLang="en-US" sz="1600" dirty="0">
              <a:latin typeface="游ゴシック" panose="020B0400000000000000" pitchFamily="50" charset="-128"/>
              <a:ea typeface="游ゴシック" panose="020B0400000000000000" pitchFamily="50" charset="-128"/>
            </a:endParaRPr>
          </a:p>
        </p:txBody>
      </p:sp>
      <p:sp>
        <p:nvSpPr>
          <p:cNvPr id="5" name="正方形/長方形 4"/>
          <p:cNvSpPr/>
          <p:nvPr/>
        </p:nvSpPr>
        <p:spPr>
          <a:xfrm>
            <a:off x="6556729" y="6264016"/>
            <a:ext cx="5262979" cy="276999"/>
          </a:xfrm>
          <a:prstGeom prst="rect">
            <a:avLst/>
          </a:prstGeom>
        </p:spPr>
        <p:txBody>
          <a:bodyPr wrap="none">
            <a:spAutoFit/>
          </a:bodyPr>
          <a:lstStyle/>
          <a:p>
            <a:r>
              <a:rPr lang="ja-JP" altLang="en-US" sz="1200" dirty="0">
                <a:latin typeface="游ゴシック" panose="020B0400000000000000" pitchFamily="50" charset="-128"/>
                <a:ea typeface="游ゴシック" panose="020B0400000000000000" pitchFamily="50" charset="-128"/>
              </a:rPr>
              <a:t>（出典）</a:t>
            </a:r>
            <a:r>
              <a:rPr lang="en-US" altLang="ja-JP" sz="1200" dirty="0">
                <a:latin typeface="游ゴシック" panose="020B0400000000000000" pitchFamily="50" charset="-128"/>
                <a:ea typeface="游ゴシック" panose="020B0400000000000000" pitchFamily="50" charset="-128"/>
              </a:rPr>
              <a:t>https://www.cell.com/neuron/fulltext/S0896-6273(17)30509-3</a:t>
            </a:r>
            <a:endParaRPr lang="ja-JP" altLang="en-US" sz="1200" dirty="0">
              <a:latin typeface="游ゴシック" panose="020B0400000000000000" pitchFamily="50" charset="-128"/>
              <a:ea typeface="游ゴシック" panose="020B0400000000000000" pitchFamily="50" charset="-128"/>
            </a:endParaRPr>
          </a:p>
        </p:txBody>
      </p:sp>
      <p:sp>
        <p:nvSpPr>
          <p:cNvPr id="6" name="正方形/長方形 5"/>
          <p:cNvSpPr/>
          <p:nvPr/>
        </p:nvSpPr>
        <p:spPr>
          <a:xfrm>
            <a:off x="6379912" y="2111071"/>
            <a:ext cx="5704997" cy="3970318"/>
          </a:xfrm>
          <a:prstGeom prst="rect">
            <a:avLst/>
          </a:prstGeom>
          <a:ln>
            <a:solidFill>
              <a:schemeClr val="tx1"/>
            </a:solidFill>
          </a:ln>
        </p:spPr>
        <p:txBody>
          <a:bodyPr wrap="square">
            <a:spAutoFit/>
          </a:bodyPr>
          <a:lstStyle/>
          <a:p>
            <a:r>
              <a:rPr lang="en-US" altLang="ja-JP" dirty="0">
                <a:latin typeface="游ゴシック" panose="020B0400000000000000" pitchFamily="50" charset="-128"/>
                <a:ea typeface="游ゴシック" panose="020B0400000000000000" pitchFamily="50" charset="-128"/>
              </a:rPr>
              <a:t>The fields of neuroscience and artificial intelligence (AI) have a long and intertwined history. In more recent</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times, however, communication and collaboration between the two fields has become less commonplace.</a:t>
            </a:r>
          </a:p>
          <a:p>
            <a:r>
              <a:rPr lang="en-US" altLang="ja-JP" dirty="0">
                <a:latin typeface="游ゴシック" panose="020B0400000000000000" pitchFamily="50" charset="-128"/>
                <a:ea typeface="游ゴシック" panose="020B0400000000000000" pitchFamily="50" charset="-128"/>
              </a:rPr>
              <a:t>In this article, we argue that better understanding biological brains could play a vital role in building intelligent</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machines. We survey historical interactions between the AI and neuroscience fields and emphasize current</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advances in AI that have been inspired by the study of neural computation in humans and other animals. We</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conclude by highlighting shared themes that may be key for advancing future research in both fields.</a:t>
            </a:r>
            <a:endParaRPr lang="ja-JP" altLang="en-US" dirty="0">
              <a:latin typeface="游ゴシック" panose="020B0400000000000000" pitchFamily="50" charset="-128"/>
              <a:ea typeface="游ゴシック" panose="020B0400000000000000" pitchFamily="50" charset="-128"/>
            </a:endParaRP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5" y="2135718"/>
            <a:ext cx="6288114" cy="3896243"/>
          </a:xfrm>
          <a:prstGeom prst="rect">
            <a:avLst/>
          </a:prstGeom>
        </p:spPr>
      </p:pic>
      <p:sp>
        <p:nvSpPr>
          <p:cNvPr id="8" name="正方形/長方形 7"/>
          <p:cNvSpPr/>
          <p:nvPr/>
        </p:nvSpPr>
        <p:spPr>
          <a:xfrm>
            <a:off x="761996" y="1784462"/>
            <a:ext cx="5246949" cy="369332"/>
          </a:xfrm>
          <a:prstGeom prst="rect">
            <a:avLst/>
          </a:prstGeom>
        </p:spPr>
        <p:txBody>
          <a:bodyPr wrap="none">
            <a:spAutoFit/>
          </a:bodyPr>
          <a:lstStyle/>
          <a:p>
            <a:r>
              <a:rPr lang="en-US" altLang="ja-JP" b="1" dirty="0" err="1">
                <a:latin typeface="游ゴシック" panose="020B0400000000000000" pitchFamily="50" charset="-128"/>
                <a:ea typeface="游ゴシック" panose="020B0400000000000000" pitchFamily="50" charset="-128"/>
              </a:rPr>
              <a:t>Demis</a:t>
            </a:r>
            <a:r>
              <a:rPr lang="en-US" altLang="ja-JP" b="1" dirty="0">
                <a:latin typeface="游ゴシック" panose="020B0400000000000000" pitchFamily="50" charset="-128"/>
                <a:ea typeface="游ゴシック" panose="020B0400000000000000" pitchFamily="50" charset="-128"/>
              </a:rPr>
              <a:t> </a:t>
            </a:r>
            <a:r>
              <a:rPr lang="en-US" altLang="ja-JP" b="1" dirty="0" err="1">
                <a:latin typeface="游ゴシック" panose="020B0400000000000000" pitchFamily="50" charset="-128"/>
                <a:ea typeface="游ゴシック" panose="020B0400000000000000" pitchFamily="50" charset="-128"/>
              </a:rPr>
              <a:t>Hassabis</a:t>
            </a:r>
            <a:r>
              <a:rPr lang="en-US" altLang="ja-JP" dirty="0">
                <a:latin typeface="游ゴシック" panose="020B0400000000000000" pitchFamily="50" charset="-128"/>
                <a:ea typeface="游ゴシック" panose="020B0400000000000000" pitchFamily="50" charset="-128"/>
              </a:rPr>
              <a:t>, the CEO of Google </a:t>
            </a:r>
            <a:r>
              <a:rPr lang="en-US" altLang="ja-JP" dirty="0" err="1">
                <a:latin typeface="游ゴシック" panose="020B0400000000000000" pitchFamily="50" charset="-128"/>
                <a:ea typeface="游ゴシック" panose="020B0400000000000000" pitchFamily="50" charset="-128"/>
              </a:rPr>
              <a:t>DeepMind</a:t>
            </a:r>
            <a:endParaRPr lang="ja-JP" altLang="en-US" dirty="0">
              <a:latin typeface="游ゴシック" panose="020B0400000000000000" pitchFamily="50" charset="-128"/>
              <a:ea typeface="游ゴシック" panose="020B0400000000000000" pitchFamily="50" charset="-128"/>
            </a:endParaRPr>
          </a:p>
        </p:txBody>
      </p:sp>
      <p:sp>
        <p:nvSpPr>
          <p:cNvPr id="9" name="正方形/長方形 8"/>
          <p:cNvSpPr/>
          <p:nvPr/>
        </p:nvSpPr>
        <p:spPr>
          <a:xfrm>
            <a:off x="1021488" y="6048605"/>
            <a:ext cx="4281941" cy="276999"/>
          </a:xfrm>
          <a:prstGeom prst="rect">
            <a:avLst/>
          </a:prstGeom>
        </p:spPr>
        <p:txBody>
          <a:bodyPr wrap="none">
            <a:spAutoFit/>
          </a:bodyPr>
          <a:lstStyle/>
          <a:p>
            <a:r>
              <a:rPr lang="ja-JP" altLang="en-US" sz="1200" dirty="0">
                <a:latin typeface="游ゴシック" panose="020B0400000000000000" pitchFamily="50" charset="-128"/>
                <a:ea typeface="游ゴシック" panose="020B0400000000000000" pitchFamily="50" charset="-128"/>
              </a:rPr>
              <a:t>（出典）</a:t>
            </a:r>
            <a:r>
              <a:rPr lang="en-US" altLang="ja-JP" sz="1200" dirty="0">
                <a:latin typeface="游ゴシック" panose="020B0400000000000000" pitchFamily="50" charset="-128"/>
                <a:ea typeface="游ゴシック" panose="020B0400000000000000" pitchFamily="50" charset="-128"/>
              </a:rPr>
              <a:t>https://www.w3livenews.com/News/ReadArticle</a:t>
            </a:r>
            <a:endParaRPr lang="ja-JP" altLang="en-US" sz="1200" dirty="0">
              <a:latin typeface="游ゴシック" panose="020B0400000000000000" pitchFamily="50" charset="-128"/>
              <a:ea typeface="游ゴシック" panose="020B0400000000000000" pitchFamily="50" charset="-128"/>
            </a:endParaRPr>
          </a:p>
        </p:txBody>
      </p:sp>
      <p:pic>
        <p:nvPicPr>
          <p:cNvPr id="10" name="図 9"/>
          <p:cNvPicPr>
            <a:picLocks noChangeAspect="1"/>
          </p:cNvPicPr>
          <p:nvPr/>
        </p:nvPicPr>
        <p:blipFill>
          <a:blip r:embed="rId4"/>
          <a:stretch>
            <a:fillRect/>
          </a:stretch>
        </p:blipFill>
        <p:spPr>
          <a:xfrm>
            <a:off x="6379912" y="2103306"/>
            <a:ext cx="5742067" cy="4125680"/>
          </a:xfrm>
          <a:prstGeom prst="rect">
            <a:avLst/>
          </a:prstGeom>
          <a:ln>
            <a:solidFill>
              <a:schemeClr val="tx1"/>
            </a:solidFill>
          </a:ln>
        </p:spPr>
      </p:pic>
      <p:sp>
        <p:nvSpPr>
          <p:cNvPr id="11" name="テキスト ボックス 10"/>
          <p:cNvSpPr txBox="1"/>
          <p:nvPr/>
        </p:nvSpPr>
        <p:spPr>
          <a:xfrm>
            <a:off x="420129" y="3618212"/>
            <a:ext cx="3447535" cy="523220"/>
          </a:xfrm>
          <a:prstGeom prst="rect">
            <a:avLst/>
          </a:prstGeom>
          <a:noFill/>
        </p:spPr>
        <p:txBody>
          <a:bodyPr wrap="square" rtlCol="0">
            <a:spAutoFit/>
          </a:bodyPr>
          <a:lstStyle/>
          <a:p>
            <a:pPr algn="ctr"/>
            <a:r>
              <a:rPr kumimoji="1" lang="ja-JP" altLang="en-US" sz="1400" b="1" dirty="0">
                <a:solidFill>
                  <a:schemeClr val="bg1"/>
                </a:solidFill>
              </a:rPr>
              <a:t>世界的ゲーマーであり、</a:t>
            </a:r>
            <a:endParaRPr kumimoji="1" lang="en-US" altLang="ja-JP" sz="1400" b="1" dirty="0">
              <a:solidFill>
                <a:schemeClr val="bg1"/>
              </a:solidFill>
            </a:endParaRPr>
          </a:p>
          <a:p>
            <a:pPr algn="ctr"/>
            <a:r>
              <a:rPr kumimoji="1" lang="ja-JP" altLang="en-US" sz="1400" b="1" dirty="0">
                <a:solidFill>
                  <a:schemeClr val="bg1"/>
                </a:solidFill>
              </a:rPr>
              <a:t>ゲーム開発者でもある！</a:t>
            </a:r>
          </a:p>
        </p:txBody>
      </p:sp>
      <p:sp>
        <p:nvSpPr>
          <p:cNvPr id="13" name="テキスト ボックス 12"/>
          <p:cNvSpPr txBox="1"/>
          <p:nvPr/>
        </p:nvSpPr>
        <p:spPr>
          <a:xfrm>
            <a:off x="2863273" y="871215"/>
            <a:ext cx="6410036" cy="307777"/>
          </a:xfrm>
          <a:prstGeom prst="rect">
            <a:avLst/>
          </a:prstGeom>
          <a:noFill/>
        </p:spPr>
        <p:txBody>
          <a:bodyPr wrap="square" rtlCol="0">
            <a:spAutoFit/>
          </a:bodyPr>
          <a:lstStyle/>
          <a:p>
            <a:pPr algn="ctr"/>
            <a:r>
              <a:rPr kumimoji="1" lang="en-US" altLang="ja-JP" sz="1400" dirty="0" err="1">
                <a:latin typeface="+mn-ea"/>
              </a:rPr>
              <a:t>DeepMind</a:t>
            </a:r>
            <a:r>
              <a:rPr lang="ja-JP" altLang="en-US" sz="1400" dirty="0">
                <a:latin typeface="+mn-ea"/>
              </a:rPr>
              <a:t>創業者／</a:t>
            </a:r>
            <a:r>
              <a:rPr kumimoji="1" lang="en-US" altLang="ja-JP" sz="1400" dirty="0" err="1">
                <a:latin typeface="+mn-ea"/>
              </a:rPr>
              <a:t>AlphaGo</a:t>
            </a:r>
            <a:r>
              <a:rPr kumimoji="1" lang="ja-JP" altLang="en-US" sz="1400" dirty="0">
                <a:latin typeface="+mn-ea"/>
              </a:rPr>
              <a:t>開発</a:t>
            </a:r>
            <a:r>
              <a:rPr lang="ja-JP" altLang="en-US" sz="1400" dirty="0">
                <a:latin typeface="+mn-ea"/>
              </a:rPr>
              <a:t>者、現在は</a:t>
            </a:r>
            <a:r>
              <a:rPr lang="en-US" altLang="ja-JP" sz="1400" dirty="0">
                <a:latin typeface="+mn-ea"/>
              </a:rPr>
              <a:t>Google </a:t>
            </a:r>
            <a:r>
              <a:rPr lang="en-US" altLang="ja-JP" sz="1400" dirty="0" err="1">
                <a:latin typeface="+mn-ea"/>
              </a:rPr>
              <a:t>DeepMind</a:t>
            </a:r>
            <a:r>
              <a:rPr lang="en-US" altLang="ja-JP" sz="1400" dirty="0">
                <a:latin typeface="+mn-ea"/>
              </a:rPr>
              <a:t> CEO</a:t>
            </a:r>
            <a:endParaRPr kumimoji="1" lang="ja-JP" altLang="en-US" sz="1400" dirty="0">
              <a:latin typeface="+mn-ea"/>
            </a:endParaRPr>
          </a:p>
        </p:txBody>
      </p:sp>
      <p:sp>
        <p:nvSpPr>
          <p:cNvPr id="12" name="正方形/長方形 11"/>
          <p:cNvSpPr/>
          <p:nvPr/>
        </p:nvSpPr>
        <p:spPr>
          <a:xfrm>
            <a:off x="36629" y="6383217"/>
            <a:ext cx="6096000" cy="276999"/>
          </a:xfrm>
          <a:prstGeom prst="rect">
            <a:avLst/>
          </a:prstGeom>
        </p:spPr>
        <p:txBody>
          <a:bodyPr>
            <a:spAutoFit/>
          </a:bodyPr>
          <a:lstStyle/>
          <a:p>
            <a:pPr algn="ctr"/>
            <a:r>
              <a:rPr lang="ja-JP" altLang="en-US" sz="1200" b="1" dirty="0"/>
              <a:t>記憶や想像をつかさどる脳領域である海馬の研究で博士号を持っている脳科学者</a:t>
            </a:r>
          </a:p>
        </p:txBody>
      </p:sp>
    </p:spTree>
    <p:extLst>
      <p:ext uri="{BB962C8B-B14F-4D97-AF65-F5344CB8AC3E}">
        <p14:creationId xmlns:p14="http://schemas.microsoft.com/office/powerpoint/2010/main" val="9320690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7" y="344144"/>
            <a:ext cx="2696845" cy="360680"/>
          </a:xfrm>
          <a:prstGeom prst="rect">
            <a:avLst/>
          </a:prstGeom>
        </p:spPr>
        <p:txBody>
          <a:bodyPr vert="horz" wrap="square" lIns="0" tIns="12700" rIns="0" bIns="0" rtlCol="0">
            <a:spAutoFit/>
          </a:bodyPr>
          <a:lstStyle/>
          <a:p>
            <a:pPr marL="12700">
              <a:spcBef>
                <a:spcPts val="100"/>
              </a:spcBef>
            </a:pPr>
            <a:r>
              <a:rPr sz="2200" b="1" spc="-190" dirty="0">
                <a:solidFill>
                  <a:srgbClr val="FFFFFF"/>
                </a:solidFill>
                <a:latin typeface="Trebuchet MS"/>
                <a:cs typeface="Trebuchet MS"/>
              </a:rPr>
              <a:t>THE </a:t>
            </a:r>
            <a:r>
              <a:rPr sz="2200" b="1" spc="-60" dirty="0">
                <a:solidFill>
                  <a:srgbClr val="FFFFFF"/>
                </a:solidFill>
                <a:latin typeface="Trebuchet MS"/>
                <a:cs typeface="Trebuchet MS"/>
              </a:rPr>
              <a:t>BRAIN</a:t>
            </a:r>
            <a:r>
              <a:rPr sz="2200" b="1" spc="-195" dirty="0">
                <a:solidFill>
                  <a:srgbClr val="FFFFFF"/>
                </a:solidFill>
                <a:latin typeface="Trebuchet MS"/>
                <a:cs typeface="Trebuchet MS"/>
              </a:rPr>
              <a:t> </a:t>
            </a:r>
            <a:r>
              <a:rPr sz="2200" b="1" spc="-145" dirty="0">
                <a:solidFill>
                  <a:srgbClr val="FFFFFF"/>
                </a:solidFill>
                <a:latin typeface="Trebuchet MS"/>
                <a:cs typeface="Trebuchet MS"/>
              </a:rPr>
              <a:t>INITIATIVE®</a:t>
            </a:r>
            <a:endParaRPr sz="2200">
              <a:latin typeface="Trebuchet MS"/>
              <a:cs typeface="Trebuchet MS"/>
            </a:endParaRPr>
          </a:p>
        </p:txBody>
      </p:sp>
      <p:sp>
        <p:nvSpPr>
          <p:cNvPr id="3" name="object 3"/>
          <p:cNvSpPr/>
          <p:nvPr/>
        </p:nvSpPr>
        <p:spPr>
          <a:xfrm>
            <a:off x="0" y="6126166"/>
            <a:ext cx="2894975" cy="73183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24001" y="980418"/>
            <a:ext cx="3959415" cy="20815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5562155" y="960742"/>
            <a:ext cx="4974590" cy="1151890"/>
          </a:xfrm>
          <a:prstGeom prst="rect">
            <a:avLst/>
          </a:prstGeom>
        </p:spPr>
        <p:txBody>
          <a:bodyPr vert="horz" wrap="square" lIns="0" tIns="43815" rIns="0" bIns="0" rtlCol="0">
            <a:spAutoFit/>
          </a:bodyPr>
          <a:lstStyle/>
          <a:p>
            <a:pPr marL="12700" marR="5080">
              <a:lnSpc>
                <a:spcPct val="89800"/>
              </a:lnSpc>
              <a:spcBef>
                <a:spcPts val="345"/>
              </a:spcBef>
            </a:pPr>
            <a:r>
              <a:rPr sz="2000" b="1" spc="-130" dirty="0">
                <a:latin typeface="Trebuchet MS"/>
                <a:cs typeface="Trebuchet MS"/>
              </a:rPr>
              <a:t>SCAPE: </a:t>
            </a:r>
            <a:r>
              <a:rPr sz="2000" b="1" spc="-95" dirty="0">
                <a:latin typeface="Trebuchet MS"/>
                <a:cs typeface="Trebuchet MS"/>
              </a:rPr>
              <a:t>Novel 3D </a:t>
            </a:r>
            <a:r>
              <a:rPr sz="2000" b="1" spc="-120" dirty="0">
                <a:latin typeface="Trebuchet MS"/>
                <a:cs typeface="Trebuchet MS"/>
              </a:rPr>
              <a:t>microscopy </a:t>
            </a:r>
            <a:r>
              <a:rPr sz="2000" spc="-70" dirty="0">
                <a:latin typeface="Trebuchet MS"/>
                <a:cs typeface="Trebuchet MS"/>
              </a:rPr>
              <a:t>method </a:t>
            </a:r>
            <a:r>
              <a:rPr sz="2000" spc="-95" dirty="0">
                <a:latin typeface="Trebuchet MS"/>
                <a:cs typeface="Trebuchet MS"/>
              </a:rPr>
              <a:t>for </a:t>
            </a:r>
            <a:r>
              <a:rPr sz="2000" spc="-80" dirty="0">
                <a:latin typeface="Trebuchet MS"/>
                <a:cs typeface="Trebuchet MS"/>
              </a:rPr>
              <a:t>high-  </a:t>
            </a:r>
            <a:r>
              <a:rPr sz="2000" spc="-100" dirty="0">
                <a:latin typeface="Trebuchet MS"/>
                <a:cs typeface="Trebuchet MS"/>
              </a:rPr>
              <a:t>speed, </a:t>
            </a:r>
            <a:r>
              <a:rPr sz="2000" spc="-95" dirty="0">
                <a:latin typeface="Trebuchet MS"/>
                <a:cs typeface="Trebuchet MS"/>
              </a:rPr>
              <a:t>volumetric </a:t>
            </a:r>
            <a:r>
              <a:rPr sz="2000" spc="-80" dirty="0">
                <a:latin typeface="Trebuchet MS"/>
                <a:cs typeface="Trebuchet MS"/>
              </a:rPr>
              <a:t>imaging of </a:t>
            </a:r>
            <a:r>
              <a:rPr sz="2000" spc="-95" dirty="0">
                <a:latin typeface="Trebuchet MS"/>
                <a:cs typeface="Trebuchet MS"/>
              </a:rPr>
              <a:t>living </a:t>
            </a:r>
            <a:r>
              <a:rPr sz="2000" spc="-75" dirty="0">
                <a:latin typeface="Trebuchet MS"/>
                <a:cs typeface="Trebuchet MS"/>
              </a:rPr>
              <a:t>tissue  </a:t>
            </a:r>
            <a:r>
              <a:rPr sz="2000" spc="-95" dirty="0">
                <a:latin typeface="Trebuchet MS"/>
                <a:cs typeface="Trebuchet MS"/>
              </a:rPr>
              <a:t>visualizes </a:t>
            </a:r>
            <a:r>
              <a:rPr sz="2000" spc="-60" dirty="0">
                <a:latin typeface="Trebuchet MS"/>
                <a:cs typeface="Trebuchet MS"/>
              </a:rPr>
              <a:t>spontaneous </a:t>
            </a:r>
            <a:r>
              <a:rPr sz="2000" spc="-75" dirty="0">
                <a:latin typeface="Trebuchet MS"/>
                <a:cs typeface="Trebuchet MS"/>
              </a:rPr>
              <a:t>neuronal </a:t>
            </a:r>
            <a:r>
              <a:rPr sz="2000" spc="-95" dirty="0">
                <a:latin typeface="Trebuchet MS"/>
                <a:cs typeface="Trebuchet MS"/>
              </a:rPr>
              <a:t>firing </a:t>
            </a:r>
            <a:r>
              <a:rPr sz="2000" spc="-80" dirty="0">
                <a:latin typeface="Trebuchet MS"/>
                <a:cs typeface="Trebuchet MS"/>
              </a:rPr>
              <a:t>in</a:t>
            </a:r>
            <a:r>
              <a:rPr sz="2000" spc="-470" dirty="0">
                <a:latin typeface="Trebuchet MS"/>
                <a:cs typeface="Trebuchet MS"/>
              </a:rPr>
              <a:t> </a:t>
            </a:r>
            <a:r>
              <a:rPr sz="2000" spc="-80" dirty="0">
                <a:latin typeface="Trebuchet MS"/>
                <a:cs typeface="Trebuchet MS"/>
              </a:rPr>
              <a:t>whole-  </a:t>
            </a:r>
            <a:r>
              <a:rPr sz="2000" spc="-90" dirty="0">
                <a:latin typeface="Trebuchet MS"/>
                <a:cs typeface="Trebuchet MS"/>
              </a:rPr>
              <a:t>brain </a:t>
            </a:r>
            <a:r>
              <a:rPr sz="2000" spc="-80" dirty="0">
                <a:latin typeface="Trebuchet MS"/>
                <a:cs typeface="Trebuchet MS"/>
              </a:rPr>
              <a:t>of </a:t>
            </a:r>
            <a:r>
              <a:rPr sz="2000" spc="-130" dirty="0">
                <a:latin typeface="Trebuchet MS"/>
                <a:cs typeface="Trebuchet MS"/>
              </a:rPr>
              <a:t>awake, </a:t>
            </a:r>
            <a:r>
              <a:rPr sz="2000" spc="-80" dirty="0">
                <a:latin typeface="Trebuchet MS"/>
                <a:cs typeface="Trebuchet MS"/>
              </a:rPr>
              <a:t>behaving </a:t>
            </a:r>
            <a:r>
              <a:rPr sz="2000" spc="-105" dirty="0">
                <a:latin typeface="Trebuchet MS"/>
                <a:cs typeface="Trebuchet MS"/>
              </a:rPr>
              <a:t>mice </a:t>
            </a:r>
            <a:r>
              <a:rPr sz="2000" spc="-70" dirty="0">
                <a:latin typeface="Trebuchet MS"/>
                <a:cs typeface="Trebuchet MS"/>
              </a:rPr>
              <a:t>and</a:t>
            </a:r>
            <a:r>
              <a:rPr sz="2000" spc="-470" dirty="0">
                <a:latin typeface="Trebuchet MS"/>
                <a:cs typeface="Trebuchet MS"/>
              </a:rPr>
              <a:t> </a:t>
            </a:r>
            <a:r>
              <a:rPr sz="2000" i="1" spc="-85" dirty="0">
                <a:latin typeface="Trebuchet MS"/>
                <a:cs typeface="Trebuchet MS"/>
              </a:rPr>
              <a:t>Drosophila</a:t>
            </a:r>
            <a:endParaRPr sz="2000" dirty="0">
              <a:latin typeface="Trebuchet MS"/>
              <a:cs typeface="Trebuchet MS"/>
            </a:endParaRPr>
          </a:p>
        </p:txBody>
      </p:sp>
      <p:sp>
        <p:nvSpPr>
          <p:cNvPr id="6" name="object 6"/>
          <p:cNvSpPr txBox="1"/>
          <p:nvPr/>
        </p:nvSpPr>
        <p:spPr>
          <a:xfrm>
            <a:off x="5562155" y="2057107"/>
            <a:ext cx="657860" cy="330200"/>
          </a:xfrm>
          <a:prstGeom prst="rect">
            <a:avLst/>
          </a:prstGeom>
        </p:spPr>
        <p:txBody>
          <a:bodyPr vert="horz" wrap="square" lIns="0" tIns="12700" rIns="0" bIns="0" rtlCol="0">
            <a:spAutoFit/>
          </a:bodyPr>
          <a:lstStyle/>
          <a:p>
            <a:pPr marL="12700">
              <a:spcBef>
                <a:spcPts val="100"/>
              </a:spcBef>
            </a:pPr>
            <a:r>
              <a:rPr sz="2000" spc="-105" dirty="0">
                <a:latin typeface="Trebuchet MS"/>
                <a:cs typeface="Trebuchet MS"/>
              </a:rPr>
              <a:t>la</a:t>
            </a:r>
            <a:r>
              <a:rPr sz="2000" spc="-85" dirty="0">
                <a:latin typeface="Trebuchet MS"/>
                <a:cs typeface="Trebuchet MS"/>
              </a:rPr>
              <a:t>r</a:t>
            </a:r>
            <a:r>
              <a:rPr sz="2000" spc="-114" dirty="0">
                <a:latin typeface="Trebuchet MS"/>
                <a:cs typeface="Trebuchet MS"/>
              </a:rPr>
              <a:t>v</a:t>
            </a:r>
            <a:r>
              <a:rPr sz="2000" spc="-95" dirty="0">
                <a:latin typeface="Trebuchet MS"/>
                <a:cs typeface="Trebuchet MS"/>
              </a:rPr>
              <a:t>ae</a:t>
            </a:r>
            <a:endParaRPr sz="2000">
              <a:latin typeface="Trebuchet MS"/>
              <a:cs typeface="Trebuchet MS"/>
            </a:endParaRPr>
          </a:p>
        </p:txBody>
      </p:sp>
      <p:sp>
        <p:nvSpPr>
          <p:cNvPr id="7" name="object 7"/>
          <p:cNvSpPr/>
          <p:nvPr/>
        </p:nvSpPr>
        <p:spPr>
          <a:xfrm>
            <a:off x="8085089" y="2811217"/>
            <a:ext cx="2460673" cy="1756961"/>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662972" y="4914520"/>
            <a:ext cx="1905584" cy="1818453"/>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668717" y="4092016"/>
            <a:ext cx="1575662" cy="1663026"/>
          </a:xfrm>
          <a:prstGeom prst="rect">
            <a:avLst/>
          </a:prstGeom>
          <a:blipFill>
            <a:blip r:embed="rId6" cstate="print"/>
            <a:stretch>
              <a:fillRect/>
            </a:stretch>
          </a:blipFill>
        </p:spPr>
        <p:txBody>
          <a:bodyPr wrap="square" lIns="0" tIns="0" rIns="0" bIns="0" rtlCol="0"/>
          <a:lstStyle/>
          <a:p>
            <a:endParaRPr/>
          </a:p>
        </p:txBody>
      </p:sp>
      <p:sp>
        <p:nvSpPr>
          <p:cNvPr id="10" name="object 10"/>
          <p:cNvSpPr txBox="1"/>
          <p:nvPr/>
        </p:nvSpPr>
        <p:spPr>
          <a:xfrm>
            <a:off x="7516533" y="2201278"/>
            <a:ext cx="2890520" cy="228268"/>
          </a:xfrm>
          <a:prstGeom prst="rect">
            <a:avLst/>
          </a:prstGeom>
        </p:spPr>
        <p:txBody>
          <a:bodyPr vert="horz" wrap="square" lIns="0" tIns="12700" rIns="0" bIns="0" rtlCol="0">
            <a:spAutoFit/>
          </a:bodyPr>
          <a:lstStyle/>
          <a:p>
            <a:pPr marL="12700">
              <a:spcBef>
                <a:spcPts val="100"/>
              </a:spcBef>
            </a:pPr>
            <a:r>
              <a:rPr sz="1400" spc="-50" dirty="0">
                <a:latin typeface="Trebuchet MS"/>
                <a:cs typeface="Trebuchet MS"/>
              </a:rPr>
              <a:t>Bouchard </a:t>
            </a:r>
            <a:r>
              <a:rPr sz="1400" spc="-80" dirty="0">
                <a:latin typeface="Trebuchet MS"/>
                <a:cs typeface="Trebuchet MS"/>
              </a:rPr>
              <a:t>et </a:t>
            </a:r>
            <a:r>
              <a:rPr sz="1400" spc="-125" dirty="0">
                <a:latin typeface="Trebuchet MS"/>
                <a:cs typeface="Trebuchet MS"/>
              </a:rPr>
              <a:t>al., </a:t>
            </a:r>
            <a:r>
              <a:rPr sz="1400" i="1" spc="-65" dirty="0">
                <a:latin typeface="Trebuchet MS"/>
                <a:cs typeface="Trebuchet MS"/>
              </a:rPr>
              <a:t>Nature </a:t>
            </a:r>
            <a:r>
              <a:rPr sz="1400" i="1" spc="-70" dirty="0">
                <a:latin typeface="Trebuchet MS"/>
                <a:cs typeface="Trebuchet MS"/>
              </a:rPr>
              <a:t>Photonics,</a:t>
            </a:r>
            <a:r>
              <a:rPr sz="1400" i="1" spc="-295" dirty="0">
                <a:latin typeface="Trebuchet MS"/>
                <a:cs typeface="Trebuchet MS"/>
              </a:rPr>
              <a:t> </a:t>
            </a:r>
            <a:r>
              <a:rPr sz="1400" spc="-25" dirty="0">
                <a:latin typeface="Trebuchet MS"/>
                <a:cs typeface="Trebuchet MS"/>
              </a:rPr>
              <a:t>2015</a:t>
            </a:r>
            <a:endParaRPr sz="1400">
              <a:latin typeface="Trebuchet MS"/>
              <a:cs typeface="Trebuchet MS"/>
            </a:endParaRPr>
          </a:p>
        </p:txBody>
      </p:sp>
      <p:sp>
        <p:nvSpPr>
          <p:cNvPr id="11" name="object 11"/>
          <p:cNvSpPr txBox="1"/>
          <p:nvPr/>
        </p:nvSpPr>
        <p:spPr>
          <a:xfrm>
            <a:off x="1617682" y="3103537"/>
            <a:ext cx="6369685" cy="1083310"/>
          </a:xfrm>
          <a:prstGeom prst="rect">
            <a:avLst/>
          </a:prstGeom>
        </p:spPr>
        <p:txBody>
          <a:bodyPr vert="horz" wrap="square" lIns="0" tIns="60325" rIns="0" bIns="0" rtlCol="0">
            <a:spAutoFit/>
          </a:bodyPr>
          <a:lstStyle/>
          <a:p>
            <a:pPr marL="12700" marR="292100">
              <a:lnSpc>
                <a:spcPts val="2030"/>
              </a:lnSpc>
              <a:spcBef>
                <a:spcPts val="475"/>
              </a:spcBef>
            </a:pPr>
            <a:r>
              <a:rPr sz="2000" b="1" spc="-85" dirty="0">
                <a:latin typeface="Trebuchet MS"/>
                <a:cs typeface="Trebuchet MS"/>
              </a:rPr>
              <a:t>Diamond </a:t>
            </a:r>
            <a:r>
              <a:rPr sz="2000" b="1" spc="-125" dirty="0">
                <a:latin typeface="Trebuchet MS"/>
                <a:cs typeface="Trebuchet MS"/>
              </a:rPr>
              <a:t>electrodes </a:t>
            </a:r>
            <a:r>
              <a:rPr sz="2000" spc="-100" dirty="0">
                <a:latin typeface="Trebuchet MS"/>
                <a:cs typeface="Trebuchet MS"/>
              </a:rPr>
              <a:t>can </a:t>
            </a:r>
            <a:r>
              <a:rPr sz="2000" spc="-75" dirty="0">
                <a:latin typeface="Trebuchet MS"/>
                <a:cs typeface="Trebuchet MS"/>
              </a:rPr>
              <a:t>measure </a:t>
            </a:r>
            <a:r>
              <a:rPr sz="2000" spc="-90" dirty="0">
                <a:latin typeface="Trebuchet MS"/>
                <a:cs typeface="Trebuchet MS"/>
              </a:rPr>
              <a:t>stimulation-driven  </a:t>
            </a:r>
            <a:r>
              <a:rPr sz="2000" spc="-65" dirty="0">
                <a:latin typeface="Trebuchet MS"/>
                <a:cs typeface="Trebuchet MS"/>
              </a:rPr>
              <a:t>monoamine</a:t>
            </a:r>
            <a:r>
              <a:rPr sz="2000" spc="-155" dirty="0">
                <a:latin typeface="Trebuchet MS"/>
                <a:cs typeface="Trebuchet MS"/>
              </a:rPr>
              <a:t> </a:t>
            </a:r>
            <a:r>
              <a:rPr sz="2000" spc="-95" dirty="0">
                <a:latin typeface="Trebuchet MS"/>
                <a:cs typeface="Trebuchet MS"/>
              </a:rPr>
              <a:t>transmitter</a:t>
            </a:r>
            <a:r>
              <a:rPr sz="2000" spc="-150" dirty="0">
                <a:latin typeface="Trebuchet MS"/>
                <a:cs typeface="Trebuchet MS"/>
              </a:rPr>
              <a:t> </a:t>
            </a:r>
            <a:r>
              <a:rPr sz="2000" spc="-95" dirty="0">
                <a:latin typeface="Trebuchet MS"/>
                <a:cs typeface="Trebuchet MS"/>
              </a:rPr>
              <a:t>release</a:t>
            </a:r>
            <a:r>
              <a:rPr sz="2000" spc="-150" dirty="0">
                <a:latin typeface="Trebuchet MS"/>
                <a:cs typeface="Trebuchet MS"/>
              </a:rPr>
              <a:t> </a:t>
            </a:r>
            <a:r>
              <a:rPr sz="2000" spc="-80" dirty="0">
                <a:latin typeface="Trebuchet MS"/>
                <a:cs typeface="Trebuchet MS"/>
              </a:rPr>
              <a:t>in</a:t>
            </a:r>
            <a:r>
              <a:rPr sz="2000" spc="-155" dirty="0">
                <a:latin typeface="Trebuchet MS"/>
                <a:cs typeface="Trebuchet MS"/>
              </a:rPr>
              <a:t> </a:t>
            </a:r>
            <a:r>
              <a:rPr sz="2000" spc="-85" dirty="0">
                <a:latin typeface="Trebuchet MS"/>
                <a:cs typeface="Trebuchet MS"/>
              </a:rPr>
              <a:t>basal</a:t>
            </a:r>
            <a:r>
              <a:rPr sz="2000" spc="-150" dirty="0">
                <a:latin typeface="Trebuchet MS"/>
                <a:cs typeface="Trebuchet MS"/>
              </a:rPr>
              <a:t> </a:t>
            </a:r>
            <a:r>
              <a:rPr sz="2000" spc="-95" dirty="0">
                <a:latin typeface="Trebuchet MS"/>
                <a:cs typeface="Trebuchet MS"/>
              </a:rPr>
              <a:t>ganglia</a:t>
            </a:r>
            <a:r>
              <a:rPr sz="2000" spc="-150" dirty="0">
                <a:latin typeface="Trebuchet MS"/>
                <a:cs typeface="Trebuchet MS"/>
              </a:rPr>
              <a:t> </a:t>
            </a:r>
            <a:r>
              <a:rPr sz="2000" spc="-80" dirty="0">
                <a:latin typeface="Trebuchet MS"/>
                <a:cs typeface="Trebuchet MS"/>
              </a:rPr>
              <a:t>of</a:t>
            </a:r>
            <a:r>
              <a:rPr sz="2000" spc="-155" dirty="0">
                <a:latin typeface="Trebuchet MS"/>
                <a:cs typeface="Trebuchet MS"/>
              </a:rPr>
              <a:t> </a:t>
            </a:r>
            <a:r>
              <a:rPr sz="2000" spc="-55" dirty="0">
                <a:latin typeface="Trebuchet MS"/>
                <a:cs typeface="Trebuchet MS"/>
              </a:rPr>
              <a:t>humans  </a:t>
            </a:r>
            <a:r>
              <a:rPr sz="2000" spc="-85" dirty="0">
                <a:latin typeface="Trebuchet MS"/>
                <a:cs typeface="Trebuchet MS"/>
              </a:rPr>
              <a:t>with </a:t>
            </a:r>
            <a:r>
              <a:rPr sz="2000" spc="-100" dirty="0">
                <a:latin typeface="Trebuchet MS"/>
                <a:cs typeface="Trebuchet MS"/>
              </a:rPr>
              <a:t>greater </a:t>
            </a:r>
            <a:r>
              <a:rPr sz="2000" spc="-90" dirty="0">
                <a:latin typeface="Trebuchet MS"/>
                <a:cs typeface="Trebuchet MS"/>
              </a:rPr>
              <a:t>longevity </a:t>
            </a:r>
            <a:r>
              <a:rPr sz="2000" spc="-70" dirty="0">
                <a:latin typeface="Trebuchet MS"/>
                <a:cs typeface="Trebuchet MS"/>
              </a:rPr>
              <a:t>and</a:t>
            </a:r>
            <a:r>
              <a:rPr sz="2000" spc="-350" dirty="0">
                <a:latin typeface="Trebuchet MS"/>
                <a:cs typeface="Trebuchet MS"/>
              </a:rPr>
              <a:t> </a:t>
            </a:r>
            <a:r>
              <a:rPr sz="2000" spc="-85" dirty="0">
                <a:latin typeface="Trebuchet MS"/>
                <a:cs typeface="Trebuchet MS"/>
              </a:rPr>
              <a:t>strength</a:t>
            </a:r>
            <a:endParaRPr sz="2000">
              <a:latin typeface="Trebuchet MS"/>
              <a:cs typeface="Trebuchet MS"/>
            </a:endParaRPr>
          </a:p>
          <a:p>
            <a:pPr marL="2527935">
              <a:spcBef>
                <a:spcPts val="180"/>
              </a:spcBef>
            </a:pPr>
            <a:r>
              <a:rPr sz="1400" spc="-55" dirty="0">
                <a:latin typeface="Trebuchet MS"/>
                <a:cs typeface="Trebuchet MS"/>
              </a:rPr>
              <a:t>Bennet </a:t>
            </a:r>
            <a:r>
              <a:rPr sz="1400" spc="-80" dirty="0">
                <a:latin typeface="Trebuchet MS"/>
                <a:cs typeface="Trebuchet MS"/>
              </a:rPr>
              <a:t>et </a:t>
            </a:r>
            <a:r>
              <a:rPr sz="1400" spc="-125" dirty="0">
                <a:latin typeface="Trebuchet MS"/>
                <a:cs typeface="Trebuchet MS"/>
              </a:rPr>
              <a:t>al., </a:t>
            </a:r>
            <a:r>
              <a:rPr sz="1400" i="1" spc="-90" dirty="0">
                <a:latin typeface="Trebuchet MS"/>
                <a:cs typeface="Trebuchet MS"/>
              </a:rPr>
              <a:t>Frontiers </a:t>
            </a:r>
            <a:r>
              <a:rPr sz="1400" i="1" spc="-80" dirty="0">
                <a:latin typeface="Trebuchet MS"/>
                <a:cs typeface="Trebuchet MS"/>
              </a:rPr>
              <a:t>in </a:t>
            </a:r>
            <a:r>
              <a:rPr sz="1400" i="1" spc="-45" dirty="0">
                <a:latin typeface="Trebuchet MS"/>
                <a:cs typeface="Trebuchet MS"/>
              </a:rPr>
              <a:t>Human </a:t>
            </a:r>
            <a:r>
              <a:rPr sz="1400" i="1" spc="-75" dirty="0">
                <a:latin typeface="Trebuchet MS"/>
                <a:cs typeface="Trebuchet MS"/>
              </a:rPr>
              <a:t>Neuroscience,</a:t>
            </a:r>
            <a:r>
              <a:rPr sz="1400" i="1" spc="-270" dirty="0">
                <a:latin typeface="Trebuchet MS"/>
                <a:cs typeface="Trebuchet MS"/>
              </a:rPr>
              <a:t> </a:t>
            </a:r>
            <a:r>
              <a:rPr sz="1400" spc="-25" dirty="0">
                <a:latin typeface="Trebuchet MS"/>
                <a:cs typeface="Trebuchet MS"/>
              </a:rPr>
              <a:t>2016</a:t>
            </a:r>
            <a:endParaRPr sz="1400">
              <a:latin typeface="Trebuchet MS"/>
              <a:cs typeface="Trebuchet MS"/>
            </a:endParaRPr>
          </a:p>
        </p:txBody>
      </p:sp>
      <p:sp>
        <p:nvSpPr>
          <p:cNvPr id="12" name="object 12"/>
          <p:cNvSpPr txBox="1"/>
          <p:nvPr/>
        </p:nvSpPr>
        <p:spPr>
          <a:xfrm>
            <a:off x="4662247" y="5006594"/>
            <a:ext cx="5743575" cy="1309370"/>
          </a:xfrm>
          <a:prstGeom prst="rect">
            <a:avLst/>
          </a:prstGeom>
        </p:spPr>
        <p:txBody>
          <a:bodyPr vert="horz" wrap="square" lIns="0" tIns="12700" rIns="0" bIns="0" rtlCol="0">
            <a:spAutoFit/>
          </a:bodyPr>
          <a:lstStyle/>
          <a:p>
            <a:pPr marL="12700" marR="199390">
              <a:spcBef>
                <a:spcPts val="100"/>
              </a:spcBef>
            </a:pPr>
            <a:r>
              <a:rPr sz="2000" b="1" spc="-120" dirty="0">
                <a:latin typeface="Trebuchet MS"/>
                <a:cs typeface="Trebuchet MS"/>
              </a:rPr>
              <a:t>Two-Photon </a:t>
            </a:r>
            <a:r>
              <a:rPr sz="2000" b="1" spc="-110" dirty="0">
                <a:latin typeface="Trebuchet MS"/>
                <a:cs typeface="Trebuchet MS"/>
              </a:rPr>
              <a:t>Holographic </a:t>
            </a:r>
            <a:r>
              <a:rPr sz="2000" b="1" spc="-100" dirty="0">
                <a:latin typeface="Trebuchet MS"/>
                <a:cs typeface="Trebuchet MS"/>
              </a:rPr>
              <a:t>Stimulation </a:t>
            </a:r>
            <a:r>
              <a:rPr sz="2000" b="1" spc="-85" dirty="0">
                <a:latin typeface="Trebuchet MS"/>
                <a:cs typeface="Trebuchet MS"/>
              </a:rPr>
              <a:t>of </a:t>
            </a:r>
            <a:r>
              <a:rPr sz="2000" b="1" spc="-114" dirty="0">
                <a:latin typeface="Trebuchet MS"/>
                <a:cs typeface="Trebuchet MS"/>
              </a:rPr>
              <a:t>red-shifted  opsin, </a:t>
            </a:r>
            <a:r>
              <a:rPr sz="2000" b="1" spc="-130" dirty="0">
                <a:latin typeface="Trebuchet MS"/>
                <a:cs typeface="Trebuchet MS"/>
              </a:rPr>
              <a:t>ReaChR: </a:t>
            </a:r>
            <a:r>
              <a:rPr sz="2000" spc="-95" dirty="0">
                <a:latin typeface="Trebuchet MS"/>
                <a:cs typeface="Trebuchet MS"/>
              </a:rPr>
              <a:t>Red-shifted </a:t>
            </a:r>
            <a:r>
              <a:rPr sz="2000" spc="-55" dirty="0">
                <a:latin typeface="Trebuchet MS"/>
                <a:cs typeface="Trebuchet MS"/>
              </a:rPr>
              <a:t>opsins </a:t>
            </a:r>
            <a:r>
              <a:rPr sz="2000" spc="-114" dirty="0">
                <a:latin typeface="Trebuchet MS"/>
                <a:cs typeface="Trebuchet MS"/>
              </a:rPr>
              <a:t>react </a:t>
            </a:r>
            <a:r>
              <a:rPr sz="2000" spc="-80" dirty="0">
                <a:latin typeface="Trebuchet MS"/>
                <a:cs typeface="Trebuchet MS"/>
              </a:rPr>
              <a:t>to longer  </a:t>
            </a:r>
            <a:r>
              <a:rPr sz="2000" spc="-90" dirty="0">
                <a:latin typeface="Trebuchet MS"/>
                <a:cs typeface="Trebuchet MS"/>
              </a:rPr>
              <a:t>wavelengths</a:t>
            </a:r>
            <a:r>
              <a:rPr sz="2000" spc="-150" dirty="0">
                <a:latin typeface="Trebuchet MS"/>
                <a:cs typeface="Trebuchet MS"/>
              </a:rPr>
              <a:t> </a:t>
            </a:r>
            <a:r>
              <a:rPr sz="2000" spc="-80" dirty="0">
                <a:latin typeface="Trebuchet MS"/>
                <a:cs typeface="Trebuchet MS"/>
              </a:rPr>
              <a:t>of</a:t>
            </a:r>
            <a:r>
              <a:rPr sz="2000" spc="-150" dirty="0">
                <a:latin typeface="Trebuchet MS"/>
                <a:cs typeface="Trebuchet MS"/>
              </a:rPr>
              <a:t> </a:t>
            </a:r>
            <a:r>
              <a:rPr sz="2000" spc="-125" dirty="0">
                <a:latin typeface="Trebuchet MS"/>
                <a:cs typeface="Trebuchet MS"/>
              </a:rPr>
              <a:t>light,</a:t>
            </a:r>
            <a:r>
              <a:rPr sz="2000" spc="-150" dirty="0">
                <a:latin typeface="Trebuchet MS"/>
                <a:cs typeface="Trebuchet MS"/>
              </a:rPr>
              <a:t> </a:t>
            </a:r>
            <a:r>
              <a:rPr sz="2000" spc="-95" dirty="0">
                <a:latin typeface="Trebuchet MS"/>
                <a:cs typeface="Trebuchet MS"/>
              </a:rPr>
              <a:t>may</a:t>
            </a:r>
            <a:r>
              <a:rPr sz="2000" spc="-155" dirty="0">
                <a:latin typeface="Trebuchet MS"/>
                <a:cs typeface="Trebuchet MS"/>
              </a:rPr>
              <a:t> </a:t>
            </a:r>
            <a:r>
              <a:rPr sz="2000" spc="-100" dirty="0">
                <a:latin typeface="Trebuchet MS"/>
                <a:cs typeface="Trebuchet MS"/>
              </a:rPr>
              <a:t>reach</a:t>
            </a:r>
            <a:r>
              <a:rPr sz="2000" spc="-150" dirty="0">
                <a:latin typeface="Trebuchet MS"/>
                <a:cs typeface="Trebuchet MS"/>
              </a:rPr>
              <a:t> </a:t>
            </a:r>
            <a:r>
              <a:rPr sz="2000" spc="-85" dirty="0">
                <a:latin typeface="Trebuchet MS"/>
                <a:cs typeface="Trebuchet MS"/>
              </a:rPr>
              <a:t>deep</a:t>
            </a:r>
            <a:r>
              <a:rPr sz="2000" spc="-150" dirty="0">
                <a:latin typeface="Trebuchet MS"/>
                <a:cs typeface="Trebuchet MS"/>
              </a:rPr>
              <a:t> </a:t>
            </a:r>
            <a:r>
              <a:rPr sz="2000" spc="-90" dirty="0">
                <a:latin typeface="Trebuchet MS"/>
                <a:cs typeface="Trebuchet MS"/>
              </a:rPr>
              <a:t>brain</a:t>
            </a:r>
            <a:r>
              <a:rPr sz="2000" spc="-155" dirty="0">
                <a:latin typeface="Trebuchet MS"/>
                <a:cs typeface="Trebuchet MS"/>
              </a:rPr>
              <a:t> </a:t>
            </a:r>
            <a:r>
              <a:rPr sz="2000" spc="-85" dirty="0">
                <a:latin typeface="Trebuchet MS"/>
                <a:cs typeface="Trebuchet MS"/>
              </a:rPr>
              <a:t>structures</a:t>
            </a:r>
            <a:endParaRPr sz="2000">
              <a:latin typeface="Trebuchet MS"/>
              <a:cs typeface="Trebuchet MS"/>
            </a:endParaRPr>
          </a:p>
          <a:p>
            <a:pPr marL="1643380">
              <a:spcBef>
                <a:spcPts val="1225"/>
              </a:spcBef>
            </a:pPr>
            <a:r>
              <a:rPr sz="1400" spc="-60" dirty="0">
                <a:latin typeface="Trebuchet MS"/>
                <a:cs typeface="Trebuchet MS"/>
              </a:rPr>
              <a:t>Chaigneau </a:t>
            </a:r>
            <a:r>
              <a:rPr sz="1400" spc="-80" dirty="0">
                <a:latin typeface="Trebuchet MS"/>
                <a:cs typeface="Trebuchet MS"/>
              </a:rPr>
              <a:t>et </a:t>
            </a:r>
            <a:r>
              <a:rPr sz="1400" spc="-125" dirty="0">
                <a:latin typeface="Trebuchet MS"/>
                <a:cs typeface="Trebuchet MS"/>
              </a:rPr>
              <a:t>al., </a:t>
            </a:r>
            <a:r>
              <a:rPr sz="1400" i="1" spc="-90" dirty="0">
                <a:latin typeface="Trebuchet MS"/>
                <a:cs typeface="Trebuchet MS"/>
              </a:rPr>
              <a:t>Frontiers </a:t>
            </a:r>
            <a:r>
              <a:rPr sz="1400" i="1" spc="-80" dirty="0">
                <a:latin typeface="Trebuchet MS"/>
                <a:cs typeface="Trebuchet MS"/>
              </a:rPr>
              <a:t>in </a:t>
            </a:r>
            <a:r>
              <a:rPr sz="1400" i="1" spc="-95" dirty="0">
                <a:latin typeface="Trebuchet MS"/>
                <a:cs typeface="Trebuchet MS"/>
              </a:rPr>
              <a:t>Cellular </a:t>
            </a:r>
            <a:r>
              <a:rPr sz="1400" i="1" spc="-75" dirty="0">
                <a:latin typeface="Trebuchet MS"/>
                <a:cs typeface="Trebuchet MS"/>
              </a:rPr>
              <a:t>Neuroscience,</a:t>
            </a:r>
            <a:r>
              <a:rPr sz="1400" i="1" spc="-200" dirty="0">
                <a:latin typeface="Trebuchet MS"/>
                <a:cs typeface="Trebuchet MS"/>
              </a:rPr>
              <a:t> </a:t>
            </a:r>
            <a:r>
              <a:rPr sz="1400" spc="-25" dirty="0">
                <a:latin typeface="Trebuchet MS"/>
                <a:cs typeface="Trebuchet MS"/>
              </a:rPr>
              <a:t>2016</a:t>
            </a:r>
            <a:endParaRPr sz="1400">
              <a:latin typeface="Trebuchet MS"/>
              <a:cs typeface="Trebuchet MS"/>
            </a:endParaRPr>
          </a:p>
        </p:txBody>
      </p:sp>
      <p:sp>
        <p:nvSpPr>
          <p:cNvPr id="13" name="object 13"/>
          <p:cNvSpPr txBox="1">
            <a:spLocks noGrp="1"/>
          </p:cNvSpPr>
          <p:nvPr>
            <p:ph type="title"/>
          </p:nvPr>
        </p:nvSpPr>
        <p:spPr>
          <a:xfrm>
            <a:off x="1917701" y="71267"/>
            <a:ext cx="9008216" cy="902042"/>
          </a:xfrm>
          <a:prstGeom prst="rect">
            <a:avLst/>
          </a:prstGeom>
        </p:spPr>
        <p:txBody>
          <a:bodyPr vert="horz" wrap="square" lIns="0" tIns="113030" rIns="0" bIns="0" rtlCol="0" anchor="ctr">
            <a:spAutoFit/>
          </a:bodyPr>
          <a:lstStyle/>
          <a:p>
            <a:pPr marL="3538220" marR="5080" indent="340360">
              <a:lnSpc>
                <a:spcPct val="80000"/>
              </a:lnSpc>
              <a:spcBef>
                <a:spcPts val="890"/>
              </a:spcBef>
            </a:pPr>
            <a:r>
              <a:rPr spc="-145" dirty="0"/>
              <a:t>BRAIN-supported</a:t>
            </a:r>
            <a:r>
              <a:rPr spc="-285" dirty="0"/>
              <a:t> </a:t>
            </a:r>
            <a:r>
              <a:rPr spc="-225" dirty="0"/>
              <a:t>Technology  </a:t>
            </a:r>
            <a:r>
              <a:rPr spc="-215" dirty="0"/>
              <a:t>Leaps </a:t>
            </a:r>
            <a:r>
              <a:rPr spc="-145" dirty="0"/>
              <a:t>to </a:t>
            </a:r>
            <a:r>
              <a:rPr spc="-235" dirty="0"/>
              <a:t>Catalyze</a:t>
            </a:r>
            <a:r>
              <a:rPr spc="-440" dirty="0"/>
              <a:t> </a:t>
            </a:r>
            <a:r>
              <a:rPr spc="-200" dirty="0"/>
              <a:t>Neuroscience</a:t>
            </a:r>
          </a:p>
        </p:txBody>
      </p:sp>
    </p:spTree>
    <p:extLst>
      <p:ext uri="{BB962C8B-B14F-4D97-AF65-F5344CB8AC3E}">
        <p14:creationId xmlns:p14="http://schemas.microsoft.com/office/powerpoint/2010/main" val="40178786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7" y="344144"/>
            <a:ext cx="2696845" cy="360680"/>
          </a:xfrm>
          <a:prstGeom prst="rect">
            <a:avLst/>
          </a:prstGeom>
        </p:spPr>
        <p:txBody>
          <a:bodyPr vert="horz" wrap="square" lIns="0" tIns="12700" rIns="0" bIns="0" rtlCol="0">
            <a:spAutoFit/>
          </a:bodyPr>
          <a:lstStyle/>
          <a:p>
            <a:pPr marL="12700">
              <a:spcBef>
                <a:spcPts val="100"/>
              </a:spcBef>
            </a:pPr>
            <a:r>
              <a:rPr sz="2200" b="1" spc="-190" dirty="0">
                <a:solidFill>
                  <a:srgbClr val="FFFFFF"/>
                </a:solidFill>
                <a:latin typeface="Trebuchet MS"/>
                <a:cs typeface="Trebuchet MS"/>
              </a:rPr>
              <a:t>THE </a:t>
            </a:r>
            <a:r>
              <a:rPr sz="2200" b="1" spc="-60" dirty="0">
                <a:solidFill>
                  <a:srgbClr val="FFFFFF"/>
                </a:solidFill>
                <a:latin typeface="Trebuchet MS"/>
                <a:cs typeface="Trebuchet MS"/>
              </a:rPr>
              <a:t>BRAIN</a:t>
            </a:r>
            <a:r>
              <a:rPr sz="2200" b="1" spc="-195" dirty="0">
                <a:solidFill>
                  <a:srgbClr val="FFFFFF"/>
                </a:solidFill>
                <a:latin typeface="Trebuchet MS"/>
                <a:cs typeface="Trebuchet MS"/>
              </a:rPr>
              <a:t> </a:t>
            </a:r>
            <a:r>
              <a:rPr sz="2200" b="1" spc="-145" dirty="0">
                <a:solidFill>
                  <a:srgbClr val="FFFFFF"/>
                </a:solidFill>
                <a:latin typeface="Trebuchet MS"/>
                <a:cs typeface="Trebuchet MS"/>
              </a:rPr>
              <a:t>INITIATIVE®</a:t>
            </a:r>
            <a:endParaRPr sz="2200">
              <a:latin typeface="Trebuchet MS"/>
              <a:cs typeface="Trebuchet MS"/>
            </a:endParaRPr>
          </a:p>
        </p:txBody>
      </p:sp>
      <p:sp>
        <p:nvSpPr>
          <p:cNvPr id="3" name="object 3"/>
          <p:cNvSpPr/>
          <p:nvPr/>
        </p:nvSpPr>
        <p:spPr>
          <a:xfrm>
            <a:off x="1600747" y="6126162"/>
            <a:ext cx="2894975" cy="73183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742136" y="1105814"/>
            <a:ext cx="8719820" cy="3244478"/>
          </a:xfrm>
          <a:prstGeom prst="rect">
            <a:avLst/>
          </a:prstGeom>
        </p:spPr>
        <p:txBody>
          <a:bodyPr vert="horz" wrap="square" lIns="0" tIns="55880" rIns="0" bIns="0" rtlCol="0">
            <a:spAutoFit/>
          </a:bodyPr>
          <a:lstStyle/>
          <a:p>
            <a:pPr marL="12700" marR="5080">
              <a:lnSpc>
                <a:spcPts val="2570"/>
              </a:lnSpc>
              <a:spcBef>
                <a:spcPts val="440"/>
              </a:spcBef>
            </a:pPr>
            <a:r>
              <a:rPr sz="2400" spc="-60" dirty="0">
                <a:latin typeface="Trebuchet MS"/>
                <a:cs typeface="Trebuchet MS"/>
              </a:rPr>
              <a:t>Maintain</a:t>
            </a:r>
            <a:r>
              <a:rPr sz="2400" spc="-180" dirty="0">
                <a:latin typeface="Trebuchet MS"/>
                <a:cs typeface="Trebuchet MS"/>
              </a:rPr>
              <a:t> </a:t>
            </a:r>
            <a:r>
              <a:rPr sz="2400" spc="-140" dirty="0">
                <a:latin typeface="Trebuchet MS"/>
                <a:cs typeface="Trebuchet MS"/>
              </a:rPr>
              <a:t>flexibility</a:t>
            </a:r>
            <a:r>
              <a:rPr sz="2400" spc="-180" dirty="0">
                <a:latin typeface="Trebuchet MS"/>
                <a:cs typeface="Trebuchet MS"/>
              </a:rPr>
              <a:t> </a:t>
            </a:r>
            <a:r>
              <a:rPr sz="2400" spc="-100" dirty="0">
                <a:latin typeface="Trebuchet MS"/>
                <a:cs typeface="Trebuchet MS"/>
              </a:rPr>
              <a:t>to</a:t>
            </a:r>
            <a:r>
              <a:rPr sz="2400" spc="-185" dirty="0">
                <a:latin typeface="Trebuchet MS"/>
                <a:cs typeface="Trebuchet MS"/>
              </a:rPr>
              <a:t> </a:t>
            </a:r>
            <a:r>
              <a:rPr sz="2400" spc="-110" dirty="0">
                <a:latin typeface="Trebuchet MS"/>
                <a:cs typeface="Trebuchet MS"/>
              </a:rPr>
              <a:t>allow</a:t>
            </a:r>
            <a:r>
              <a:rPr sz="2400" spc="-185" dirty="0">
                <a:latin typeface="Trebuchet MS"/>
                <a:cs typeface="Trebuchet MS"/>
              </a:rPr>
              <a:t> </a:t>
            </a:r>
            <a:r>
              <a:rPr sz="2400" spc="-45" dirty="0">
                <a:latin typeface="Trebuchet MS"/>
                <a:cs typeface="Trebuchet MS"/>
              </a:rPr>
              <a:t>us</a:t>
            </a:r>
            <a:r>
              <a:rPr sz="2400" spc="-185" dirty="0">
                <a:latin typeface="Trebuchet MS"/>
                <a:cs typeface="Trebuchet MS"/>
              </a:rPr>
              <a:t> </a:t>
            </a:r>
            <a:r>
              <a:rPr sz="2400" spc="-100" dirty="0">
                <a:latin typeface="Trebuchet MS"/>
                <a:cs typeface="Trebuchet MS"/>
              </a:rPr>
              <a:t>to</a:t>
            </a:r>
            <a:r>
              <a:rPr sz="2400" spc="-185" dirty="0">
                <a:latin typeface="Trebuchet MS"/>
                <a:cs typeface="Trebuchet MS"/>
              </a:rPr>
              <a:t> </a:t>
            </a:r>
            <a:r>
              <a:rPr sz="2400" spc="-155" dirty="0">
                <a:latin typeface="Trebuchet MS"/>
                <a:cs typeface="Trebuchet MS"/>
              </a:rPr>
              <a:t>take</a:t>
            </a:r>
            <a:r>
              <a:rPr sz="2400" spc="-175" dirty="0">
                <a:latin typeface="Trebuchet MS"/>
                <a:cs typeface="Trebuchet MS"/>
              </a:rPr>
              <a:t> </a:t>
            </a:r>
            <a:r>
              <a:rPr sz="2400" spc="-114" dirty="0">
                <a:latin typeface="Trebuchet MS"/>
                <a:cs typeface="Trebuchet MS"/>
              </a:rPr>
              <a:t>advantage</a:t>
            </a:r>
            <a:r>
              <a:rPr sz="2400" spc="-175" dirty="0">
                <a:latin typeface="Trebuchet MS"/>
                <a:cs typeface="Trebuchet MS"/>
              </a:rPr>
              <a:t> </a:t>
            </a:r>
            <a:r>
              <a:rPr sz="2400" spc="-95" dirty="0">
                <a:latin typeface="Trebuchet MS"/>
                <a:cs typeface="Trebuchet MS"/>
              </a:rPr>
              <a:t>of</a:t>
            </a:r>
            <a:r>
              <a:rPr sz="2400" spc="-180" dirty="0">
                <a:latin typeface="Trebuchet MS"/>
                <a:cs typeface="Trebuchet MS"/>
              </a:rPr>
              <a:t> </a:t>
            </a:r>
            <a:r>
              <a:rPr sz="2400" spc="-100" dirty="0">
                <a:latin typeface="Trebuchet MS"/>
                <a:cs typeface="Trebuchet MS"/>
              </a:rPr>
              <a:t>emerging</a:t>
            </a:r>
            <a:r>
              <a:rPr sz="2400" spc="-190" dirty="0">
                <a:latin typeface="Trebuchet MS"/>
                <a:cs typeface="Trebuchet MS"/>
              </a:rPr>
              <a:t> </a:t>
            </a:r>
            <a:r>
              <a:rPr sz="2400" spc="-130" dirty="0">
                <a:latin typeface="Trebuchet MS"/>
                <a:cs typeface="Trebuchet MS"/>
              </a:rPr>
              <a:t>scientific  </a:t>
            </a:r>
            <a:r>
              <a:rPr sz="2400" spc="-90" dirty="0">
                <a:latin typeface="Trebuchet MS"/>
                <a:cs typeface="Trebuchet MS"/>
              </a:rPr>
              <a:t>opportunities</a:t>
            </a:r>
            <a:endParaRPr sz="2400">
              <a:latin typeface="Trebuchet MS"/>
              <a:cs typeface="Trebuchet MS"/>
            </a:endParaRPr>
          </a:p>
          <a:p>
            <a:pPr marL="12700" marR="445134">
              <a:lnSpc>
                <a:spcPts val="3400"/>
              </a:lnSpc>
              <a:spcBef>
                <a:spcPts val="165"/>
              </a:spcBef>
            </a:pPr>
            <a:r>
              <a:rPr sz="2400" spc="-140" dirty="0">
                <a:latin typeface="Trebuchet MS"/>
                <a:cs typeface="Trebuchet MS"/>
              </a:rPr>
              <a:t>Utilize</a:t>
            </a:r>
            <a:r>
              <a:rPr sz="2400" spc="-180" dirty="0">
                <a:latin typeface="Trebuchet MS"/>
                <a:cs typeface="Trebuchet MS"/>
              </a:rPr>
              <a:t> </a:t>
            </a:r>
            <a:r>
              <a:rPr sz="2400" spc="-114" dirty="0">
                <a:latin typeface="Trebuchet MS"/>
                <a:cs typeface="Trebuchet MS"/>
              </a:rPr>
              <a:t>a</a:t>
            </a:r>
            <a:r>
              <a:rPr sz="2400" spc="-185" dirty="0">
                <a:latin typeface="Trebuchet MS"/>
                <a:cs typeface="Trebuchet MS"/>
              </a:rPr>
              <a:t> </a:t>
            </a:r>
            <a:r>
              <a:rPr sz="2400" spc="-120" dirty="0">
                <a:latin typeface="Trebuchet MS"/>
                <a:cs typeface="Trebuchet MS"/>
              </a:rPr>
              <a:t>variety</a:t>
            </a:r>
            <a:r>
              <a:rPr sz="2400" spc="-180" dirty="0">
                <a:latin typeface="Trebuchet MS"/>
                <a:cs typeface="Trebuchet MS"/>
              </a:rPr>
              <a:t> </a:t>
            </a:r>
            <a:r>
              <a:rPr sz="2400" spc="-95" dirty="0">
                <a:latin typeface="Trebuchet MS"/>
                <a:cs typeface="Trebuchet MS"/>
              </a:rPr>
              <a:t>of</a:t>
            </a:r>
            <a:r>
              <a:rPr sz="2400" spc="-185" dirty="0">
                <a:latin typeface="Trebuchet MS"/>
                <a:cs typeface="Trebuchet MS"/>
              </a:rPr>
              <a:t> </a:t>
            </a:r>
            <a:r>
              <a:rPr sz="2400" spc="-85" dirty="0">
                <a:latin typeface="Trebuchet MS"/>
                <a:cs typeface="Trebuchet MS"/>
              </a:rPr>
              <a:t>funding</a:t>
            </a:r>
            <a:r>
              <a:rPr sz="2400" spc="-190" dirty="0">
                <a:latin typeface="Trebuchet MS"/>
                <a:cs typeface="Trebuchet MS"/>
              </a:rPr>
              <a:t> </a:t>
            </a:r>
            <a:r>
              <a:rPr sz="2400" spc="-95" dirty="0">
                <a:latin typeface="Trebuchet MS"/>
                <a:cs typeface="Trebuchet MS"/>
              </a:rPr>
              <a:t>approaches</a:t>
            </a:r>
            <a:r>
              <a:rPr sz="2400" spc="-190" dirty="0">
                <a:latin typeface="Trebuchet MS"/>
                <a:cs typeface="Trebuchet MS"/>
              </a:rPr>
              <a:t> </a:t>
            </a:r>
            <a:r>
              <a:rPr sz="2400" spc="-100" dirty="0">
                <a:latin typeface="Trebuchet MS"/>
                <a:cs typeface="Trebuchet MS"/>
              </a:rPr>
              <a:t>to</a:t>
            </a:r>
            <a:r>
              <a:rPr sz="2400" spc="-185" dirty="0">
                <a:latin typeface="Trebuchet MS"/>
                <a:cs typeface="Trebuchet MS"/>
              </a:rPr>
              <a:t> </a:t>
            </a:r>
            <a:r>
              <a:rPr sz="2400" spc="-85" dirty="0">
                <a:latin typeface="Trebuchet MS"/>
                <a:cs typeface="Trebuchet MS"/>
              </a:rPr>
              <a:t>ensure</a:t>
            </a:r>
            <a:r>
              <a:rPr sz="2400" spc="-180" dirty="0">
                <a:latin typeface="Trebuchet MS"/>
                <a:cs typeface="Trebuchet MS"/>
              </a:rPr>
              <a:t> </a:t>
            </a:r>
            <a:r>
              <a:rPr sz="2400" spc="-95" dirty="0">
                <a:latin typeface="Trebuchet MS"/>
                <a:cs typeface="Trebuchet MS"/>
              </a:rPr>
              <a:t>sustained</a:t>
            </a:r>
            <a:r>
              <a:rPr sz="2400" spc="-190" dirty="0">
                <a:latin typeface="Trebuchet MS"/>
                <a:cs typeface="Trebuchet MS"/>
              </a:rPr>
              <a:t> </a:t>
            </a:r>
            <a:r>
              <a:rPr sz="2400" spc="-85" dirty="0">
                <a:latin typeface="Trebuchet MS"/>
                <a:cs typeface="Trebuchet MS"/>
              </a:rPr>
              <a:t>funding  </a:t>
            </a:r>
            <a:r>
              <a:rPr sz="2400" spc="-114" dirty="0">
                <a:latin typeface="Trebuchet MS"/>
                <a:cs typeface="Trebuchet MS"/>
              </a:rPr>
              <a:t>Balance</a:t>
            </a:r>
            <a:r>
              <a:rPr sz="2400" spc="-185" dirty="0">
                <a:latin typeface="Trebuchet MS"/>
                <a:cs typeface="Trebuchet MS"/>
              </a:rPr>
              <a:t> </a:t>
            </a:r>
            <a:r>
              <a:rPr sz="2400" spc="-110" dirty="0">
                <a:latin typeface="Trebuchet MS"/>
                <a:cs typeface="Trebuchet MS"/>
              </a:rPr>
              <a:t>regular</a:t>
            </a:r>
            <a:r>
              <a:rPr sz="2400" spc="-185" dirty="0">
                <a:latin typeface="Trebuchet MS"/>
                <a:cs typeface="Trebuchet MS"/>
              </a:rPr>
              <a:t> </a:t>
            </a:r>
            <a:r>
              <a:rPr sz="2400" spc="-80" dirty="0">
                <a:latin typeface="Trebuchet MS"/>
                <a:cs typeface="Trebuchet MS"/>
              </a:rPr>
              <a:t>and</a:t>
            </a:r>
            <a:r>
              <a:rPr sz="2400" spc="-185" dirty="0">
                <a:latin typeface="Trebuchet MS"/>
                <a:cs typeface="Trebuchet MS"/>
              </a:rPr>
              <a:t> </a:t>
            </a:r>
            <a:r>
              <a:rPr sz="2400" spc="-120" dirty="0">
                <a:latin typeface="Trebuchet MS"/>
                <a:cs typeface="Trebuchet MS"/>
              </a:rPr>
              <a:t>multi-year</a:t>
            </a:r>
            <a:r>
              <a:rPr sz="2400" spc="-185" dirty="0">
                <a:latin typeface="Trebuchet MS"/>
                <a:cs typeface="Trebuchet MS"/>
              </a:rPr>
              <a:t> </a:t>
            </a:r>
            <a:r>
              <a:rPr sz="2400" spc="-85" dirty="0">
                <a:latin typeface="Trebuchet MS"/>
                <a:cs typeface="Trebuchet MS"/>
              </a:rPr>
              <a:t>funding</a:t>
            </a:r>
            <a:r>
              <a:rPr sz="2400" spc="-195" dirty="0">
                <a:latin typeface="Trebuchet MS"/>
                <a:cs typeface="Trebuchet MS"/>
              </a:rPr>
              <a:t> </a:t>
            </a:r>
            <a:r>
              <a:rPr sz="2400" spc="-95" dirty="0">
                <a:latin typeface="Trebuchet MS"/>
                <a:cs typeface="Trebuchet MS"/>
              </a:rPr>
              <a:t>of</a:t>
            </a:r>
            <a:r>
              <a:rPr sz="2400" spc="-185" dirty="0">
                <a:latin typeface="Trebuchet MS"/>
                <a:cs typeface="Trebuchet MS"/>
              </a:rPr>
              <a:t> </a:t>
            </a:r>
            <a:r>
              <a:rPr sz="2400" spc="-100" dirty="0">
                <a:latin typeface="Trebuchet MS"/>
                <a:cs typeface="Trebuchet MS"/>
              </a:rPr>
              <a:t>grants</a:t>
            </a:r>
            <a:endParaRPr sz="2400">
              <a:latin typeface="Trebuchet MS"/>
              <a:cs typeface="Trebuchet MS"/>
            </a:endParaRPr>
          </a:p>
          <a:p>
            <a:pPr marL="298450" marR="218440" indent="-285750">
              <a:lnSpc>
                <a:spcPts val="2570"/>
              </a:lnSpc>
              <a:spcBef>
                <a:spcPts val="665"/>
              </a:spcBef>
              <a:buFont typeface="Arial"/>
              <a:buChar char="•"/>
              <a:tabLst>
                <a:tab pos="297815" algn="l"/>
                <a:tab pos="298450" algn="l"/>
              </a:tabLst>
            </a:pPr>
            <a:r>
              <a:rPr sz="2400" spc="-114" dirty="0">
                <a:latin typeface="Trebuchet MS"/>
                <a:cs typeface="Trebuchet MS"/>
              </a:rPr>
              <a:t>Ability</a:t>
            </a:r>
            <a:r>
              <a:rPr sz="2400" spc="-185" dirty="0">
                <a:latin typeface="Trebuchet MS"/>
                <a:cs typeface="Trebuchet MS"/>
              </a:rPr>
              <a:t> </a:t>
            </a:r>
            <a:r>
              <a:rPr sz="2400" spc="-100" dirty="0">
                <a:latin typeface="Trebuchet MS"/>
                <a:cs typeface="Trebuchet MS"/>
              </a:rPr>
              <a:t>to</a:t>
            </a:r>
            <a:r>
              <a:rPr sz="2400" spc="-185" dirty="0">
                <a:latin typeface="Trebuchet MS"/>
                <a:cs typeface="Trebuchet MS"/>
              </a:rPr>
              <a:t> </a:t>
            </a:r>
            <a:r>
              <a:rPr sz="2400" spc="-95" dirty="0">
                <a:latin typeface="Trebuchet MS"/>
                <a:cs typeface="Trebuchet MS"/>
              </a:rPr>
              <a:t>spread</a:t>
            </a:r>
            <a:r>
              <a:rPr sz="2400" spc="-185" dirty="0">
                <a:latin typeface="Trebuchet MS"/>
                <a:cs typeface="Trebuchet MS"/>
              </a:rPr>
              <a:t> </a:t>
            </a:r>
            <a:r>
              <a:rPr sz="2400" spc="-75" dirty="0">
                <a:latin typeface="Trebuchet MS"/>
                <a:cs typeface="Trebuchet MS"/>
              </a:rPr>
              <a:t>funds</a:t>
            </a:r>
            <a:r>
              <a:rPr sz="2400" spc="-185" dirty="0">
                <a:latin typeface="Trebuchet MS"/>
                <a:cs typeface="Trebuchet MS"/>
              </a:rPr>
              <a:t> </a:t>
            </a:r>
            <a:r>
              <a:rPr sz="2400" spc="-90" dirty="0">
                <a:latin typeface="Trebuchet MS"/>
                <a:cs typeface="Trebuchet MS"/>
              </a:rPr>
              <a:t>over</a:t>
            </a:r>
            <a:r>
              <a:rPr sz="2400" spc="-185" dirty="0">
                <a:latin typeface="Trebuchet MS"/>
                <a:cs typeface="Trebuchet MS"/>
              </a:rPr>
              <a:t> </a:t>
            </a:r>
            <a:r>
              <a:rPr sz="2400" spc="-90" dirty="0">
                <a:latin typeface="Trebuchet MS"/>
                <a:cs typeface="Trebuchet MS"/>
              </a:rPr>
              <a:t>more</a:t>
            </a:r>
            <a:r>
              <a:rPr sz="2400" spc="-175" dirty="0">
                <a:latin typeface="Trebuchet MS"/>
                <a:cs typeface="Trebuchet MS"/>
              </a:rPr>
              <a:t> </a:t>
            </a:r>
            <a:r>
              <a:rPr sz="2400" spc="-95" dirty="0">
                <a:latin typeface="Trebuchet MS"/>
                <a:cs typeface="Trebuchet MS"/>
              </a:rPr>
              <a:t>than</a:t>
            </a:r>
            <a:r>
              <a:rPr sz="2400" spc="-180" dirty="0">
                <a:latin typeface="Trebuchet MS"/>
                <a:cs typeface="Trebuchet MS"/>
              </a:rPr>
              <a:t> </a:t>
            </a:r>
            <a:r>
              <a:rPr sz="2400" spc="-65" dirty="0">
                <a:latin typeface="Trebuchet MS"/>
                <a:cs typeface="Trebuchet MS"/>
              </a:rPr>
              <a:t>one</a:t>
            </a:r>
            <a:r>
              <a:rPr sz="2400" spc="-180" dirty="0">
                <a:latin typeface="Trebuchet MS"/>
                <a:cs typeface="Trebuchet MS"/>
              </a:rPr>
              <a:t> </a:t>
            </a:r>
            <a:r>
              <a:rPr sz="2400" spc="-114" dirty="0">
                <a:latin typeface="Trebuchet MS"/>
                <a:cs typeface="Trebuchet MS"/>
              </a:rPr>
              <a:t>year</a:t>
            </a:r>
            <a:r>
              <a:rPr sz="2400" spc="-180" dirty="0">
                <a:latin typeface="Trebuchet MS"/>
                <a:cs typeface="Trebuchet MS"/>
              </a:rPr>
              <a:t> </a:t>
            </a:r>
            <a:r>
              <a:rPr sz="2400" spc="-100" dirty="0">
                <a:latin typeface="Trebuchet MS"/>
                <a:cs typeface="Trebuchet MS"/>
              </a:rPr>
              <a:t>to</a:t>
            </a:r>
            <a:r>
              <a:rPr sz="2400" spc="-190" dirty="0">
                <a:latin typeface="Trebuchet MS"/>
                <a:cs typeface="Trebuchet MS"/>
              </a:rPr>
              <a:t> </a:t>
            </a:r>
            <a:r>
              <a:rPr sz="2400" spc="-100" dirty="0">
                <a:latin typeface="Trebuchet MS"/>
                <a:cs typeface="Trebuchet MS"/>
              </a:rPr>
              <a:t>provide</a:t>
            </a:r>
            <a:r>
              <a:rPr sz="2400" spc="-175" dirty="0">
                <a:latin typeface="Trebuchet MS"/>
                <a:cs typeface="Trebuchet MS"/>
              </a:rPr>
              <a:t> </a:t>
            </a:r>
            <a:r>
              <a:rPr sz="2400" spc="-114" dirty="0">
                <a:latin typeface="Trebuchet MS"/>
                <a:cs typeface="Trebuchet MS"/>
              </a:rPr>
              <a:t>a</a:t>
            </a:r>
            <a:r>
              <a:rPr sz="2400" spc="-180" dirty="0">
                <a:latin typeface="Trebuchet MS"/>
                <a:cs typeface="Trebuchet MS"/>
              </a:rPr>
              <a:t> </a:t>
            </a:r>
            <a:r>
              <a:rPr sz="2400" spc="-90" dirty="0">
                <a:latin typeface="Trebuchet MS"/>
                <a:cs typeface="Trebuchet MS"/>
              </a:rPr>
              <a:t>more  </a:t>
            </a:r>
            <a:r>
              <a:rPr sz="2400" spc="-110" dirty="0">
                <a:latin typeface="Trebuchet MS"/>
                <a:cs typeface="Trebuchet MS"/>
              </a:rPr>
              <a:t>steady stream </a:t>
            </a:r>
            <a:r>
              <a:rPr sz="2400" spc="-95" dirty="0">
                <a:latin typeface="Trebuchet MS"/>
                <a:cs typeface="Trebuchet MS"/>
              </a:rPr>
              <a:t>of</a:t>
            </a:r>
            <a:r>
              <a:rPr sz="2400" spc="-350" dirty="0">
                <a:latin typeface="Trebuchet MS"/>
                <a:cs typeface="Trebuchet MS"/>
              </a:rPr>
              <a:t> </a:t>
            </a:r>
            <a:r>
              <a:rPr sz="2400" spc="-95" dirty="0">
                <a:latin typeface="Trebuchet MS"/>
                <a:cs typeface="Trebuchet MS"/>
              </a:rPr>
              <a:t>resources</a:t>
            </a:r>
            <a:endParaRPr sz="2400">
              <a:latin typeface="Trebuchet MS"/>
              <a:cs typeface="Trebuchet MS"/>
            </a:endParaRPr>
          </a:p>
          <a:p>
            <a:pPr marL="298450" indent="-285750">
              <a:spcBef>
                <a:spcPts val="480"/>
              </a:spcBef>
              <a:buFont typeface="Arial"/>
              <a:buChar char="•"/>
              <a:tabLst>
                <a:tab pos="297815" algn="l"/>
                <a:tab pos="298450" algn="l"/>
              </a:tabLst>
            </a:pPr>
            <a:r>
              <a:rPr sz="2400" spc="-130" dirty="0">
                <a:latin typeface="Trebuchet MS"/>
                <a:cs typeface="Trebuchet MS"/>
              </a:rPr>
              <a:t>Leverage </a:t>
            </a:r>
            <a:r>
              <a:rPr sz="2400" spc="-120" dirty="0">
                <a:latin typeface="Trebuchet MS"/>
                <a:cs typeface="Trebuchet MS"/>
              </a:rPr>
              <a:t>administrative </a:t>
            </a:r>
            <a:r>
              <a:rPr sz="2400" spc="-80" dirty="0">
                <a:latin typeface="Trebuchet MS"/>
                <a:cs typeface="Trebuchet MS"/>
              </a:rPr>
              <a:t>and </a:t>
            </a:r>
            <a:r>
              <a:rPr sz="2400" spc="-120" dirty="0">
                <a:latin typeface="Trebuchet MS"/>
                <a:cs typeface="Trebuchet MS"/>
              </a:rPr>
              <a:t>competitive</a:t>
            </a:r>
            <a:r>
              <a:rPr sz="2400" spc="-390" dirty="0">
                <a:latin typeface="Trebuchet MS"/>
                <a:cs typeface="Trebuchet MS"/>
              </a:rPr>
              <a:t> </a:t>
            </a:r>
            <a:r>
              <a:rPr sz="2400" spc="-90" dirty="0">
                <a:latin typeface="Trebuchet MS"/>
                <a:cs typeface="Trebuchet MS"/>
              </a:rPr>
              <a:t>supplements</a:t>
            </a:r>
            <a:endParaRPr sz="2400">
              <a:latin typeface="Trebuchet MS"/>
              <a:cs typeface="Trebuchet MS"/>
            </a:endParaRPr>
          </a:p>
          <a:p>
            <a:pPr marL="298450" indent="-285750">
              <a:spcBef>
                <a:spcPts val="520"/>
              </a:spcBef>
              <a:buFont typeface="Arial"/>
              <a:buChar char="•"/>
              <a:tabLst>
                <a:tab pos="297815" algn="l"/>
                <a:tab pos="298450" algn="l"/>
              </a:tabLst>
            </a:pPr>
            <a:r>
              <a:rPr sz="2400" spc="-85" dirty="0">
                <a:latin typeface="Trebuchet MS"/>
                <a:cs typeface="Trebuchet MS"/>
              </a:rPr>
              <a:t>Ensure</a:t>
            </a:r>
            <a:r>
              <a:rPr sz="2400" spc="-190" dirty="0">
                <a:latin typeface="Trebuchet MS"/>
                <a:cs typeface="Trebuchet MS"/>
              </a:rPr>
              <a:t> </a:t>
            </a:r>
            <a:r>
              <a:rPr sz="2400" spc="-130" dirty="0">
                <a:latin typeface="Trebuchet MS"/>
                <a:cs typeface="Trebuchet MS"/>
              </a:rPr>
              <a:t>full</a:t>
            </a:r>
            <a:r>
              <a:rPr sz="2400" spc="-190" dirty="0">
                <a:latin typeface="Trebuchet MS"/>
                <a:cs typeface="Trebuchet MS"/>
              </a:rPr>
              <a:t> </a:t>
            </a:r>
            <a:r>
              <a:rPr sz="2400" spc="-85" dirty="0">
                <a:latin typeface="Trebuchet MS"/>
                <a:cs typeface="Trebuchet MS"/>
              </a:rPr>
              <a:t>funding</a:t>
            </a:r>
            <a:r>
              <a:rPr sz="2400" spc="-195" dirty="0">
                <a:latin typeface="Trebuchet MS"/>
                <a:cs typeface="Trebuchet MS"/>
              </a:rPr>
              <a:t> </a:t>
            </a:r>
            <a:r>
              <a:rPr sz="2400" spc="-95" dirty="0">
                <a:latin typeface="Trebuchet MS"/>
                <a:cs typeface="Trebuchet MS"/>
              </a:rPr>
              <a:t>of</a:t>
            </a:r>
            <a:r>
              <a:rPr sz="2400" spc="-185" dirty="0">
                <a:latin typeface="Trebuchet MS"/>
                <a:cs typeface="Trebuchet MS"/>
              </a:rPr>
              <a:t> </a:t>
            </a:r>
            <a:r>
              <a:rPr sz="2400" spc="-145" dirty="0">
                <a:latin typeface="Trebuchet MS"/>
                <a:cs typeface="Trebuchet MS"/>
              </a:rPr>
              <a:t>all</a:t>
            </a:r>
            <a:r>
              <a:rPr sz="2400" spc="-190" dirty="0">
                <a:latin typeface="Trebuchet MS"/>
                <a:cs typeface="Trebuchet MS"/>
              </a:rPr>
              <a:t> </a:t>
            </a:r>
            <a:r>
              <a:rPr sz="2400" spc="-100" dirty="0">
                <a:latin typeface="Trebuchet MS"/>
                <a:cs typeface="Trebuchet MS"/>
              </a:rPr>
              <a:t>grants</a:t>
            </a:r>
            <a:r>
              <a:rPr sz="2400" spc="-190" dirty="0">
                <a:latin typeface="Trebuchet MS"/>
                <a:cs typeface="Trebuchet MS"/>
              </a:rPr>
              <a:t> </a:t>
            </a:r>
            <a:r>
              <a:rPr sz="2400" spc="-95" dirty="0">
                <a:latin typeface="Trebuchet MS"/>
                <a:cs typeface="Trebuchet MS"/>
              </a:rPr>
              <a:t>by</a:t>
            </a:r>
            <a:r>
              <a:rPr sz="2400" spc="-190" dirty="0">
                <a:latin typeface="Trebuchet MS"/>
                <a:cs typeface="Trebuchet MS"/>
              </a:rPr>
              <a:t> </a:t>
            </a:r>
            <a:r>
              <a:rPr sz="2400" spc="-50" dirty="0">
                <a:latin typeface="Trebuchet MS"/>
                <a:cs typeface="Trebuchet MS"/>
              </a:rPr>
              <a:t>2026</a:t>
            </a:r>
            <a:endParaRPr sz="2400">
              <a:latin typeface="Trebuchet MS"/>
              <a:cs typeface="Trebuchet MS"/>
            </a:endParaRPr>
          </a:p>
        </p:txBody>
      </p:sp>
      <p:sp>
        <p:nvSpPr>
          <p:cNvPr id="5" name="object 5"/>
          <p:cNvSpPr/>
          <p:nvPr/>
        </p:nvSpPr>
        <p:spPr>
          <a:xfrm>
            <a:off x="1524000" y="5029200"/>
            <a:ext cx="9144000" cy="1828800"/>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1917701" y="40106"/>
            <a:ext cx="9008216" cy="964367"/>
          </a:xfrm>
          <a:prstGeom prst="rect">
            <a:avLst/>
          </a:prstGeom>
        </p:spPr>
        <p:txBody>
          <a:bodyPr vert="horz" wrap="square" lIns="0" tIns="66040" rIns="0" bIns="0" rtlCol="0" anchor="ctr">
            <a:spAutoFit/>
          </a:bodyPr>
          <a:lstStyle/>
          <a:p>
            <a:pPr marL="4313555" marR="5080" indent="-329565">
              <a:lnSpc>
                <a:spcPts val="3470"/>
              </a:lnSpc>
              <a:spcBef>
                <a:spcPts val="520"/>
              </a:spcBef>
            </a:pPr>
            <a:r>
              <a:rPr spc="-170" dirty="0"/>
              <a:t>21</a:t>
            </a:r>
            <a:r>
              <a:rPr sz="3150" spc="-254" baseline="25132" dirty="0"/>
              <a:t>st </a:t>
            </a:r>
            <a:r>
              <a:rPr spc="-210" dirty="0"/>
              <a:t>Century Cures </a:t>
            </a:r>
            <a:r>
              <a:rPr spc="-150" dirty="0"/>
              <a:t>Innovation  </a:t>
            </a:r>
            <a:r>
              <a:rPr spc="-220" dirty="0"/>
              <a:t>Funds: </a:t>
            </a:r>
            <a:r>
              <a:rPr i="1" spc="-215" dirty="0">
                <a:solidFill>
                  <a:srgbClr val="FFFF99"/>
                </a:solidFill>
                <a:latin typeface="Trebuchet MS"/>
                <a:cs typeface="Trebuchet MS"/>
              </a:rPr>
              <a:t>Strategies </a:t>
            </a:r>
            <a:r>
              <a:rPr i="1" spc="-254" dirty="0">
                <a:solidFill>
                  <a:srgbClr val="FFFF99"/>
                </a:solidFill>
                <a:latin typeface="Trebuchet MS"/>
                <a:cs typeface="Trebuchet MS"/>
              </a:rPr>
              <a:t>for</a:t>
            </a:r>
            <a:r>
              <a:rPr i="1" spc="-350" dirty="0">
                <a:solidFill>
                  <a:srgbClr val="FFFF99"/>
                </a:solidFill>
                <a:latin typeface="Trebuchet MS"/>
                <a:cs typeface="Trebuchet MS"/>
              </a:rPr>
              <a:t> </a:t>
            </a:r>
            <a:r>
              <a:rPr i="1" spc="-75" dirty="0">
                <a:solidFill>
                  <a:srgbClr val="FFFF99"/>
                </a:solidFill>
                <a:latin typeface="Trebuchet MS"/>
                <a:cs typeface="Trebuchet MS"/>
              </a:rPr>
              <a:t>BRAIN</a:t>
            </a:r>
            <a:endParaRPr>
              <a:latin typeface="Trebuchet MS"/>
              <a:cs typeface="Trebuchet MS"/>
            </a:endParaRPr>
          </a:p>
        </p:txBody>
      </p:sp>
    </p:spTree>
    <p:extLst>
      <p:ext uri="{BB962C8B-B14F-4D97-AF65-F5344CB8AC3E}">
        <p14:creationId xmlns:p14="http://schemas.microsoft.com/office/powerpoint/2010/main" val="12931200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7" y="344144"/>
            <a:ext cx="2696845" cy="360680"/>
          </a:xfrm>
          <a:prstGeom prst="rect">
            <a:avLst/>
          </a:prstGeom>
        </p:spPr>
        <p:txBody>
          <a:bodyPr vert="horz" wrap="square" lIns="0" tIns="12700" rIns="0" bIns="0" rtlCol="0">
            <a:spAutoFit/>
          </a:bodyPr>
          <a:lstStyle/>
          <a:p>
            <a:pPr marL="12700">
              <a:spcBef>
                <a:spcPts val="100"/>
              </a:spcBef>
            </a:pPr>
            <a:r>
              <a:rPr sz="2200" b="1" spc="-190" dirty="0">
                <a:solidFill>
                  <a:srgbClr val="FFFFFF"/>
                </a:solidFill>
                <a:latin typeface="Trebuchet MS"/>
                <a:cs typeface="Trebuchet MS"/>
              </a:rPr>
              <a:t>THE </a:t>
            </a:r>
            <a:r>
              <a:rPr sz="2200" b="1" spc="-60" dirty="0">
                <a:solidFill>
                  <a:srgbClr val="FFFFFF"/>
                </a:solidFill>
                <a:latin typeface="Trebuchet MS"/>
                <a:cs typeface="Trebuchet MS"/>
              </a:rPr>
              <a:t>BRAIN</a:t>
            </a:r>
            <a:r>
              <a:rPr sz="2200" b="1" spc="-195" dirty="0">
                <a:solidFill>
                  <a:srgbClr val="FFFFFF"/>
                </a:solidFill>
                <a:latin typeface="Trebuchet MS"/>
                <a:cs typeface="Trebuchet MS"/>
              </a:rPr>
              <a:t> </a:t>
            </a:r>
            <a:r>
              <a:rPr sz="2200" b="1" spc="-145" dirty="0">
                <a:solidFill>
                  <a:srgbClr val="FFFFFF"/>
                </a:solidFill>
                <a:latin typeface="Trebuchet MS"/>
                <a:cs typeface="Trebuchet MS"/>
              </a:rPr>
              <a:t>INITIATIVE®</a:t>
            </a:r>
            <a:endParaRPr sz="2200">
              <a:latin typeface="Trebuchet MS"/>
              <a:cs typeface="Trebuchet MS"/>
            </a:endParaRPr>
          </a:p>
        </p:txBody>
      </p:sp>
      <p:sp>
        <p:nvSpPr>
          <p:cNvPr id="3" name="object 3"/>
          <p:cNvSpPr/>
          <p:nvPr/>
        </p:nvSpPr>
        <p:spPr>
          <a:xfrm>
            <a:off x="1600747" y="6126162"/>
            <a:ext cx="2894975" cy="73183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467101" y="2222500"/>
            <a:ext cx="1113367" cy="182457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467101" y="2552700"/>
            <a:ext cx="1744129" cy="149437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467100" y="3420534"/>
            <a:ext cx="1828800" cy="1164167"/>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3467101" y="3953934"/>
            <a:ext cx="1744129" cy="1253067"/>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3467100" y="3953929"/>
            <a:ext cx="1384300" cy="1595970"/>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1968500" y="3953933"/>
            <a:ext cx="2459570" cy="1828800"/>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1735667" y="2222500"/>
            <a:ext cx="1824570" cy="2692400"/>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3515728" y="2244560"/>
            <a:ext cx="1019810" cy="1734185"/>
          </a:xfrm>
          <a:custGeom>
            <a:avLst/>
            <a:gdLst/>
            <a:ahLst/>
            <a:cxnLst/>
            <a:rect l="l" t="t" r="r" b="b"/>
            <a:pathLst>
              <a:path w="1019810" h="1734185">
                <a:moveTo>
                  <a:pt x="0" y="0"/>
                </a:moveTo>
                <a:lnTo>
                  <a:pt x="0" y="1734057"/>
                </a:lnTo>
                <a:lnTo>
                  <a:pt x="1019263" y="331177"/>
                </a:lnTo>
                <a:lnTo>
                  <a:pt x="978493" y="302442"/>
                </a:lnTo>
                <a:lnTo>
                  <a:pt x="937001" y="274947"/>
                </a:lnTo>
                <a:lnTo>
                  <a:pt x="894817" y="248703"/>
                </a:lnTo>
                <a:lnTo>
                  <a:pt x="851968" y="223717"/>
                </a:lnTo>
                <a:lnTo>
                  <a:pt x="808485" y="200001"/>
                </a:lnTo>
                <a:lnTo>
                  <a:pt x="764395" y="177562"/>
                </a:lnTo>
                <a:lnTo>
                  <a:pt x="719727" y="156411"/>
                </a:lnTo>
                <a:lnTo>
                  <a:pt x="674511" y="136557"/>
                </a:lnTo>
                <a:lnTo>
                  <a:pt x="628775" y="118009"/>
                </a:lnTo>
                <a:lnTo>
                  <a:pt x="582548" y="100777"/>
                </a:lnTo>
                <a:lnTo>
                  <a:pt x="535859" y="84869"/>
                </a:lnTo>
                <a:lnTo>
                  <a:pt x="488736" y="70295"/>
                </a:lnTo>
                <a:lnTo>
                  <a:pt x="441208" y="57065"/>
                </a:lnTo>
                <a:lnTo>
                  <a:pt x="393304" y="45188"/>
                </a:lnTo>
                <a:lnTo>
                  <a:pt x="345054" y="34674"/>
                </a:lnTo>
                <a:lnTo>
                  <a:pt x="296485" y="25530"/>
                </a:lnTo>
                <a:lnTo>
                  <a:pt x="247626" y="17768"/>
                </a:lnTo>
                <a:lnTo>
                  <a:pt x="198507" y="11396"/>
                </a:lnTo>
                <a:lnTo>
                  <a:pt x="149156" y="6424"/>
                </a:lnTo>
                <a:lnTo>
                  <a:pt x="99602" y="2861"/>
                </a:lnTo>
                <a:lnTo>
                  <a:pt x="49873" y="716"/>
                </a:lnTo>
                <a:lnTo>
                  <a:pt x="0" y="0"/>
                </a:lnTo>
                <a:close/>
              </a:path>
            </a:pathLst>
          </a:custGeom>
          <a:solidFill>
            <a:srgbClr val="A70101"/>
          </a:solidFill>
        </p:spPr>
        <p:txBody>
          <a:bodyPr wrap="square" lIns="0" tIns="0" rIns="0" bIns="0" rtlCol="0"/>
          <a:lstStyle/>
          <a:p>
            <a:endParaRPr/>
          </a:p>
        </p:txBody>
      </p:sp>
      <p:sp>
        <p:nvSpPr>
          <p:cNvPr id="12" name="object 12"/>
          <p:cNvSpPr/>
          <p:nvPr/>
        </p:nvSpPr>
        <p:spPr>
          <a:xfrm>
            <a:off x="3515728" y="2575737"/>
            <a:ext cx="1649730" cy="1403350"/>
          </a:xfrm>
          <a:custGeom>
            <a:avLst/>
            <a:gdLst/>
            <a:ahLst/>
            <a:cxnLst/>
            <a:rect l="l" t="t" r="r" b="b"/>
            <a:pathLst>
              <a:path w="1649729" h="1403350">
                <a:moveTo>
                  <a:pt x="1019263" y="0"/>
                </a:moveTo>
                <a:lnTo>
                  <a:pt x="0" y="1402880"/>
                </a:lnTo>
                <a:lnTo>
                  <a:pt x="1649196" y="867028"/>
                </a:lnTo>
                <a:lnTo>
                  <a:pt x="1633103" y="819818"/>
                </a:lnTo>
                <a:lnTo>
                  <a:pt x="1615697" y="773188"/>
                </a:lnTo>
                <a:lnTo>
                  <a:pt x="1596995" y="727161"/>
                </a:lnTo>
                <a:lnTo>
                  <a:pt x="1577016" y="681762"/>
                </a:lnTo>
                <a:lnTo>
                  <a:pt x="1555778" y="637016"/>
                </a:lnTo>
                <a:lnTo>
                  <a:pt x="1533297" y="592948"/>
                </a:lnTo>
                <a:lnTo>
                  <a:pt x="1509593" y="549582"/>
                </a:lnTo>
                <a:lnTo>
                  <a:pt x="1484682" y="506942"/>
                </a:lnTo>
                <a:lnTo>
                  <a:pt x="1458583" y="465053"/>
                </a:lnTo>
                <a:lnTo>
                  <a:pt x="1431313" y="423940"/>
                </a:lnTo>
                <a:lnTo>
                  <a:pt x="1402891" y="383627"/>
                </a:lnTo>
                <a:lnTo>
                  <a:pt x="1373333" y="344138"/>
                </a:lnTo>
                <a:lnTo>
                  <a:pt x="1342659" y="305499"/>
                </a:lnTo>
                <a:lnTo>
                  <a:pt x="1310886" y="267733"/>
                </a:lnTo>
                <a:lnTo>
                  <a:pt x="1278031" y="230865"/>
                </a:lnTo>
                <a:lnTo>
                  <a:pt x="1244112" y="194920"/>
                </a:lnTo>
                <a:lnTo>
                  <a:pt x="1209148" y="159922"/>
                </a:lnTo>
                <a:lnTo>
                  <a:pt x="1173155" y="125896"/>
                </a:lnTo>
                <a:lnTo>
                  <a:pt x="1136153" y="92866"/>
                </a:lnTo>
                <a:lnTo>
                  <a:pt x="1098158" y="60857"/>
                </a:lnTo>
                <a:lnTo>
                  <a:pt x="1059189" y="29893"/>
                </a:lnTo>
                <a:lnTo>
                  <a:pt x="1019263" y="0"/>
                </a:lnTo>
                <a:close/>
              </a:path>
            </a:pathLst>
          </a:custGeom>
          <a:solidFill>
            <a:srgbClr val="F79646"/>
          </a:solidFill>
        </p:spPr>
        <p:txBody>
          <a:bodyPr wrap="square" lIns="0" tIns="0" rIns="0" bIns="0" rtlCol="0"/>
          <a:lstStyle/>
          <a:p>
            <a:endParaRPr/>
          </a:p>
        </p:txBody>
      </p:sp>
      <p:sp>
        <p:nvSpPr>
          <p:cNvPr id="13" name="object 13"/>
          <p:cNvSpPr/>
          <p:nvPr/>
        </p:nvSpPr>
        <p:spPr>
          <a:xfrm>
            <a:off x="3515729" y="3442766"/>
            <a:ext cx="1734185" cy="1071880"/>
          </a:xfrm>
          <a:custGeom>
            <a:avLst/>
            <a:gdLst/>
            <a:ahLst/>
            <a:cxnLst/>
            <a:rect l="l" t="t" r="r" b="b"/>
            <a:pathLst>
              <a:path w="1734185" h="1071879">
                <a:moveTo>
                  <a:pt x="1649196" y="0"/>
                </a:moveTo>
                <a:lnTo>
                  <a:pt x="0" y="535851"/>
                </a:lnTo>
                <a:lnTo>
                  <a:pt x="1649196" y="1071714"/>
                </a:lnTo>
                <a:lnTo>
                  <a:pt x="1663925" y="1024059"/>
                </a:lnTo>
                <a:lnTo>
                  <a:pt x="1677252" y="976102"/>
                </a:lnTo>
                <a:lnTo>
                  <a:pt x="1689175" y="927871"/>
                </a:lnTo>
                <a:lnTo>
                  <a:pt x="1699696" y="879399"/>
                </a:lnTo>
                <a:lnTo>
                  <a:pt x="1708814" y="830714"/>
                </a:lnTo>
                <a:lnTo>
                  <a:pt x="1716529" y="781848"/>
                </a:lnTo>
                <a:lnTo>
                  <a:pt x="1722842" y="732831"/>
                </a:lnTo>
                <a:lnTo>
                  <a:pt x="1727751" y="683692"/>
                </a:lnTo>
                <a:lnTo>
                  <a:pt x="1731258" y="634462"/>
                </a:lnTo>
                <a:lnTo>
                  <a:pt x="1733362" y="585172"/>
                </a:lnTo>
                <a:lnTo>
                  <a:pt x="1734064" y="535851"/>
                </a:lnTo>
                <a:lnTo>
                  <a:pt x="1733362" y="486532"/>
                </a:lnTo>
                <a:lnTo>
                  <a:pt x="1731258" y="437242"/>
                </a:lnTo>
                <a:lnTo>
                  <a:pt x="1727751" y="388013"/>
                </a:lnTo>
                <a:lnTo>
                  <a:pt x="1722842" y="338875"/>
                </a:lnTo>
                <a:lnTo>
                  <a:pt x="1716529" y="289858"/>
                </a:lnTo>
                <a:lnTo>
                  <a:pt x="1708814" y="240993"/>
                </a:lnTo>
                <a:lnTo>
                  <a:pt x="1699696" y="192309"/>
                </a:lnTo>
                <a:lnTo>
                  <a:pt x="1689175" y="143838"/>
                </a:lnTo>
                <a:lnTo>
                  <a:pt x="1677252" y="95609"/>
                </a:lnTo>
                <a:lnTo>
                  <a:pt x="1663925" y="47653"/>
                </a:lnTo>
                <a:lnTo>
                  <a:pt x="1649196" y="0"/>
                </a:lnTo>
                <a:close/>
              </a:path>
            </a:pathLst>
          </a:custGeom>
          <a:solidFill>
            <a:srgbClr val="FFFF00"/>
          </a:solidFill>
        </p:spPr>
        <p:txBody>
          <a:bodyPr wrap="square" lIns="0" tIns="0" rIns="0" bIns="0" rtlCol="0"/>
          <a:lstStyle/>
          <a:p>
            <a:endParaRPr/>
          </a:p>
        </p:txBody>
      </p:sp>
      <p:sp>
        <p:nvSpPr>
          <p:cNvPr id="14" name="object 14"/>
          <p:cNvSpPr/>
          <p:nvPr/>
        </p:nvSpPr>
        <p:spPr>
          <a:xfrm>
            <a:off x="3515728" y="3978618"/>
            <a:ext cx="1649730" cy="1160780"/>
          </a:xfrm>
          <a:custGeom>
            <a:avLst/>
            <a:gdLst/>
            <a:ahLst/>
            <a:cxnLst/>
            <a:rect l="l" t="t" r="r" b="b"/>
            <a:pathLst>
              <a:path w="1649729" h="1160779">
                <a:moveTo>
                  <a:pt x="0" y="0"/>
                </a:moveTo>
                <a:lnTo>
                  <a:pt x="1288668" y="1160322"/>
                </a:lnTo>
                <a:lnTo>
                  <a:pt x="1322899" y="1121136"/>
                </a:lnTo>
                <a:lnTo>
                  <a:pt x="1355896" y="1080996"/>
                </a:lnTo>
                <a:lnTo>
                  <a:pt x="1387640" y="1039932"/>
                </a:lnTo>
                <a:lnTo>
                  <a:pt x="1418114" y="997974"/>
                </a:lnTo>
                <a:lnTo>
                  <a:pt x="1447302" y="955152"/>
                </a:lnTo>
                <a:lnTo>
                  <a:pt x="1475185" y="911497"/>
                </a:lnTo>
                <a:lnTo>
                  <a:pt x="1501746" y="867038"/>
                </a:lnTo>
                <a:lnTo>
                  <a:pt x="1526968" y="821806"/>
                </a:lnTo>
                <a:lnTo>
                  <a:pt x="1550833" y="775831"/>
                </a:lnTo>
                <a:lnTo>
                  <a:pt x="1573324" y="729142"/>
                </a:lnTo>
                <a:lnTo>
                  <a:pt x="1594423" y="681771"/>
                </a:lnTo>
                <a:lnTo>
                  <a:pt x="1614113" y="633748"/>
                </a:lnTo>
                <a:lnTo>
                  <a:pt x="1632376" y="585102"/>
                </a:lnTo>
                <a:lnTo>
                  <a:pt x="1649196" y="535863"/>
                </a:lnTo>
                <a:lnTo>
                  <a:pt x="0" y="0"/>
                </a:lnTo>
                <a:close/>
              </a:path>
            </a:pathLst>
          </a:custGeom>
          <a:solidFill>
            <a:srgbClr val="93D050"/>
          </a:solidFill>
        </p:spPr>
        <p:txBody>
          <a:bodyPr wrap="square" lIns="0" tIns="0" rIns="0" bIns="0" rtlCol="0"/>
          <a:lstStyle/>
          <a:p>
            <a:endParaRPr/>
          </a:p>
        </p:txBody>
      </p:sp>
      <p:sp>
        <p:nvSpPr>
          <p:cNvPr id="15" name="object 15"/>
          <p:cNvSpPr/>
          <p:nvPr/>
        </p:nvSpPr>
        <p:spPr>
          <a:xfrm>
            <a:off x="3515728" y="3978619"/>
            <a:ext cx="1289050" cy="1501775"/>
          </a:xfrm>
          <a:custGeom>
            <a:avLst/>
            <a:gdLst/>
            <a:ahLst/>
            <a:cxnLst/>
            <a:rect l="l" t="t" r="r" b="b"/>
            <a:pathLst>
              <a:path w="1289050" h="1501775">
                <a:moveTo>
                  <a:pt x="0" y="0"/>
                </a:moveTo>
                <a:lnTo>
                  <a:pt x="867041" y="1501749"/>
                </a:lnTo>
                <a:lnTo>
                  <a:pt x="909635" y="1476338"/>
                </a:lnTo>
                <a:lnTo>
                  <a:pt x="951446" y="1449744"/>
                </a:lnTo>
                <a:lnTo>
                  <a:pt x="992451" y="1421987"/>
                </a:lnTo>
                <a:lnTo>
                  <a:pt x="1032627" y="1393085"/>
                </a:lnTo>
                <a:lnTo>
                  <a:pt x="1071951" y="1363058"/>
                </a:lnTo>
                <a:lnTo>
                  <a:pt x="1110398" y="1331924"/>
                </a:lnTo>
                <a:lnTo>
                  <a:pt x="1147945" y="1299703"/>
                </a:lnTo>
                <a:lnTo>
                  <a:pt x="1184569" y="1266413"/>
                </a:lnTo>
                <a:lnTo>
                  <a:pt x="1220247" y="1232074"/>
                </a:lnTo>
                <a:lnTo>
                  <a:pt x="1254955" y="1196704"/>
                </a:lnTo>
                <a:lnTo>
                  <a:pt x="1288668" y="1160322"/>
                </a:lnTo>
                <a:lnTo>
                  <a:pt x="0" y="0"/>
                </a:lnTo>
                <a:close/>
              </a:path>
            </a:pathLst>
          </a:custGeom>
          <a:solidFill>
            <a:srgbClr val="38D7FF"/>
          </a:solidFill>
        </p:spPr>
        <p:txBody>
          <a:bodyPr wrap="square" lIns="0" tIns="0" rIns="0" bIns="0" rtlCol="0"/>
          <a:lstStyle/>
          <a:p>
            <a:endParaRPr/>
          </a:p>
        </p:txBody>
      </p:sp>
      <p:sp>
        <p:nvSpPr>
          <p:cNvPr id="16" name="object 16"/>
          <p:cNvSpPr/>
          <p:nvPr/>
        </p:nvSpPr>
        <p:spPr>
          <a:xfrm>
            <a:off x="2013983" y="3978618"/>
            <a:ext cx="2369185" cy="1734820"/>
          </a:xfrm>
          <a:custGeom>
            <a:avLst/>
            <a:gdLst/>
            <a:ahLst/>
            <a:cxnLst/>
            <a:rect l="l" t="t" r="r" b="b"/>
            <a:pathLst>
              <a:path w="2369185" h="1734820">
                <a:moveTo>
                  <a:pt x="1501745" y="0"/>
                </a:moveTo>
                <a:lnTo>
                  <a:pt x="0" y="867041"/>
                </a:lnTo>
                <a:lnTo>
                  <a:pt x="24845" y="908743"/>
                </a:lnTo>
                <a:lnTo>
                  <a:pt x="50670" y="949498"/>
                </a:lnTo>
                <a:lnTo>
                  <a:pt x="77449" y="989301"/>
                </a:lnTo>
                <a:lnTo>
                  <a:pt x="105160" y="1028145"/>
                </a:lnTo>
                <a:lnTo>
                  <a:pt x="133779" y="1066023"/>
                </a:lnTo>
                <a:lnTo>
                  <a:pt x="163282" y="1102931"/>
                </a:lnTo>
                <a:lnTo>
                  <a:pt x="193644" y="1138860"/>
                </a:lnTo>
                <a:lnTo>
                  <a:pt x="224843" y="1173805"/>
                </a:lnTo>
                <a:lnTo>
                  <a:pt x="256855" y="1207759"/>
                </a:lnTo>
                <a:lnTo>
                  <a:pt x="289656" y="1240716"/>
                </a:lnTo>
                <a:lnTo>
                  <a:pt x="323222" y="1272670"/>
                </a:lnTo>
                <a:lnTo>
                  <a:pt x="357529" y="1303614"/>
                </a:lnTo>
                <a:lnTo>
                  <a:pt x="392554" y="1333542"/>
                </a:lnTo>
                <a:lnTo>
                  <a:pt x="428273" y="1362448"/>
                </a:lnTo>
                <a:lnTo>
                  <a:pt x="464662" y="1390324"/>
                </a:lnTo>
                <a:lnTo>
                  <a:pt x="501697" y="1417166"/>
                </a:lnTo>
                <a:lnTo>
                  <a:pt x="539355" y="1442966"/>
                </a:lnTo>
                <a:lnTo>
                  <a:pt x="577612" y="1467718"/>
                </a:lnTo>
                <a:lnTo>
                  <a:pt x="616444" y="1491415"/>
                </a:lnTo>
                <a:lnTo>
                  <a:pt x="655828" y="1514052"/>
                </a:lnTo>
                <a:lnTo>
                  <a:pt x="695739" y="1535622"/>
                </a:lnTo>
                <a:lnTo>
                  <a:pt x="736155" y="1556119"/>
                </a:lnTo>
                <a:lnTo>
                  <a:pt x="777050" y="1575536"/>
                </a:lnTo>
                <a:lnTo>
                  <a:pt x="818402" y="1593866"/>
                </a:lnTo>
                <a:lnTo>
                  <a:pt x="860187" y="1611104"/>
                </a:lnTo>
                <a:lnTo>
                  <a:pt x="902380" y="1627244"/>
                </a:lnTo>
                <a:lnTo>
                  <a:pt x="944959" y="1642278"/>
                </a:lnTo>
                <a:lnTo>
                  <a:pt x="987899" y="1656201"/>
                </a:lnTo>
                <a:lnTo>
                  <a:pt x="1031177" y="1669005"/>
                </a:lnTo>
                <a:lnTo>
                  <a:pt x="1074769" y="1680686"/>
                </a:lnTo>
                <a:lnTo>
                  <a:pt x="1118652" y="1691235"/>
                </a:lnTo>
                <a:lnTo>
                  <a:pt x="1162800" y="1700648"/>
                </a:lnTo>
                <a:lnTo>
                  <a:pt x="1207192" y="1708918"/>
                </a:lnTo>
                <a:lnTo>
                  <a:pt x="1251802" y="1716037"/>
                </a:lnTo>
                <a:lnTo>
                  <a:pt x="1296608" y="1722001"/>
                </a:lnTo>
                <a:lnTo>
                  <a:pt x="1341585" y="1726802"/>
                </a:lnTo>
                <a:lnTo>
                  <a:pt x="1386710" y="1730434"/>
                </a:lnTo>
                <a:lnTo>
                  <a:pt x="1431959" y="1732891"/>
                </a:lnTo>
                <a:lnTo>
                  <a:pt x="1477308" y="1734166"/>
                </a:lnTo>
                <a:lnTo>
                  <a:pt x="1522734" y="1734254"/>
                </a:lnTo>
                <a:lnTo>
                  <a:pt x="1568212" y="1733147"/>
                </a:lnTo>
                <a:lnTo>
                  <a:pt x="1613719" y="1730840"/>
                </a:lnTo>
                <a:lnTo>
                  <a:pt x="1659232" y="1727325"/>
                </a:lnTo>
                <a:lnTo>
                  <a:pt x="1704726" y="1722598"/>
                </a:lnTo>
                <a:lnTo>
                  <a:pt x="1750178" y="1716650"/>
                </a:lnTo>
                <a:lnTo>
                  <a:pt x="1795564" y="1709476"/>
                </a:lnTo>
                <a:lnTo>
                  <a:pt x="1840861" y="1701070"/>
                </a:lnTo>
                <a:lnTo>
                  <a:pt x="1886043" y="1691425"/>
                </a:lnTo>
                <a:lnTo>
                  <a:pt x="1931089" y="1680535"/>
                </a:lnTo>
                <a:lnTo>
                  <a:pt x="1975974" y="1668394"/>
                </a:lnTo>
                <a:lnTo>
                  <a:pt x="2020674" y="1654994"/>
                </a:lnTo>
                <a:lnTo>
                  <a:pt x="2065165" y="1640330"/>
                </a:lnTo>
                <a:lnTo>
                  <a:pt x="2109424" y="1624396"/>
                </a:lnTo>
                <a:lnTo>
                  <a:pt x="2153428" y="1607184"/>
                </a:lnTo>
                <a:lnTo>
                  <a:pt x="2197151" y="1588689"/>
                </a:lnTo>
                <a:lnTo>
                  <a:pt x="2240572" y="1568905"/>
                </a:lnTo>
                <a:lnTo>
                  <a:pt x="2283665" y="1547824"/>
                </a:lnTo>
                <a:lnTo>
                  <a:pt x="2326407" y="1525441"/>
                </a:lnTo>
                <a:lnTo>
                  <a:pt x="2368774" y="1501749"/>
                </a:lnTo>
                <a:lnTo>
                  <a:pt x="1501745" y="0"/>
                </a:lnTo>
                <a:close/>
              </a:path>
            </a:pathLst>
          </a:custGeom>
          <a:solidFill>
            <a:srgbClr val="0071C0"/>
          </a:solidFill>
        </p:spPr>
        <p:txBody>
          <a:bodyPr wrap="square" lIns="0" tIns="0" rIns="0" bIns="0" rtlCol="0"/>
          <a:lstStyle/>
          <a:p>
            <a:endParaRPr/>
          </a:p>
        </p:txBody>
      </p:sp>
      <p:sp>
        <p:nvSpPr>
          <p:cNvPr id="17" name="object 17"/>
          <p:cNvSpPr/>
          <p:nvPr/>
        </p:nvSpPr>
        <p:spPr>
          <a:xfrm>
            <a:off x="1781480" y="2244560"/>
            <a:ext cx="1734820" cy="2601595"/>
          </a:xfrm>
          <a:custGeom>
            <a:avLst/>
            <a:gdLst/>
            <a:ahLst/>
            <a:cxnLst/>
            <a:rect l="l" t="t" r="r" b="b"/>
            <a:pathLst>
              <a:path w="1734820" h="2601595">
                <a:moveTo>
                  <a:pt x="1734248" y="0"/>
                </a:moveTo>
                <a:lnTo>
                  <a:pt x="1683570" y="740"/>
                </a:lnTo>
                <a:lnTo>
                  <a:pt x="1633023" y="2956"/>
                </a:lnTo>
                <a:lnTo>
                  <a:pt x="1582638" y="6639"/>
                </a:lnTo>
                <a:lnTo>
                  <a:pt x="1532444" y="11781"/>
                </a:lnTo>
                <a:lnTo>
                  <a:pt x="1482474" y="18374"/>
                </a:lnTo>
                <a:lnTo>
                  <a:pt x="1432757" y="26409"/>
                </a:lnTo>
                <a:lnTo>
                  <a:pt x="1383326" y="35879"/>
                </a:lnTo>
                <a:lnTo>
                  <a:pt x="1334210" y="46774"/>
                </a:lnTo>
                <a:lnTo>
                  <a:pt x="1285440" y="59086"/>
                </a:lnTo>
                <a:lnTo>
                  <a:pt x="1237049" y="72808"/>
                </a:lnTo>
                <a:lnTo>
                  <a:pt x="1189066" y="87931"/>
                </a:lnTo>
                <a:lnTo>
                  <a:pt x="1141522" y="104446"/>
                </a:lnTo>
                <a:lnTo>
                  <a:pt x="1094448" y="122346"/>
                </a:lnTo>
                <a:lnTo>
                  <a:pt x="1047876" y="141622"/>
                </a:lnTo>
                <a:lnTo>
                  <a:pt x="1001835" y="162266"/>
                </a:lnTo>
                <a:lnTo>
                  <a:pt x="956358" y="184269"/>
                </a:lnTo>
                <a:lnTo>
                  <a:pt x="911474" y="207623"/>
                </a:lnTo>
                <a:lnTo>
                  <a:pt x="867215" y="232321"/>
                </a:lnTo>
                <a:lnTo>
                  <a:pt x="825513" y="257166"/>
                </a:lnTo>
                <a:lnTo>
                  <a:pt x="784758" y="282990"/>
                </a:lnTo>
                <a:lnTo>
                  <a:pt x="744955" y="309769"/>
                </a:lnTo>
                <a:lnTo>
                  <a:pt x="706111" y="337480"/>
                </a:lnTo>
                <a:lnTo>
                  <a:pt x="668232" y="366098"/>
                </a:lnTo>
                <a:lnTo>
                  <a:pt x="631325" y="395600"/>
                </a:lnTo>
                <a:lnTo>
                  <a:pt x="595395" y="425963"/>
                </a:lnTo>
                <a:lnTo>
                  <a:pt x="560450" y="457161"/>
                </a:lnTo>
                <a:lnTo>
                  <a:pt x="526496" y="489173"/>
                </a:lnTo>
                <a:lnTo>
                  <a:pt x="493539" y="521973"/>
                </a:lnTo>
                <a:lnTo>
                  <a:pt x="461585" y="555539"/>
                </a:lnTo>
                <a:lnTo>
                  <a:pt x="430641" y="589846"/>
                </a:lnTo>
                <a:lnTo>
                  <a:pt x="400713" y="624870"/>
                </a:lnTo>
                <a:lnTo>
                  <a:pt x="371807" y="660589"/>
                </a:lnTo>
                <a:lnTo>
                  <a:pt x="343930" y="696978"/>
                </a:lnTo>
                <a:lnTo>
                  <a:pt x="317089" y="734013"/>
                </a:lnTo>
                <a:lnTo>
                  <a:pt x="291289" y="771671"/>
                </a:lnTo>
                <a:lnTo>
                  <a:pt x="266537" y="809928"/>
                </a:lnTo>
                <a:lnTo>
                  <a:pt x="242839" y="848760"/>
                </a:lnTo>
                <a:lnTo>
                  <a:pt x="220202" y="888143"/>
                </a:lnTo>
                <a:lnTo>
                  <a:pt x="198632" y="928055"/>
                </a:lnTo>
                <a:lnTo>
                  <a:pt x="178136" y="968470"/>
                </a:lnTo>
                <a:lnTo>
                  <a:pt x="158719" y="1009365"/>
                </a:lnTo>
                <a:lnTo>
                  <a:pt x="140388" y="1050717"/>
                </a:lnTo>
                <a:lnTo>
                  <a:pt x="123150" y="1092502"/>
                </a:lnTo>
                <a:lnTo>
                  <a:pt x="107010" y="1134695"/>
                </a:lnTo>
                <a:lnTo>
                  <a:pt x="91976" y="1177274"/>
                </a:lnTo>
                <a:lnTo>
                  <a:pt x="78053" y="1220214"/>
                </a:lnTo>
                <a:lnTo>
                  <a:pt x="65249" y="1263492"/>
                </a:lnTo>
                <a:lnTo>
                  <a:pt x="53568" y="1307084"/>
                </a:lnTo>
                <a:lnTo>
                  <a:pt x="43018" y="1350967"/>
                </a:lnTo>
                <a:lnTo>
                  <a:pt x="33606" y="1395115"/>
                </a:lnTo>
                <a:lnTo>
                  <a:pt x="25336" y="1439507"/>
                </a:lnTo>
                <a:lnTo>
                  <a:pt x="18217" y="1484117"/>
                </a:lnTo>
                <a:lnTo>
                  <a:pt x="12253" y="1528923"/>
                </a:lnTo>
                <a:lnTo>
                  <a:pt x="7452" y="1573901"/>
                </a:lnTo>
                <a:lnTo>
                  <a:pt x="3820" y="1619026"/>
                </a:lnTo>
                <a:lnTo>
                  <a:pt x="1363" y="1664275"/>
                </a:lnTo>
                <a:lnTo>
                  <a:pt x="87" y="1709624"/>
                </a:lnTo>
                <a:lnTo>
                  <a:pt x="0" y="1755050"/>
                </a:lnTo>
                <a:lnTo>
                  <a:pt x="1106" y="1800529"/>
                </a:lnTo>
                <a:lnTo>
                  <a:pt x="3414" y="1846036"/>
                </a:lnTo>
                <a:lnTo>
                  <a:pt x="6928" y="1891549"/>
                </a:lnTo>
                <a:lnTo>
                  <a:pt x="11656" y="1937044"/>
                </a:lnTo>
                <a:lnTo>
                  <a:pt x="17603" y="1982496"/>
                </a:lnTo>
                <a:lnTo>
                  <a:pt x="24776" y="2027883"/>
                </a:lnTo>
                <a:lnTo>
                  <a:pt x="33182" y="2073179"/>
                </a:lnTo>
                <a:lnTo>
                  <a:pt x="42827" y="2118363"/>
                </a:lnTo>
                <a:lnTo>
                  <a:pt x="53717" y="2163409"/>
                </a:lnTo>
                <a:lnTo>
                  <a:pt x="65859" y="2208294"/>
                </a:lnTo>
                <a:lnTo>
                  <a:pt x="79258" y="2252994"/>
                </a:lnTo>
                <a:lnTo>
                  <a:pt x="93922" y="2297486"/>
                </a:lnTo>
                <a:lnTo>
                  <a:pt x="109856" y="2341746"/>
                </a:lnTo>
                <a:lnTo>
                  <a:pt x="127068" y="2385750"/>
                </a:lnTo>
                <a:lnTo>
                  <a:pt x="145562" y="2429474"/>
                </a:lnTo>
                <a:lnTo>
                  <a:pt x="165347" y="2472895"/>
                </a:lnTo>
                <a:lnTo>
                  <a:pt x="186427" y="2515988"/>
                </a:lnTo>
                <a:lnTo>
                  <a:pt x="208810" y="2558731"/>
                </a:lnTo>
                <a:lnTo>
                  <a:pt x="232502" y="2601099"/>
                </a:lnTo>
                <a:lnTo>
                  <a:pt x="1734248" y="1734057"/>
                </a:lnTo>
                <a:lnTo>
                  <a:pt x="1734248" y="0"/>
                </a:lnTo>
                <a:close/>
              </a:path>
            </a:pathLst>
          </a:custGeom>
          <a:solidFill>
            <a:srgbClr val="7030A1"/>
          </a:solidFill>
        </p:spPr>
        <p:txBody>
          <a:bodyPr wrap="square" lIns="0" tIns="0" rIns="0" bIns="0" rtlCol="0"/>
          <a:lstStyle/>
          <a:p>
            <a:endParaRPr/>
          </a:p>
        </p:txBody>
      </p:sp>
      <p:sp>
        <p:nvSpPr>
          <p:cNvPr id="18" name="object 18"/>
          <p:cNvSpPr txBox="1"/>
          <p:nvPr/>
        </p:nvSpPr>
        <p:spPr>
          <a:xfrm>
            <a:off x="3771773" y="2415654"/>
            <a:ext cx="386080" cy="228268"/>
          </a:xfrm>
          <a:prstGeom prst="rect">
            <a:avLst/>
          </a:prstGeom>
        </p:spPr>
        <p:txBody>
          <a:bodyPr vert="horz" wrap="square" lIns="0" tIns="12700" rIns="0" bIns="0" rtlCol="0">
            <a:spAutoFit/>
          </a:bodyPr>
          <a:lstStyle/>
          <a:p>
            <a:pPr marL="12700">
              <a:spcBef>
                <a:spcPts val="100"/>
              </a:spcBef>
            </a:pPr>
            <a:r>
              <a:rPr sz="1400" b="1" spc="-120" dirty="0">
                <a:solidFill>
                  <a:srgbClr val="FFFFFF"/>
                </a:solidFill>
                <a:latin typeface="Trebuchet MS"/>
                <a:cs typeface="Trebuchet MS"/>
              </a:rPr>
              <a:t>$150</a:t>
            </a:r>
            <a:endParaRPr sz="1400">
              <a:latin typeface="Trebuchet MS"/>
              <a:cs typeface="Trebuchet MS"/>
            </a:endParaRPr>
          </a:p>
        </p:txBody>
      </p:sp>
      <p:sp>
        <p:nvSpPr>
          <p:cNvPr id="19" name="object 19"/>
          <p:cNvSpPr txBox="1"/>
          <p:nvPr/>
        </p:nvSpPr>
        <p:spPr>
          <a:xfrm>
            <a:off x="4508373" y="3012554"/>
            <a:ext cx="386080" cy="228268"/>
          </a:xfrm>
          <a:prstGeom prst="rect">
            <a:avLst/>
          </a:prstGeom>
        </p:spPr>
        <p:txBody>
          <a:bodyPr vert="horz" wrap="square" lIns="0" tIns="12700" rIns="0" bIns="0" rtlCol="0">
            <a:spAutoFit/>
          </a:bodyPr>
          <a:lstStyle/>
          <a:p>
            <a:pPr marL="12700">
              <a:spcBef>
                <a:spcPts val="100"/>
              </a:spcBef>
            </a:pPr>
            <a:r>
              <a:rPr sz="1400" b="1" spc="-120" dirty="0">
                <a:latin typeface="Trebuchet MS"/>
                <a:cs typeface="Trebuchet MS"/>
              </a:rPr>
              <a:t>$150</a:t>
            </a:r>
            <a:endParaRPr sz="1400">
              <a:latin typeface="Trebuchet MS"/>
              <a:cs typeface="Trebuchet MS"/>
            </a:endParaRPr>
          </a:p>
        </p:txBody>
      </p:sp>
      <p:sp>
        <p:nvSpPr>
          <p:cNvPr id="20" name="object 20"/>
          <p:cNvSpPr txBox="1"/>
          <p:nvPr/>
        </p:nvSpPr>
        <p:spPr>
          <a:xfrm>
            <a:off x="4800472" y="3850754"/>
            <a:ext cx="386080" cy="228268"/>
          </a:xfrm>
          <a:prstGeom prst="rect">
            <a:avLst/>
          </a:prstGeom>
        </p:spPr>
        <p:txBody>
          <a:bodyPr vert="horz" wrap="square" lIns="0" tIns="12700" rIns="0" bIns="0" rtlCol="0">
            <a:spAutoFit/>
          </a:bodyPr>
          <a:lstStyle/>
          <a:p>
            <a:pPr marL="12700">
              <a:spcBef>
                <a:spcPts val="100"/>
              </a:spcBef>
            </a:pPr>
            <a:r>
              <a:rPr sz="1400" b="1" spc="-120" dirty="0">
                <a:latin typeface="Trebuchet MS"/>
                <a:cs typeface="Trebuchet MS"/>
              </a:rPr>
              <a:t>$150</a:t>
            </a:r>
            <a:endParaRPr sz="1400">
              <a:latin typeface="Trebuchet MS"/>
              <a:cs typeface="Trebuchet MS"/>
            </a:endParaRPr>
          </a:p>
        </p:txBody>
      </p:sp>
      <p:sp>
        <p:nvSpPr>
          <p:cNvPr id="21" name="object 21"/>
          <p:cNvSpPr txBox="1"/>
          <p:nvPr/>
        </p:nvSpPr>
        <p:spPr>
          <a:xfrm>
            <a:off x="4597273" y="4561954"/>
            <a:ext cx="386080" cy="228268"/>
          </a:xfrm>
          <a:prstGeom prst="rect">
            <a:avLst/>
          </a:prstGeom>
        </p:spPr>
        <p:txBody>
          <a:bodyPr vert="horz" wrap="square" lIns="0" tIns="12700" rIns="0" bIns="0" rtlCol="0">
            <a:spAutoFit/>
          </a:bodyPr>
          <a:lstStyle/>
          <a:p>
            <a:pPr marL="12700">
              <a:spcBef>
                <a:spcPts val="100"/>
              </a:spcBef>
            </a:pPr>
            <a:r>
              <a:rPr sz="1400" b="1" spc="-120" dirty="0">
                <a:latin typeface="Trebuchet MS"/>
                <a:cs typeface="Trebuchet MS"/>
              </a:rPr>
              <a:t>$100</a:t>
            </a:r>
            <a:endParaRPr sz="1400">
              <a:latin typeface="Trebuchet MS"/>
              <a:cs typeface="Trebuchet MS"/>
            </a:endParaRPr>
          </a:p>
        </p:txBody>
      </p:sp>
      <p:sp>
        <p:nvSpPr>
          <p:cNvPr id="22" name="object 22"/>
          <p:cNvSpPr txBox="1"/>
          <p:nvPr/>
        </p:nvSpPr>
        <p:spPr>
          <a:xfrm>
            <a:off x="4305173" y="5006454"/>
            <a:ext cx="295910" cy="228268"/>
          </a:xfrm>
          <a:prstGeom prst="rect">
            <a:avLst/>
          </a:prstGeom>
        </p:spPr>
        <p:txBody>
          <a:bodyPr vert="horz" wrap="square" lIns="0" tIns="12700" rIns="0" bIns="0" rtlCol="0">
            <a:spAutoFit/>
          </a:bodyPr>
          <a:lstStyle/>
          <a:p>
            <a:pPr marL="12700">
              <a:spcBef>
                <a:spcPts val="100"/>
              </a:spcBef>
            </a:pPr>
            <a:r>
              <a:rPr sz="1400" b="1" spc="-120" dirty="0">
                <a:latin typeface="Trebuchet MS"/>
                <a:cs typeface="Trebuchet MS"/>
              </a:rPr>
              <a:t>$75</a:t>
            </a:r>
            <a:endParaRPr sz="1400">
              <a:latin typeface="Trebuchet MS"/>
              <a:cs typeface="Trebuchet MS"/>
            </a:endParaRPr>
          </a:p>
        </p:txBody>
      </p:sp>
      <p:sp>
        <p:nvSpPr>
          <p:cNvPr id="23" name="object 23"/>
          <p:cNvSpPr txBox="1"/>
          <p:nvPr/>
        </p:nvSpPr>
        <p:spPr>
          <a:xfrm>
            <a:off x="2908172" y="5273154"/>
            <a:ext cx="386080" cy="228268"/>
          </a:xfrm>
          <a:prstGeom prst="rect">
            <a:avLst/>
          </a:prstGeom>
        </p:spPr>
        <p:txBody>
          <a:bodyPr vert="horz" wrap="square" lIns="0" tIns="12700" rIns="0" bIns="0" rtlCol="0">
            <a:spAutoFit/>
          </a:bodyPr>
          <a:lstStyle/>
          <a:p>
            <a:pPr marL="12700">
              <a:spcBef>
                <a:spcPts val="100"/>
              </a:spcBef>
            </a:pPr>
            <a:r>
              <a:rPr sz="1400" b="1" spc="-120" dirty="0">
                <a:solidFill>
                  <a:srgbClr val="FFFFFF"/>
                </a:solidFill>
                <a:latin typeface="Trebuchet MS"/>
                <a:cs typeface="Trebuchet MS"/>
              </a:rPr>
              <a:t>$386</a:t>
            </a:r>
            <a:endParaRPr sz="1400">
              <a:latin typeface="Trebuchet MS"/>
              <a:cs typeface="Trebuchet MS"/>
            </a:endParaRPr>
          </a:p>
        </p:txBody>
      </p:sp>
      <p:sp>
        <p:nvSpPr>
          <p:cNvPr id="24" name="object 24"/>
          <p:cNvSpPr txBox="1"/>
          <p:nvPr/>
        </p:nvSpPr>
        <p:spPr>
          <a:xfrm>
            <a:off x="2057267" y="3114154"/>
            <a:ext cx="386080" cy="228268"/>
          </a:xfrm>
          <a:prstGeom prst="rect">
            <a:avLst/>
          </a:prstGeom>
        </p:spPr>
        <p:txBody>
          <a:bodyPr vert="horz" wrap="square" lIns="0" tIns="12700" rIns="0" bIns="0" rtlCol="0">
            <a:spAutoFit/>
          </a:bodyPr>
          <a:lstStyle/>
          <a:p>
            <a:pPr marL="12700">
              <a:spcBef>
                <a:spcPts val="100"/>
              </a:spcBef>
            </a:pPr>
            <a:r>
              <a:rPr sz="1400" b="1" spc="-120" dirty="0">
                <a:solidFill>
                  <a:srgbClr val="FFFFFF"/>
                </a:solidFill>
                <a:latin typeface="Trebuchet MS"/>
                <a:cs typeface="Trebuchet MS"/>
              </a:rPr>
              <a:t>$500</a:t>
            </a:r>
            <a:endParaRPr sz="1400">
              <a:latin typeface="Trebuchet MS"/>
              <a:cs typeface="Trebuchet MS"/>
            </a:endParaRPr>
          </a:p>
        </p:txBody>
      </p:sp>
      <p:sp>
        <p:nvSpPr>
          <p:cNvPr id="25" name="object 25"/>
          <p:cNvSpPr/>
          <p:nvPr/>
        </p:nvSpPr>
        <p:spPr>
          <a:xfrm>
            <a:off x="1653323" y="1028256"/>
            <a:ext cx="739775" cy="753745"/>
          </a:xfrm>
          <a:custGeom>
            <a:avLst/>
            <a:gdLst/>
            <a:ahLst/>
            <a:cxnLst/>
            <a:rect l="l" t="t" r="r" b="b"/>
            <a:pathLst>
              <a:path w="739775" h="753744">
                <a:moveTo>
                  <a:pt x="0" y="0"/>
                </a:moveTo>
                <a:lnTo>
                  <a:pt x="739418" y="0"/>
                </a:lnTo>
                <a:lnTo>
                  <a:pt x="739418" y="753325"/>
                </a:lnTo>
                <a:lnTo>
                  <a:pt x="0" y="753325"/>
                </a:lnTo>
                <a:lnTo>
                  <a:pt x="0" y="0"/>
                </a:lnTo>
                <a:close/>
              </a:path>
            </a:pathLst>
          </a:custGeom>
          <a:solidFill>
            <a:srgbClr val="C00000"/>
          </a:solidFill>
        </p:spPr>
        <p:txBody>
          <a:bodyPr wrap="square" lIns="0" tIns="0" rIns="0" bIns="0" rtlCol="0"/>
          <a:lstStyle/>
          <a:p>
            <a:endParaRPr/>
          </a:p>
        </p:txBody>
      </p:sp>
      <p:sp>
        <p:nvSpPr>
          <p:cNvPr id="26" name="object 26"/>
          <p:cNvSpPr/>
          <p:nvPr/>
        </p:nvSpPr>
        <p:spPr>
          <a:xfrm>
            <a:off x="1653323" y="1028256"/>
            <a:ext cx="739775" cy="753745"/>
          </a:xfrm>
          <a:custGeom>
            <a:avLst/>
            <a:gdLst/>
            <a:ahLst/>
            <a:cxnLst/>
            <a:rect l="l" t="t" r="r" b="b"/>
            <a:pathLst>
              <a:path w="739775" h="753744">
                <a:moveTo>
                  <a:pt x="0" y="0"/>
                </a:moveTo>
                <a:lnTo>
                  <a:pt x="739418" y="0"/>
                </a:lnTo>
                <a:lnTo>
                  <a:pt x="739418" y="753321"/>
                </a:lnTo>
                <a:lnTo>
                  <a:pt x="0" y="753321"/>
                </a:lnTo>
                <a:lnTo>
                  <a:pt x="0" y="0"/>
                </a:lnTo>
                <a:close/>
              </a:path>
            </a:pathLst>
          </a:custGeom>
          <a:ln w="25400">
            <a:solidFill>
              <a:srgbClr val="C00000"/>
            </a:solidFill>
          </a:ln>
        </p:spPr>
        <p:txBody>
          <a:bodyPr wrap="square" lIns="0" tIns="0" rIns="0" bIns="0" rtlCol="0"/>
          <a:lstStyle/>
          <a:p>
            <a:endParaRPr/>
          </a:p>
        </p:txBody>
      </p:sp>
      <p:sp>
        <p:nvSpPr>
          <p:cNvPr id="27" name="object 27"/>
          <p:cNvSpPr/>
          <p:nvPr/>
        </p:nvSpPr>
        <p:spPr>
          <a:xfrm>
            <a:off x="1710268" y="1126062"/>
            <a:ext cx="681567" cy="414867"/>
          </a:xfrm>
          <a:prstGeom prst="rect">
            <a:avLst/>
          </a:prstGeom>
          <a:blipFill>
            <a:blip r:embed="rId10" cstate="print"/>
            <a:stretch>
              <a:fillRect/>
            </a:stretch>
          </a:blipFill>
        </p:spPr>
        <p:txBody>
          <a:bodyPr wrap="square" lIns="0" tIns="0" rIns="0" bIns="0" rtlCol="0"/>
          <a:lstStyle/>
          <a:p>
            <a:endParaRPr/>
          </a:p>
        </p:txBody>
      </p:sp>
      <p:sp>
        <p:nvSpPr>
          <p:cNvPr id="28" name="object 28"/>
          <p:cNvSpPr/>
          <p:nvPr/>
        </p:nvSpPr>
        <p:spPr>
          <a:xfrm>
            <a:off x="1536701" y="1320804"/>
            <a:ext cx="567267" cy="414867"/>
          </a:xfrm>
          <a:prstGeom prst="rect">
            <a:avLst/>
          </a:prstGeom>
          <a:blipFill>
            <a:blip r:embed="rId11" cstate="print"/>
            <a:stretch>
              <a:fillRect/>
            </a:stretch>
          </a:blipFill>
        </p:spPr>
        <p:txBody>
          <a:bodyPr wrap="square" lIns="0" tIns="0" rIns="0" bIns="0" rtlCol="0"/>
          <a:lstStyle/>
          <a:p>
            <a:endParaRPr/>
          </a:p>
        </p:txBody>
      </p:sp>
      <p:sp>
        <p:nvSpPr>
          <p:cNvPr id="29" name="object 29"/>
          <p:cNvSpPr/>
          <p:nvPr/>
        </p:nvSpPr>
        <p:spPr>
          <a:xfrm>
            <a:off x="1849967" y="1320804"/>
            <a:ext cx="677332" cy="414867"/>
          </a:xfrm>
          <a:prstGeom prst="rect">
            <a:avLst/>
          </a:prstGeom>
          <a:blipFill>
            <a:blip r:embed="rId12" cstate="print"/>
            <a:stretch>
              <a:fillRect/>
            </a:stretch>
          </a:blipFill>
        </p:spPr>
        <p:txBody>
          <a:bodyPr wrap="square" lIns="0" tIns="0" rIns="0" bIns="0" rtlCol="0"/>
          <a:lstStyle/>
          <a:p>
            <a:endParaRPr/>
          </a:p>
        </p:txBody>
      </p:sp>
      <p:sp>
        <p:nvSpPr>
          <p:cNvPr id="30" name="object 30"/>
          <p:cNvSpPr txBox="1"/>
          <p:nvPr/>
        </p:nvSpPr>
        <p:spPr>
          <a:xfrm>
            <a:off x="1644000" y="1166343"/>
            <a:ext cx="757555" cy="433705"/>
          </a:xfrm>
          <a:prstGeom prst="rect">
            <a:avLst/>
          </a:prstGeom>
        </p:spPr>
        <p:txBody>
          <a:bodyPr vert="horz" wrap="square" lIns="0" tIns="34925" rIns="0" bIns="0" rtlCol="0">
            <a:spAutoFit/>
          </a:bodyPr>
          <a:lstStyle/>
          <a:p>
            <a:pPr marL="12700" marR="5080" indent="172720">
              <a:lnSpc>
                <a:spcPts val="1530"/>
              </a:lnSpc>
              <a:spcBef>
                <a:spcPts val="275"/>
              </a:spcBef>
            </a:pPr>
            <a:r>
              <a:rPr sz="1400" b="1" spc="-80" dirty="0">
                <a:solidFill>
                  <a:srgbClr val="FFFFFF"/>
                </a:solidFill>
                <a:latin typeface="Trebuchet MS"/>
                <a:cs typeface="Trebuchet MS"/>
              </a:rPr>
              <a:t>Brain  </a:t>
            </a:r>
            <a:r>
              <a:rPr sz="1400" b="1" spc="-90" dirty="0">
                <a:solidFill>
                  <a:srgbClr val="FFFFFF"/>
                </a:solidFill>
                <a:latin typeface="Trebuchet MS"/>
                <a:cs typeface="Trebuchet MS"/>
              </a:rPr>
              <a:t>Cell</a:t>
            </a:r>
            <a:r>
              <a:rPr sz="1400" b="1" spc="-195" dirty="0">
                <a:solidFill>
                  <a:srgbClr val="FFFFFF"/>
                </a:solidFill>
                <a:latin typeface="Trebuchet MS"/>
                <a:cs typeface="Trebuchet MS"/>
              </a:rPr>
              <a:t> </a:t>
            </a:r>
            <a:r>
              <a:rPr sz="1400" b="1" spc="-105" dirty="0">
                <a:solidFill>
                  <a:srgbClr val="FFFFFF"/>
                </a:solidFill>
                <a:latin typeface="Trebuchet MS"/>
                <a:cs typeface="Trebuchet MS"/>
              </a:rPr>
              <a:t>Types</a:t>
            </a:r>
            <a:endParaRPr sz="1400">
              <a:latin typeface="Trebuchet MS"/>
              <a:cs typeface="Trebuchet MS"/>
            </a:endParaRPr>
          </a:p>
        </p:txBody>
      </p:sp>
      <p:sp>
        <p:nvSpPr>
          <p:cNvPr id="31" name="object 31"/>
          <p:cNvSpPr txBox="1"/>
          <p:nvPr/>
        </p:nvSpPr>
        <p:spPr>
          <a:xfrm>
            <a:off x="2620276" y="1025818"/>
            <a:ext cx="775970" cy="697627"/>
          </a:xfrm>
          <a:prstGeom prst="rect">
            <a:avLst/>
          </a:prstGeom>
          <a:solidFill>
            <a:srgbClr val="FFC000"/>
          </a:solidFill>
        </p:spPr>
        <p:txBody>
          <a:bodyPr vert="horz" wrap="square" lIns="0" tIns="50800" rIns="0" bIns="0" rtlCol="0">
            <a:spAutoFit/>
          </a:bodyPr>
          <a:lstStyle/>
          <a:p>
            <a:pPr marL="41910" marR="34925" indent="635" algn="ctr">
              <a:lnSpc>
                <a:spcPct val="100200"/>
              </a:lnSpc>
              <a:spcBef>
                <a:spcPts val="400"/>
              </a:spcBef>
            </a:pPr>
            <a:r>
              <a:rPr sz="1400" b="1" spc="-100" dirty="0">
                <a:latin typeface="Trebuchet MS"/>
                <a:cs typeface="Trebuchet MS"/>
              </a:rPr>
              <a:t>Tools </a:t>
            </a:r>
            <a:r>
              <a:rPr sz="1400" b="1" spc="-85" dirty="0">
                <a:latin typeface="Trebuchet MS"/>
                <a:cs typeface="Trebuchet MS"/>
              </a:rPr>
              <a:t>for  </a:t>
            </a:r>
            <a:r>
              <a:rPr sz="1400" b="1" spc="-95" dirty="0">
                <a:latin typeface="Trebuchet MS"/>
                <a:cs typeface="Trebuchet MS"/>
              </a:rPr>
              <a:t>Circuit  </a:t>
            </a:r>
            <a:r>
              <a:rPr sz="1400" b="1" spc="-50" dirty="0">
                <a:latin typeface="Trebuchet MS"/>
                <a:cs typeface="Trebuchet MS"/>
              </a:rPr>
              <a:t>Di</a:t>
            </a:r>
            <a:r>
              <a:rPr sz="1400" b="1" spc="-60" dirty="0">
                <a:latin typeface="Trebuchet MS"/>
                <a:cs typeface="Trebuchet MS"/>
              </a:rPr>
              <a:t>a</a:t>
            </a:r>
            <a:r>
              <a:rPr sz="1400" b="1" spc="-45" dirty="0">
                <a:latin typeface="Trebuchet MS"/>
                <a:cs typeface="Trebuchet MS"/>
              </a:rPr>
              <a:t>g</a:t>
            </a:r>
            <a:r>
              <a:rPr sz="1400" b="1" spc="-135" dirty="0">
                <a:latin typeface="Trebuchet MS"/>
                <a:cs typeface="Trebuchet MS"/>
              </a:rPr>
              <a:t>r</a:t>
            </a:r>
            <a:r>
              <a:rPr sz="1400" b="1" spc="-60" dirty="0">
                <a:latin typeface="Trebuchet MS"/>
                <a:cs typeface="Trebuchet MS"/>
              </a:rPr>
              <a:t>a</a:t>
            </a:r>
            <a:r>
              <a:rPr sz="1400" b="1" spc="-70" dirty="0">
                <a:latin typeface="Trebuchet MS"/>
                <a:cs typeface="Trebuchet MS"/>
              </a:rPr>
              <a:t>m</a:t>
            </a:r>
            <a:r>
              <a:rPr sz="1400" b="1" spc="-45" dirty="0">
                <a:latin typeface="Trebuchet MS"/>
                <a:cs typeface="Trebuchet MS"/>
              </a:rPr>
              <a:t>s</a:t>
            </a:r>
            <a:endParaRPr sz="1400">
              <a:latin typeface="Trebuchet MS"/>
              <a:cs typeface="Trebuchet MS"/>
            </a:endParaRPr>
          </a:p>
        </p:txBody>
      </p:sp>
      <p:sp>
        <p:nvSpPr>
          <p:cNvPr id="32" name="object 32"/>
          <p:cNvSpPr txBox="1"/>
          <p:nvPr/>
        </p:nvSpPr>
        <p:spPr>
          <a:xfrm>
            <a:off x="3611054" y="1040588"/>
            <a:ext cx="812800" cy="721993"/>
          </a:xfrm>
          <a:prstGeom prst="rect">
            <a:avLst/>
          </a:prstGeom>
          <a:solidFill>
            <a:srgbClr val="FFFF00"/>
          </a:solidFill>
        </p:spPr>
        <p:txBody>
          <a:bodyPr vert="horz" wrap="square" lIns="0" tIns="3810" rIns="0" bIns="0" rtlCol="0">
            <a:spAutoFit/>
          </a:bodyPr>
          <a:lstStyle/>
          <a:p>
            <a:pPr marL="100965" marR="93980" indent="635" algn="ctr">
              <a:lnSpc>
                <a:spcPts val="1430"/>
              </a:lnSpc>
              <a:spcBef>
                <a:spcPts val="30"/>
              </a:spcBef>
            </a:pPr>
            <a:r>
              <a:rPr sz="1400" b="1" spc="-155" dirty="0">
                <a:latin typeface="Trebuchet MS"/>
                <a:cs typeface="Trebuchet MS"/>
              </a:rPr>
              <a:t>Tech. </a:t>
            </a:r>
            <a:r>
              <a:rPr sz="1400" b="1" spc="-65" dirty="0">
                <a:latin typeface="Trebuchet MS"/>
                <a:cs typeface="Trebuchet MS"/>
              </a:rPr>
              <a:t>to  </a:t>
            </a:r>
            <a:r>
              <a:rPr sz="1400" b="1" spc="80" dirty="0">
                <a:latin typeface="Trebuchet MS"/>
                <a:cs typeface="Trebuchet MS"/>
              </a:rPr>
              <a:t>M</a:t>
            </a:r>
            <a:r>
              <a:rPr sz="1400" b="1" spc="55" dirty="0">
                <a:latin typeface="Trebuchet MS"/>
                <a:cs typeface="Trebuchet MS"/>
              </a:rPr>
              <a:t>o</a:t>
            </a:r>
            <a:r>
              <a:rPr sz="1400" b="1" spc="-85" dirty="0">
                <a:latin typeface="Trebuchet MS"/>
                <a:cs typeface="Trebuchet MS"/>
              </a:rPr>
              <a:t>n</a:t>
            </a:r>
            <a:r>
              <a:rPr sz="1400" b="1" spc="-70" dirty="0">
                <a:latin typeface="Trebuchet MS"/>
                <a:cs typeface="Trebuchet MS"/>
              </a:rPr>
              <a:t>i</a:t>
            </a:r>
            <a:r>
              <a:rPr sz="1400" b="1" spc="-85" dirty="0">
                <a:latin typeface="Trebuchet MS"/>
                <a:cs typeface="Trebuchet MS"/>
              </a:rPr>
              <a:t>t</a:t>
            </a:r>
            <a:r>
              <a:rPr sz="1400" b="1" spc="-45" dirty="0">
                <a:latin typeface="Trebuchet MS"/>
                <a:cs typeface="Trebuchet MS"/>
              </a:rPr>
              <a:t>o</a:t>
            </a:r>
            <a:r>
              <a:rPr sz="1400" b="1" spc="-85" dirty="0">
                <a:latin typeface="Trebuchet MS"/>
                <a:cs typeface="Trebuchet MS"/>
              </a:rPr>
              <a:t>r  </a:t>
            </a:r>
            <a:r>
              <a:rPr sz="1400" b="1" spc="-80" dirty="0">
                <a:latin typeface="Trebuchet MS"/>
                <a:cs typeface="Trebuchet MS"/>
              </a:rPr>
              <a:t>Neural  Activity</a:t>
            </a:r>
            <a:endParaRPr sz="1400">
              <a:latin typeface="Trebuchet MS"/>
              <a:cs typeface="Trebuchet MS"/>
            </a:endParaRPr>
          </a:p>
        </p:txBody>
      </p:sp>
      <p:sp>
        <p:nvSpPr>
          <p:cNvPr id="33" name="object 33"/>
          <p:cNvSpPr txBox="1"/>
          <p:nvPr/>
        </p:nvSpPr>
        <p:spPr>
          <a:xfrm>
            <a:off x="4638676" y="1015556"/>
            <a:ext cx="858519" cy="791627"/>
          </a:xfrm>
          <a:prstGeom prst="rect">
            <a:avLst/>
          </a:prstGeom>
          <a:solidFill>
            <a:srgbClr val="92D050"/>
          </a:solidFill>
        </p:spPr>
        <p:txBody>
          <a:bodyPr vert="horz" wrap="square" lIns="0" tIns="15875" rIns="0" bIns="0" rtlCol="0">
            <a:spAutoFit/>
          </a:bodyPr>
          <a:lstStyle/>
          <a:p>
            <a:pPr marL="81915" marR="74930" indent="1270" algn="ctr">
              <a:lnSpc>
                <a:spcPct val="89900"/>
              </a:lnSpc>
              <a:spcBef>
                <a:spcPts val="125"/>
              </a:spcBef>
            </a:pPr>
            <a:r>
              <a:rPr sz="1400" b="1" spc="-95" dirty="0">
                <a:latin typeface="Trebuchet MS"/>
                <a:cs typeface="Trebuchet MS"/>
              </a:rPr>
              <a:t>Precise  </a:t>
            </a:r>
            <a:r>
              <a:rPr sz="1400" b="1" spc="-90" dirty="0">
                <a:latin typeface="Trebuchet MS"/>
                <a:cs typeface="Trebuchet MS"/>
              </a:rPr>
              <a:t>Inter-  </a:t>
            </a:r>
            <a:r>
              <a:rPr sz="1400" b="1" spc="-100" dirty="0">
                <a:latin typeface="Trebuchet MS"/>
                <a:cs typeface="Trebuchet MS"/>
              </a:rPr>
              <a:t>ve</a:t>
            </a:r>
            <a:r>
              <a:rPr sz="1400" b="1" spc="-95" dirty="0">
                <a:latin typeface="Trebuchet MS"/>
                <a:cs typeface="Trebuchet MS"/>
              </a:rPr>
              <a:t>n</a:t>
            </a:r>
            <a:r>
              <a:rPr sz="1400" b="1" spc="-70" dirty="0">
                <a:latin typeface="Trebuchet MS"/>
                <a:cs typeface="Trebuchet MS"/>
              </a:rPr>
              <a:t>ti</a:t>
            </a:r>
            <a:r>
              <a:rPr sz="1400" b="1" spc="-45" dirty="0">
                <a:latin typeface="Trebuchet MS"/>
                <a:cs typeface="Trebuchet MS"/>
              </a:rPr>
              <a:t>o</a:t>
            </a:r>
            <a:r>
              <a:rPr sz="1400" b="1" spc="-85" dirty="0">
                <a:latin typeface="Trebuchet MS"/>
                <a:cs typeface="Trebuchet MS"/>
              </a:rPr>
              <a:t>n</a:t>
            </a:r>
            <a:r>
              <a:rPr sz="1400" b="1" spc="-60" dirty="0">
                <a:latin typeface="Trebuchet MS"/>
                <a:cs typeface="Trebuchet MS"/>
              </a:rPr>
              <a:t>a</a:t>
            </a:r>
            <a:r>
              <a:rPr sz="1400" b="1" spc="-70" dirty="0">
                <a:latin typeface="Trebuchet MS"/>
                <a:cs typeface="Trebuchet MS"/>
              </a:rPr>
              <a:t>l  </a:t>
            </a:r>
            <a:r>
              <a:rPr sz="1400" b="1" spc="-100" dirty="0">
                <a:latin typeface="Trebuchet MS"/>
                <a:cs typeface="Trebuchet MS"/>
              </a:rPr>
              <a:t>Tools</a:t>
            </a:r>
            <a:endParaRPr sz="1400">
              <a:latin typeface="Trebuchet MS"/>
              <a:cs typeface="Trebuchet MS"/>
            </a:endParaRPr>
          </a:p>
        </p:txBody>
      </p:sp>
      <p:sp>
        <p:nvSpPr>
          <p:cNvPr id="34" name="object 34"/>
          <p:cNvSpPr txBox="1"/>
          <p:nvPr/>
        </p:nvSpPr>
        <p:spPr>
          <a:xfrm>
            <a:off x="5711532" y="1025818"/>
            <a:ext cx="819150" cy="768985"/>
          </a:xfrm>
          <a:prstGeom prst="rect">
            <a:avLst/>
          </a:prstGeom>
          <a:solidFill>
            <a:srgbClr val="00B0F0"/>
          </a:solidFill>
        </p:spPr>
        <p:txBody>
          <a:bodyPr vert="horz" wrap="square" lIns="0" tIns="0" rIns="0" bIns="0" rtlCol="0">
            <a:spAutoFit/>
          </a:bodyPr>
          <a:lstStyle/>
          <a:p>
            <a:pPr marL="151765">
              <a:lnSpc>
                <a:spcPts val="1340"/>
              </a:lnSpc>
            </a:pPr>
            <a:r>
              <a:rPr sz="1400" b="1" spc="-100" dirty="0">
                <a:solidFill>
                  <a:srgbClr val="FFFFFF"/>
                </a:solidFill>
                <a:latin typeface="Trebuchet MS"/>
                <a:cs typeface="Trebuchet MS"/>
              </a:rPr>
              <a:t>Theory</a:t>
            </a:r>
            <a:endParaRPr sz="1400">
              <a:latin typeface="Trebuchet MS"/>
              <a:cs typeface="Trebuchet MS"/>
            </a:endParaRPr>
          </a:p>
          <a:p>
            <a:pPr marL="77470" marR="69215" algn="ctr">
              <a:lnSpc>
                <a:spcPts val="1500"/>
              </a:lnSpc>
              <a:spcBef>
                <a:spcPts val="125"/>
              </a:spcBef>
            </a:pPr>
            <a:r>
              <a:rPr sz="1400" b="1" spc="-70" dirty="0">
                <a:solidFill>
                  <a:srgbClr val="FFFFFF"/>
                </a:solidFill>
                <a:latin typeface="Trebuchet MS"/>
                <a:cs typeface="Trebuchet MS"/>
              </a:rPr>
              <a:t>and</a:t>
            </a:r>
            <a:r>
              <a:rPr sz="1400" b="1" spc="-190" dirty="0">
                <a:solidFill>
                  <a:srgbClr val="FFFFFF"/>
                </a:solidFill>
                <a:latin typeface="Trebuchet MS"/>
                <a:cs typeface="Trebuchet MS"/>
              </a:rPr>
              <a:t> </a:t>
            </a:r>
            <a:r>
              <a:rPr sz="1400" b="1" spc="-60" dirty="0">
                <a:solidFill>
                  <a:srgbClr val="FFFFFF"/>
                </a:solidFill>
                <a:latin typeface="Trebuchet MS"/>
                <a:cs typeface="Trebuchet MS"/>
              </a:rPr>
              <a:t>Data  </a:t>
            </a:r>
            <a:r>
              <a:rPr sz="1400" b="1" spc="-65" dirty="0">
                <a:solidFill>
                  <a:srgbClr val="FFFFFF"/>
                </a:solidFill>
                <a:latin typeface="Trebuchet MS"/>
                <a:cs typeface="Trebuchet MS"/>
              </a:rPr>
              <a:t>Analysis  </a:t>
            </a:r>
            <a:r>
              <a:rPr sz="1400" b="1" spc="-100" dirty="0">
                <a:solidFill>
                  <a:srgbClr val="FFFFFF"/>
                </a:solidFill>
                <a:latin typeface="Trebuchet MS"/>
                <a:cs typeface="Trebuchet MS"/>
              </a:rPr>
              <a:t>Tools</a:t>
            </a:r>
            <a:endParaRPr sz="1400">
              <a:latin typeface="Trebuchet MS"/>
              <a:cs typeface="Trebuchet MS"/>
            </a:endParaRPr>
          </a:p>
        </p:txBody>
      </p:sp>
      <p:sp>
        <p:nvSpPr>
          <p:cNvPr id="35" name="object 35"/>
          <p:cNvSpPr/>
          <p:nvPr/>
        </p:nvSpPr>
        <p:spPr>
          <a:xfrm>
            <a:off x="6757923" y="1038518"/>
            <a:ext cx="793750" cy="743585"/>
          </a:xfrm>
          <a:custGeom>
            <a:avLst/>
            <a:gdLst/>
            <a:ahLst/>
            <a:cxnLst/>
            <a:rect l="l" t="t" r="r" b="b"/>
            <a:pathLst>
              <a:path w="793750" h="743585">
                <a:moveTo>
                  <a:pt x="0" y="0"/>
                </a:moveTo>
                <a:lnTo>
                  <a:pt x="793445" y="0"/>
                </a:lnTo>
                <a:lnTo>
                  <a:pt x="793445" y="743064"/>
                </a:lnTo>
                <a:lnTo>
                  <a:pt x="0" y="743064"/>
                </a:lnTo>
                <a:lnTo>
                  <a:pt x="0" y="0"/>
                </a:lnTo>
                <a:close/>
              </a:path>
            </a:pathLst>
          </a:custGeom>
          <a:solidFill>
            <a:srgbClr val="0070C0"/>
          </a:solidFill>
        </p:spPr>
        <p:txBody>
          <a:bodyPr wrap="square" lIns="0" tIns="0" rIns="0" bIns="0" rtlCol="0"/>
          <a:lstStyle/>
          <a:p>
            <a:endParaRPr/>
          </a:p>
        </p:txBody>
      </p:sp>
      <p:sp>
        <p:nvSpPr>
          <p:cNvPr id="36" name="object 36"/>
          <p:cNvSpPr/>
          <p:nvPr/>
        </p:nvSpPr>
        <p:spPr>
          <a:xfrm>
            <a:off x="6757923" y="1038518"/>
            <a:ext cx="793750" cy="743585"/>
          </a:xfrm>
          <a:custGeom>
            <a:avLst/>
            <a:gdLst/>
            <a:ahLst/>
            <a:cxnLst/>
            <a:rect l="l" t="t" r="r" b="b"/>
            <a:pathLst>
              <a:path w="793750" h="743585">
                <a:moveTo>
                  <a:pt x="0" y="0"/>
                </a:moveTo>
                <a:lnTo>
                  <a:pt x="793448" y="0"/>
                </a:lnTo>
                <a:lnTo>
                  <a:pt x="793448" y="743061"/>
                </a:lnTo>
                <a:lnTo>
                  <a:pt x="0" y="743061"/>
                </a:lnTo>
                <a:lnTo>
                  <a:pt x="0" y="0"/>
                </a:lnTo>
                <a:close/>
              </a:path>
            </a:pathLst>
          </a:custGeom>
          <a:ln w="25400">
            <a:solidFill>
              <a:srgbClr val="0070C0"/>
            </a:solidFill>
          </a:ln>
        </p:spPr>
        <p:txBody>
          <a:bodyPr wrap="square" lIns="0" tIns="0" rIns="0" bIns="0" rtlCol="0"/>
          <a:lstStyle/>
          <a:p>
            <a:endParaRPr/>
          </a:p>
        </p:txBody>
      </p:sp>
      <p:sp>
        <p:nvSpPr>
          <p:cNvPr id="37" name="object 37"/>
          <p:cNvSpPr/>
          <p:nvPr/>
        </p:nvSpPr>
        <p:spPr>
          <a:xfrm>
            <a:off x="6722530" y="939796"/>
            <a:ext cx="922867" cy="410632"/>
          </a:xfrm>
          <a:prstGeom prst="rect">
            <a:avLst/>
          </a:prstGeom>
          <a:blipFill>
            <a:blip r:embed="rId13" cstate="print"/>
            <a:stretch>
              <a:fillRect/>
            </a:stretch>
          </a:blipFill>
        </p:spPr>
        <p:txBody>
          <a:bodyPr wrap="square" lIns="0" tIns="0" rIns="0" bIns="0" rtlCol="0"/>
          <a:lstStyle/>
          <a:p>
            <a:endParaRPr/>
          </a:p>
        </p:txBody>
      </p:sp>
      <p:sp>
        <p:nvSpPr>
          <p:cNvPr id="38" name="object 38"/>
          <p:cNvSpPr/>
          <p:nvPr/>
        </p:nvSpPr>
        <p:spPr>
          <a:xfrm>
            <a:off x="6769100" y="1134538"/>
            <a:ext cx="829732" cy="410632"/>
          </a:xfrm>
          <a:prstGeom prst="rect">
            <a:avLst/>
          </a:prstGeom>
          <a:blipFill>
            <a:blip r:embed="rId14" cstate="print"/>
            <a:stretch>
              <a:fillRect/>
            </a:stretch>
          </a:blipFill>
        </p:spPr>
        <p:txBody>
          <a:bodyPr wrap="square" lIns="0" tIns="0" rIns="0" bIns="0" rtlCol="0"/>
          <a:lstStyle/>
          <a:p>
            <a:endParaRPr/>
          </a:p>
        </p:txBody>
      </p:sp>
      <p:sp>
        <p:nvSpPr>
          <p:cNvPr id="39" name="object 39"/>
          <p:cNvSpPr/>
          <p:nvPr/>
        </p:nvSpPr>
        <p:spPr>
          <a:xfrm>
            <a:off x="6781800" y="1325038"/>
            <a:ext cx="711200" cy="410632"/>
          </a:xfrm>
          <a:prstGeom prst="rect">
            <a:avLst/>
          </a:prstGeom>
          <a:blipFill>
            <a:blip r:embed="rId15" cstate="print"/>
            <a:stretch>
              <a:fillRect/>
            </a:stretch>
          </a:blipFill>
        </p:spPr>
        <p:txBody>
          <a:bodyPr wrap="square" lIns="0" tIns="0" rIns="0" bIns="0" rtlCol="0"/>
          <a:lstStyle/>
          <a:p>
            <a:endParaRPr/>
          </a:p>
        </p:txBody>
      </p:sp>
      <p:sp>
        <p:nvSpPr>
          <p:cNvPr id="40" name="object 40"/>
          <p:cNvSpPr/>
          <p:nvPr/>
        </p:nvSpPr>
        <p:spPr>
          <a:xfrm>
            <a:off x="7239000" y="1325038"/>
            <a:ext cx="309032" cy="410632"/>
          </a:xfrm>
          <a:prstGeom prst="rect">
            <a:avLst/>
          </a:prstGeom>
          <a:blipFill>
            <a:blip r:embed="rId16" cstate="print"/>
            <a:stretch>
              <a:fillRect/>
            </a:stretch>
          </a:blipFill>
        </p:spPr>
        <p:txBody>
          <a:bodyPr wrap="square" lIns="0" tIns="0" rIns="0" bIns="0" rtlCol="0"/>
          <a:lstStyle/>
          <a:p>
            <a:endParaRPr/>
          </a:p>
        </p:txBody>
      </p:sp>
      <p:sp>
        <p:nvSpPr>
          <p:cNvPr id="41" name="object 41"/>
          <p:cNvSpPr/>
          <p:nvPr/>
        </p:nvSpPr>
        <p:spPr>
          <a:xfrm>
            <a:off x="6769100" y="1515538"/>
            <a:ext cx="791632" cy="410632"/>
          </a:xfrm>
          <a:prstGeom prst="rect">
            <a:avLst/>
          </a:prstGeom>
          <a:blipFill>
            <a:blip r:embed="rId17" cstate="print"/>
            <a:stretch>
              <a:fillRect/>
            </a:stretch>
          </a:blipFill>
        </p:spPr>
        <p:txBody>
          <a:bodyPr wrap="square" lIns="0" tIns="0" rIns="0" bIns="0" rtlCol="0"/>
          <a:lstStyle/>
          <a:p>
            <a:endParaRPr/>
          </a:p>
        </p:txBody>
      </p:sp>
      <p:sp>
        <p:nvSpPr>
          <p:cNvPr id="42" name="object 42"/>
          <p:cNvSpPr txBox="1"/>
          <p:nvPr/>
        </p:nvSpPr>
        <p:spPr>
          <a:xfrm>
            <a:off x="6826479" y="979450"/>
            <a:ext cx="657225" cy="814705"/>
          </a:xfrm>
          <a:prstGeom prst="rect">
            <a:avLst/>
          </a:prstGeom>
        </p:spPr>
        <p:txBody>
          <a:bodyPr vert="horz" wrap="square" lIns="0" tIns="34290" rIns="0" bIns="0" rtlCol="0">
            <a:spAutoFit/>
          </a:bodyPr>
          <a:lstStyle/>
          <a:p>
            <a:pPr marL="12065" marR="5080" algn="ctr">
              <a:lnSpc>
                <a:spcPct val="89900"/>
              </a:lnSpc>
              <a:spcBef>
                <a:spcPts val="270"/>
              </a:spcBef>
            </a:pPr>
            <a:r>
              <a:rPr sz="1400" b="1" spc="-55" dirty="0">
                <a:solidFill>
                  <a:srgbClr val="FFFFFF"/>
                </a:solidFill>
                <a:latin typeface="Trebuchet MS"/>
                <a:cs typeface="Trebuchet MS"/>
              </a:rPr>
              <a:t>Ad</a:t>
            </a:r>
            <a:r>
              <a:rPr sz="1400" b="1" spc="-100" dirty="0">
                <a:solidFill>
                  <a:srgbClr val="FFFFFF"/>
                </a:solidFill>
                <a:latin typeface="Trebuchet MS"/>
                <a:cs typeface="Trebuchet MS"/>
              </a:rPr>
              <a:t>v</a:t>
            </a:r>
            <a:r>
              <a:rPr sz="1400" b="1" spc="-60" dirty="0">
                <a:solidFill>
                  <a:srgbClr val="FFFFFF"/>
                </a:solidFill>
                <a:latin typeface="Trebuchet MS"/>
                <a:cs typeface="Trebuchet MS"/>
              </a:rPr>
              <a:t>a</a:t>
            </a:r>
            <a:r>
              <a:rPr sz="1400" b="1" spc="-85" dirty="0">
                <a:solidFill>
                  <a:srgbClr val="FFFFFF"/>
                </a:solidFill>
                <a:latin typeface="Trebuchet MS"/>
                <a:cs typeface="Trebuchet MS"/>
              </a:rPr>
              <a:t>n</a:t>
            </a:r>
            <a:r>
              <a:rPr sz="1400" b="1" spc="-135" dirty="0">
                <a:solidFill>
                  <a:srgbClr val="FFFFFF"/>
                </a:solidFill>
                <a:latin typeface="Trebuchet MS"/>
                <a:cs typeface="Trebuchet MS"/>
              </a:rPr>
              <a:t>c</a:t>
            </a:r>
            <a:r>
              <a:rPr sz="1400" b="1" spc="-70" dirty="0">
                <a:solidFill>
                  <a:srgbClr val="FFFFFF"/>
                </a:solidFill>
                <a:latin typeface="Trebuchet MS"/>
                <a:cs typeface="Trebuchet MS"/>
              </a:rPr>
              <a:t>e  </a:t>
            </a:r>
            <a:r>
              <a:rPr sz="1400" b="1" spc="-75" dirty="0">
                <a:solidFill>
                  <a:srgbClr val="FFFFFF"/>
                </a:solidFill>
                <a:latin typeface="Trebuchet MS"/>
                <a:cs typeface="Trebuchet MS"/>
              </a:rPr>
              <a:t>Human  Neuro-  </a:t>
            </a:r>
            <a:r>
              <a:rPr sz="1400" b="1" spc="-95" dirty="0">
                <a:solidFill>
                  <a:srgbClr val="FFFFFF"/>
                </a:solidFill>
                <a:latin typeface="Trebuchet MS"/>
                <a:cs typeface="Trebuchet MS"/>
              </a:rPr>
              <a:t>science</a:t>
            </a:r>
            <a:endParaRPr sz="1400">
              <a:latin typeface="Trebuchet MS"/>
              <a:cs typeface="Trebuchet MS"/>
            </a:endParaRPr>
          </a:p>
        </p:txBody>
      </p:sp>
      <p:sp>
        <p:nvSpPr>
          <p:cNvPr id="43" name="object 43"/>
          <p:cNvSpPr/>
          <p:nvPr/>
        </p:nvSpPr>
        <p:spPr>
          <a:xfrm>
            <a:off x="7791602" y="1038518"/>
            <a:ext cx="793750" cy="743585"/>
          </a:xfrm>
          <a:custGeom>
            <a:avLst/>
            <a:gdLst/>
            <a:ahLst/>
            <a:cxnLst/>
            <a:rect l="l" t="t" r="r" b="b"/>
            <a:pathLst>
              <a:path w="793750" h="743585">
                <a:moveTo>
                  <a:pt x="0" y="0"/>
                </a:moveTo>
                <a:lnTo>
                  <a:pt x="793445" y="0"/>
                </a:lnTo>
                <a:lnTo>
                  <a:pt x="793445" y="743064"/>
                </a:lnTo>
                <a:lnTo>
                  <a:pt x="0" y="743064"/>
                </a:lnTo>
                <a:lnTo>
                  <a:pt x="0" y="0"/>
                </a:lnTo>
                <a:close/>
              </a:path>
            </a:pathLst>
          </a:custGeom>
          <a:solidFill>
            <a:srgbClr val="7030A0"/>
          </a:solidFill>
        </p:spPr>
        <p:txBody>
          <a:bodyPr wrap="square" lIns="0" tIns="0" rIns="0" bIns="0" rtlCol="0"/>
          <a:lstStyle/>
          <a:p>
            <a:endParaRPr/>
          </a:p>
        </p:txBody>
      </p:sp>
      <p:sp>
        <p:nvSpPr>
          <p:cNvPr id="44" name="object 44"/>
          <p:cNvSpPr/>
          <p:nvPr/>
        </p:nvSpPr>
        <p:spPr>
          <a:xfrm>
            <a:off x="7791602" y="1038518"/>
            <a:ext cx="793750" cy="743585"/>
          </a:xfrm>
          <a:custGeom>
            <a:avLst/>
            <a:gdLst/>
            <a:ahLst/>
            <a:cxnLst/>
            <a:rect l="l" t="t" r="r" b="b"/>
            <a:pathLst>
              <a:path w="793750" h="743585">
                <a:moveTo>
                  <a:pt x="0" y="0"/>
                </a:moveTo>
                <a:lnTo>
                  <a:pt x="793448" y="0"/>
                </a:lnTo>
                <a:lnTo>
                  <a:pt x="793448" y="743061"/>
                </a:lnTo>
                <a:lnTo>
                  <a:pt x="0" y="743061"/>
                </a:lnTo>
                <a:lnTo>
                  <a:pt x="0" y="0"/>
                </a:lnTo>
                <a:close/>
              </a:path>
            </a:pathLst>
          </a:custGeom>
          <a:ln w="25400">
            <a:solidFill>
              <a:srgbClr val="7030A0"/>
            </a:solidFill>
          </a:ln>
        </p:spPr>
        <p:txBody>
          <a:bodyPr wrap="square" lIns="0" tIns="0" rIns="0" bIns="0" rtlCol="0"/>
          <a:lstStyle/>
          <a:p>
            <a:endParaRPr/>
          </a:p>
        </p:txBody>
      </p:sp>
      <p:sp>
        <p:nvSpPr>
          <p:cNvPr id="45" name="object 45"/>
          <p:cNvSpPr/>
          <p:nvPr/>
        </p:nvSpPr>
        <p:spPr>
          <a:xfrm>
            <a:off x="7802029" y="1079496"/>
            <a:ext cx="825500" cy="359832"/>
          </a:xfrm>
          <a:prstGeom prst="rect">
            <a:avLst/>
          </a:prstGeom>
          <a:blipFill>
            <a:blip r:embed="rId18" cstate="print"/>
            <a:stretch>
              <a:fillRect/>
            </a:stretch>
          </a:blipFill>
        </p:spPr>
        <p:txBody>
          <a:bodyPr wrap="square" lIns="0" tIns="0" rIns="0" bIns="0" rtlCol="0"/>
          <a:lstStyle/>
          <a:p>
            <a:endParaRPr/>
          </a:p>
        </p:txBody>
      </p:sp>
      <p:sp>
        <p:nvSpPr>
          <p:cNvPr id="46" name="object 46"/>
          <p:cNvSpPr/>
          <p:nvPr/>
        </p:nvSpPr>
        <p:spPr>
          <a:xfrm>
            <a:off x="7713129" y="1261538"/>
            <a:ext cx="965200" cy="359832"/>
          </a:xfrm>
          <a:prstGeom prst="rect">
            <a:avLst/>
          </a:prstGeom>
          <a:blipFill>
            <a:blip r:embed="rId19" cstate="print"/>
            <a:stretch>
              <a:fillRect/>
            </a:stretch>
          </a:blipFill>
        </p:spPr>
        <p:txBody>
          <a:bodyPr wrap="square" lIns="0" tIns="0" rIns="0" bIns="0" rtlCol="0"/>
          <a:lstStyle/>
          <a:p>
            <a:endParaRPr/>
          </a:p>
        </p:txBody>
      </p:sp>
      <p:sp>
        <p:nvSpPr>
          <p:cNvPr id="47" name="object 47"/>
          <p:cNvSpPr/>
          <p:nvPr/>
        </p:nvSpPr>
        <p:spPr>
          <a:xfrm>
            <a:off x="7708901" y="1443567"/>
            <a:ext cx="973667" cy="359832"/>
          </a:xfrm>
          <a:prstGeom prst="rect">
            <a:avLst/>
          </a:prstGeom>
          <a:blipFill>
            <a:blip r:embed="rId20" cstate="print"/>
            <a:stretch>
              <a:fillRect/>
            </a:stretch>
          </a:blipFill>
        </p:spPr>
        <p:txBody>
          <a:bodyPr wrap="square" lIns="0" tIns="0" rIns="0" bIns="0" rtlCol="0"/>
          <a:lstStyle/>
          <a:p>
            <a:endParaRPr/>
          </a:p>
        </p:txBody>
      </p:sp>
      <p:sp>
        <p:nvSpPr>
          <p:cNvPr id="48" name="object 48"/>
          <p:cNvSpPr txBox="1"/>
          <p:nvPr/>
        </p:nvSpPr>
        <p:spPr>
          <a:xfrm>
            <a:off x="7797000" y="1114577"/>
            <a:ext cx="783590" cy="572770"/>
          </a:xfrm>
          <a:prstGeom prst="rect">
            <a:avLst/>
          </a:prstGeom>
        </p:spPr>
        <p:txBody>
          <a:bodyPr vert="horz" wrap="square" lIns="0" tIns="12700" rIns="0" bIns="0" rtlCol="0">
            <a:spAutoFit/>
          </a:bodyPr>
          <a:lstStyle/>
          <a:p>
            <a:pPr marL="12700" marR="5080" indent="92075">
              <a:spcBef>
                <a:spcPts val="100"/>
              </a:spcBef>
            </a:pPr>
            <a:r>
              <a:rPr sz="1200" b="1" spc="-70" dirty="0">
                <a:solidFill>
                  <a:srgbClr val="FFFFFF"/>
                </a:solidFill>
                <a:latin typeface="Trebuchet MS"/>
                <a:cs typeface="Trebuchet MS"/>
              </a:rPr>
              <a:t>Integrate  </a:t>
            </a:r>
            <a:r>
              <a:rPr sz="1200" b="1" spc="-55" dirty="0">
                <a:solidFill>
                  <a:srgbClr val="FFFFFF"/>
                </a:solidFill>
                <a:latin typeface="Trebuchet MS"/>
                <a:cs typeface="Trebuchet MS"/>
              </a:rPr>
              <a:t>A</a:t>
            </a:r>
            <a:r>
              <a:rPr sz="1200" b="1" spc="-40" dirty="0">
                <a:solidFill>
                  <a:srgbClr val="FFFFFF"/>
                </a:solidFill>
                <a:latin typeface="Trebuchet MS"/>
                <a:cs typeface="Trebuchet MS"/>
              </a:rPr>
              <a:t>p</a:t>
            </a:r>
            <a:r>
              <a:rPr sz="1200" b="1" spc="-55" dirty="0">
                <a:solidFill>
                  <a:srgbClr val="FFFFFF"/>
                </a:solidFill>
                <a:latin typeface="Trebuchet MS"/>
                <a:cs typeface="Trebuchet MS"/>
              </a:rPr>
              <a:t>p</a:t>
            </a:r>
            <a:r>
              <a:rPr sz="1200" b="1" spc="-110" dirty="0">
                <a:solidFill>
                  <a:srgbClr val="FFFFFF"/>
                </a:solidFill>
                <a:latin typeface="Trebuchet MS"/>
                <a:cs typeface="Trebuchet MS"/>
              </a:rPr>
              <a:t>r</a:t>
            </a:r>
            <a:r>
              <a:rPr sz="1200" b="1" spc="-30" dirty="0">
                <a:solidFill>
                  <a:srgbClr val="FFFFFF"/>
                </a:solidFill>
                <a:latin typeface="Trebuchet MS"/>
                <a:cs typeface="Trebuchet MS"/>
              </a:rPr>
              <a:t>o</a:t>
            </a:r>
            <a:r>
              <a:rPr sz="1200" b="1" spc="-60" dirty="0">
                <a:solidFill>
                  <a:srgbClr val="FFFFFF"/>
                </a:solidFill>
                <a:latin typeface="Trebuchet MS"/>
                <a:cs typeface="Trebuchet MS"/>
              </a:rPr>
              <a:t>a</a:t>
            </a:r>
            <a:r>
              <a:rPr sz="1200" b="1" spc="-120" dirty="0">
                <a:solidFill>
                  <a:srgbClr val="FFFFFF"/>
                </a:solidFill>
                <a:latin typeface="Trebuchet MS"/>
                <a:cs typeface="Trebuchet MS"/>
              </a:rPr>
              <a:t>c</a:t>
            </a:r>
            <a:r>
              <a:rPr sz="1200" b="1" spc="-65" dirty="0">
                <a:solidFill>
                  <a:srgbClr val="FFFFFF"/>
                </a:solidFill>
                <a:latin typeface="Trebuchet MS"/>
                <a:cs typeface="Trebuchet MS"/>
              </a:rPr>
              <a:t>h</a:t>
            </a:r>
            <a:r>
              <a:rPr sz="1200" b="1" spc="-95" dirty="0">
                <a:solidFill>
                  <a:srgbClr val="FFFFFF"/>
                </a:solidFill>
                <a:latin typeface="Trebuchet MS"/>
                <a:cs typeface="Trebuchet MS"/>
              </a:rPr>
              <a:t>e</a:t>
            </a:r>
            <a:r>
              <a:rPr sz="1200" b="1" spc="-35" dirty="0">
                <a:solidFill>
                  <a:srgbClr val="FFFFFF"/>
                </a:solidFill>
                <a:latin typeface="Trebuchet MS"/>
                <a:cs typeface="Trebuchet MS"/>
              </a:rPr>
              <a:t>s  </a:t>
            </a:r>
            <a:r>
              <a:rPr sz="1200" b="1" spc="-5" dirty="0">
                <a:solidFill>
                  <a:srgbClr val="FFFFFF"/>
                </a:solidFill>
                <a:latin typeface="Trebuchet MS"/>
                <a:cs typeface="Trebuchet MS"/>
              </a:rPr>
              <a:t>&amp;</a:t>
            </a:r>
            <a:r>
              <a:rPr sz="1200" b="1" spc="-165" dirty="0">
                <a:solidFill>
                  <a:srgbClr val="FFFFFF"/>
                </a:solidFill>
                <a:latin typeface="Trebuchet MS"/>
                <a:cs typeface="Trebuchet MS"/>
              </a:rPr>
              <a:t> </a:t>
            </a:r>
            <a:r>
              <a:rPr sz="1200" b="1" spc="-70" dirty="0">
                <a:solidFill>
                  <a:srgbClr val="FFFFFF"/>
                </a:solidFill>
                <a:latin typeface="Trebuchet MS"/>
                <a:cs typeface="Trebuchet MS"/>
              </a:rPr>
              <a:t>Principles</a:t>
            </a:r>
            <a:endParaRPr sz="1200">
              <a:latin typeface="Trebuchet MS"/>
              <a:cs typeface="Trebuchet MS"/>
            </a:endParaRPr>
          </a:p>
        </p:txBody>
      </p:sp>
      <p:sp>
        <p:nvSpPr>
          <p:cNvPr id="49" name="object 49"/>
          <p:cNvSpPr txBox="1">
            <a:spLocks noGrp="1"/>
          </p:cNvSpPr>
          <p:nvPr>
            <p:ph type="body" idx="1"/>
          </p:nvPr>
        </p:nvSpPr>
        <p:spPr>
          <a:xfrm>
            <a:off x="1815413" y="1419032"/>
            <a:ext cx="11499452" cy="2909232"/>
          </a:xfrm>
          <a:prstGeom prst="rect">
            <a:avLst/>
          </a:prstGeom>
        </p:spPr>
        <p:txBody>
          <a:bodyPr vert="horz" wrap="square" lIns="0" tIns="287756" rIns="0" bIns="0" rtlCol="0">
            <a:spAutoFit/>
          </a:bodyPr>
          <a:lstStyle/>
          <a:p>
            <a:pPr marL="4159885" marR="5080">
              <a:lnSpc>
                <a:spcPts val="2370"/>
              </a:lnSpc>
              <a:spcBef>
                <a:spcPts val="400"/>
              </a:spcBef>
            </a:pPr>
            <a:r>
              <a:rPr spc="-80" dirty="0"/>
              <a:t>High </a:t>
            </a:r>
            <a:r>
              <a:rPr spc="-125" dirty="0"/>
              <a:t>level </a:t>
            </a:r>
            <a:r>
              <a:rPr spc="-114" dirty="0"/>
              <a:t>estimate </a:t>
            </a:r>
            <a:r>
              <a:rPr spc="-85" dirty="0"/>
              <a:t>of </a:t>
            </a:r>
            <a:r>
              <a:rPr spc="-110" dirty="0"/>
              <a:t>potential  </a:t>
            </a:r>
            <a:r>
              <a:rPr spc="-95" dirty="0"/>
              <a:t>distribution </a:t>
            </a:r>
            <a:r>
              <a:rPr spc="-85" dirty="0"/>
              <a:t>of </a:t>
            </a:r>
            <a:r>
              <a:rPr spc="-80" dirty="0"/>
              <a:t>Innovation </a:t>
            </a:r>
            <a:r>
              <a:rPr spc="-75" dirty="0"/>
              <a:t>Funds </a:t>
            </a:r>
            <a:r>
              <a:rPr spc="-85" dirty="0"/>
              <a:t>over</a:t>
            </a:r>
            <a:r>
              <a:rPr spc="-490" dirty="0"/>
              <a:t> </a:t>
            </a:r>
            <a:r>
              <a:rPr spc="-105" dirty="0"/>
              <a:t>the  </a:t>
            </a:r>
            <a:r>
              <a:rPr spc="-125" dirty="0"/>
              <a:t>next </a:t>
            </a:r>
            <a:r>
              <a:rPr spc="-40" dirty="0"/>
              <a:t>9</a:t>
            </a:r>
            <a:r>
              <a:rPr spc="-210" dirty="0"/>
              <a:t> </a:t>
            </a:r>
            <a:r>
              <a:rPr spc="-100" dirty="0"/>
              <a:t>years</a:t>
            </a:r>
          </a:p>
          <a:p>
            <a:pPr marL="4159885" marR="278130">
              <a:lnSpc>
                <a:spcPct val="89900"/>
              </a:lnSpc>
              <a:spcBef>
                <a:spcPts val="520"/>
              </a:spcBef>
            </a:pPr>
            <a:r>
              <a:rPr b="1" spc="-245" dirty="0">
                <a:solidFill>
                  <a:srgbClr val="FF0000"/>
                </a:solidFill>
                <a:latin typeface="Trebuchet MS"/>
                <a:cs typeface="Trebuchet MS"/>
              </a:rPr>
              <a:t>FY </a:t>
            </a:r>
            <a:r>
              <a:rPr b="1" spc="-195" dirty="0">
                <a:solidFill>
                  <a:srgbClr val="FF0000"/>
                </a:solidFill>
                <a:latin typeface="Trebuchet MS"/>
                <a:cs typeface="Trebuchet MS"/>
              </a:rPr>
              <a:t>2022, 2023, </a:t>
            </a:r>
            <a:r>
              <a:rPr b="1" spc="-180" dirty="0">
                <a:solidFill>
                  <a:srgbClr val="FF0000"/>
                </a:solidFill>
                <a:latin typeface="Trebuchet MS"/>
                <a:cs typeface="Trebuchet MS"/>
              </a:rPr>
              <a:t>2024 </a:t>
            </a:r>
            <a:r>
              <a:rPr b="1" spc="-130" dirty="0">
                <a:solidFill>
                  <a:srgbClr val="FF0000"/>
                </a:solidFill>
                <a:latin typeface="Trebuchet MS"/>
                <a:cs typeface="Trebuchet MS"/>
              </a:rPr>
              <a:t>large </a:t>
            </a:r>
            <a:r>
              <a:rPr b="1" spc="-114" dirty="0">
                <a:solidFill>
                  <a:srgbClr val="FF0000"/>
                </a:solidFill>
                <a:latin typeface="Trebuchet MS"/>
                <a:cs typeface="Trebuchet MS"/>
              </a:rPr>
              <a:t>funding  </a:t>
            </a:r>
            <a:r>
              <a:rPr b="1" spc="-135" dirty="0">
                <a:solidFill>
                  <a:srgbClr val="FF0000"/>
                </a:solidFill>
                <a:latin typeface="Trebuchet MS"/>
                <a:cs typeface="Trebuchet MS"/>
              </a:rPr>
              <a:t>increases </a:t>
            </a:r>
            <a:r>
              <a:rPr spc="-100" dirty="0"/>
              <a:t>may </a:t>
            </a:r>
            <a:r>
              <a:rPr spc="-90" dirty="0"/>
              <a:t>be </a:t>
            </a:r>
            <a:r>
              <a:rPr spc="-85" dirty="0"/>
              <a:t>opportunity </a:t>
            </a:r>
            <a:r>
              <a:rPr spc="-90" dirty="0"/>
              <a:t>to </a:t>
            </a:r>
            <a:r>
              <a:rPr spc="-145" dirty="0"/>
              <a:t>take  </a:t>
            </a:r>
            <a:r>
              <a:rPr spc="-110" dirty="0"/>
              <a:t>advantage </a:t>
            </a:r>
            <a:r>
              <a:rPr spc="-85" dirty="0"/>
              <a:t>of </a:t>
            </a:r>
            <a:r>
              <a:rPr spc="-120" dirty="0"/>
              <a:t>scientific </a:t>
            </a:r>
            <a:r>
              <a:rPr spc="-85" dirty="0"/>
              <a:t>opportunity </a:t>
            </a:r>
            <a:r>
              <a:rPr spc="-90" dirty="0"/>
              <a:t>to  </a:t>
            </a:r>
            <a:r>
              <a:rPr spc="-114" dirty="0"/>
              <a:t>rapidly </a:t>
            </a:r>
            <a:r>
              <a:rPr spc="-110" dirty="0"/>
              <a:t>advance </a:t>
            </a:r>
            <a:r>
              <a:rPr spc="-80" dirty="0"/>
              <a:t>an </a:t>
            </a:r>
            <a:r>
              <a:rPr spc="-110" dirty="0"/>
              <a:t>area </a:t>
            </a:r>
            <a:r>
              <a:rPr spc="-120" dirty="0"/>
              <a:t>and/or</a:t>
            </a:r>
            <a:r>
              <a:rPr spc="-409" dirty="0"/>
              <a:t> </a:t>
            </a:r>
            <a:r>
              <a:rPr spc="-100" dirty="0"/>
              <a:t>devote  additional </a:t>
            </a:r>
            <a:r>
              <a:rPr spc="-75" dirty="0"/>
              <a:t>funds </a:t>
            </a:r>
            <a:r>
              <a:rPr spc="-90" dirty="0"/>
              <a:t>to </a:t>
            </a:r>
            <a:r>
              <a:rPr spc="-65" dirty="0"/>
              <a:t>one </a:t>
            </a:r>
            <a:r>
              <a:rPr spc="-85" dirty="0"/>
              <a:t>of </a:t>
            </a:r>
            <a:r>
              <a:rPr spc="-100" dirty="0"/>
              <a:t>the </a:t>
            </a:r>
            <a:r>
              <a:rPr spc="-45" dirty="0"/>
              <a:t>BRAIN  </a:t>
            </a:r>
            <a:r>
              <a:rPr spc="-120" dirty="0"/>
              <a:t>initiative </a:t>
            </a:r>
            <a:r>
              <a:rPr spc="-110" dirty="0"/>
              <a:t>priorities, </a:t>
            </a:r>
            <a:r>
              <a:rPr spc="-114" dirty="0"/>
              <a:t>particularly </a:t>
            </a:r>
            <a:r>
              <a:rPr spc="-110" dirty="0"/>
              <a:t>costly  </a:t>
            </a:r>
            <a:r>
              <a:rPr spc="-80" dirty="0"/>
              <a:t>goals</a:t>
            </a:r>
            <a:r>
              <a:rPr spc="-170" dirty="0"/>
              <a:t> </a:t>
            </a:r>
            <a:r>
              <a:rPr spc="-180" dirty="0"/>
              <a:t>e.g.:</a:t>
            </a:r>
          </a:p>
        </p:txBody>
      </p:sp>
      <p:sp>
        <p:nvSpPr>
          <p:cNvPr id="50" name="object 50"/>
          <p:cNvSpPr txBox="1"/>
          <p:nvPr/>
        </p:nvSpPr>
        <p:spPr>
          <a:xfrm>
            <a:off x="5802973" y="4998209"/>
            <a:ext cx="4422775" cy="1736089"/>
          </a:xfrm>
          <a:prstGeom prst="rect">
            <a:avLst/>
          </a:prstGeom>
        </p:spPr>
        <p:txBody>
          <a:bodyPr vert="horz" wrap="square" lIns="0" tIns="76200" rIns="0" bIns="0" rtlCol="0">
            <a:spAutoFit/>
          </a:bodyPr>
          <a:lstStyle/>
          <a:p>
            <a:pPr marL="355600" indent="-342900">
              <a:spcBef>
                <a:spcPts val="600"/>
              </a:spcBef>
              <a:buFont typeface="Arial"/>
              <a:buChar char="•"/>
              <a:tabLst>
                <a:tab pos="354965" algn="l"/>
                <a:tab pos="355600" algn="l"/>
              </a:tabLst>
            </a:pPr>
            <a:r>
              <a:rPr sz="2000" spc="-65" dirty="0">
                <a:latin typeface="Trebuchet MS"/>
                <a:cs typeface="Trebuchet MS"/>
              </a:rPr>
              <a:t>Human</a:t>
            </a:r>
            <a:r>
              <a:rPr sz="2000" spc="-160" dirty="0">
                <a:latin typeface="Trebuchet MS"/>
                <a:cs typeface="Trebuchet MS"/>
              </a:rPr>
              <a:t> </a:t>
            </a:r>
            <a:r>
              <a:rPr sz="2000" spc="-75" dirty="0">
                <a:latin typeface="Trebuchet MS"/>
                <a:cs typeface="Trebuchet MS"/>
              </a:rPr>
              <a:t>studies</a:t>
            </a:r>
            <a:endParaRPr sz="2000">
              <a:latin typeface="Trebuchet MS"/>
              <a:cs typeface="Trebuchet MS"/>
            </a:endParaRPr>
          </a:p>
          <a:p>
            <a:pPr marL="355600" marR="1824989" indent="-342900">
              <a:spcBef>
                <a:spcPts val="500"/>
              </a:spcBef>
              <a:buFont typeface="Arial"/>
              <a:buChar char="•"/>
              <a:tabLst>
                <a:tab pos="354965" algn="l"/>
                <a:tab pos="355600" algn="l"/>
              </a:tabLst>
            </a:pPr>
            <a:r>
              <a:rPr sz="2000" spc="-70" dirty="0">
                <a:latin typeface="Trebuchet MS"/>
                <a:cs typeface="Trebuchet MS"/>
              </a:rPr>
              <a:t>Dissemination </a:t>
            </a:r>
            <a:r>
              <a:rPr sz="2000" spc="-80" dirty="0">
                <a:latin typeface="Trebuchet MS"/>
                <a:cs typeface="Trebuchet MS"/>
              </a:rPr>
              <a:t>of</a:t>
            </a:r>
            <a:r>
              <a:rPr sz="2000" spc="-300" dirty="0">
                <a:latin typeface="Trebuchet MS"/>
                <a:cs typeface="Trebuchet MS"/>
              </a:rPr>
              <a:t> </a:t>
            </a:r>
            <a:r>
              <a:rPr sz="2000" spc="-70" dirty="0">
                <a:latin typeface="Trebuchet MS"/>
                <a:cs typeface="Trebuchet MS"/>
              </a:rPr>
              <a:t>new  </a:t>
            </a:r>
            <a:r>
              <a:rPr sz="2000" spc="-95" dirty="0">
                <a:latin typeface="Trebuchet MS"/>
                <a:cs typeface="Trebuchet MS"/>
              </a:rPr>
              <a:t>technologies/training</a:t>
            </a:r>
            <a:endParaRPr sz="2000">
              <a:latin typeface="Trebuchet MS"/>
              <a:cs typeface="Trebuchet MS"/>
            </a:endParaRPr>
          </a:p>
          <a:p>
            <a:pPr marL="355600" marR="5080" indent="-342900">
              <a:spcBef>
                <a:spcPts val="465"/>
              </a:spcBef>
              <a:buFont typeface="Arial"/>
              <a:buChar char="•"/>
              <a:tabLst>
                <a:tab pos="354965" algn="l"/>
                <a:tab pos="355600" algn="l"/>
              </a:tabLst>
            </a:pPr>
            <a:r>
              <a:rPr sz="2000" spc="-90" dirty="0">
                <a:latin typeface="Trebuchet MS"/>
                <a:cs typeface="Trebuchet MS"/>
              </a:rPr>
              <a:t>Infrastructure </a:t>
            </a:r>
            <a:r>
              <a:rPr sz="2000" spc="-95" dirty="0">
                <a:latin typeface="Trebuchet MS"/>
                <a:cs typeface="Trebuchet MS"/>
              </a:rPr>
              <a:t>for </a:t>
            </a:r>
            <a:r>
              <a:rPr sz="2000" spc="-105" dirty="0">
                <a:latin typeface="Trebuchet MS"/>
                <a:cs typeface="Trebuchet MS"/>
              </a:rPr>
              <a:t>data </a:t>
            </a:r>
            <a:r>
              <a:rPr sz="2000" spc="-95" dirty="0">
                <a:latin typeface="Trebuchet MS"/>
                <a:cs typeface="Trebuchet MS"/>
              </a:rPr>
              <a:t>science </a:t>
            </a:r>
            <a:r>
              <a:rPr sz="2000" spc="-70" dirty="0">
                <a:latin typeface="Trebuchet MS"/>
                <a:cs typeface="Trebuchet MS"/>
              </a:rPr>
              <a:t>and</a:t>
            </a:r>
            <a:r>
              <a:rPr sz="2000" spc="-434" dirty="0">
                <a:latin typeface="Trebuchet MS"/>
                <a:cs typeface="Trebuchet MS"/>
              </a:rPr>
              <a:t> </a:t>
            </a:r>
            <a:r>
              <a:rPr sz="2000" spc="-70" dirty="0">
                <a:latin typeface="Trebuchet MS"/>
                <a:cs typeface="Trebuchet MS"/>
              </a:rPr>
              <a:t>new  </a:t>
            </a:r>
            <a:r>
              <a:rPr sz="2000" spc="-105" dirty="0">
                <a:latin typeface="Trebuchet MS"/>
                <a:cs typeface="Trebuchet MS"/>
              </a:rPr>
              <a:t>data </a:t>
            </a:r>
            <a:r>
              <a:rPr sz="2000" spc="-70" dirty="0">
                <a:latin typeface="Trebuchet MS"/>
                <a:cs typeface="Trebuchet MS"/>
              </a:rPr>
              <a:t>sharing</a:t>
            </a:r>
            <a:r>
              <a:rPr sz="2000" spc="-210" dirty="0">
                <a:latin typeface="Trebuchet MS"/>
                <a:cs typeface="Trebuchet MS"/>
              </a:rPr>
              <a:t> </a:t>
            </a:r>
            <a:r>
              <a:rPr sz="2000" spc="-90" dirty="0">
                <a:latin typeface="Trebuchet MS"/>
                <a:cs typeface="Trebuchet MS"/>
              </a:rPr>
              <a:t>platforms</a:t>
            </a:r>
            <a:endParaRPr sz="2000">
              <a:latin typeface="Trebuchet MS"/>
              <a:cs typeface="Trebuchet MS"/>
            </a:endParaRPr>
          </a:p>
        </p:txBody>
      </p:sp>
      <p:sp>
        <p:nvSpPr>
          <p:cNvPr id="51" name="object 51"/>
          <p:cNvSpPr txBox="1">
            <a:spLocks noGrp="1"/>
          </p:cNvSpPr>
          <p:nvPr>
            <p:ph type="title"/>
          </p:nvPr>
        </p:nvSpPr>
        <p:spPr>
          <a:xfrm>
            <a:off x="1917701" y="40106"/>
            <a:ext cx="9008216" cy="964367"/>
          </a:xfrm>
          <a:prstGeom prst="rect">
            <a:avLst/>
          </a:prstGeom>
        </p:spPr>
        <p:txBody>
          <a:bodyPr vert="horz" wrap="square" lIns="0" tIns="66040" rIns="0" bIns="0" rtlCol="0" anchor="ctr">
            <a:spAutoFit/>
          </a:bodyPr>
          <a:lstStyle/>
          <a:p>
            <a:pPr marL="4144645" marR="5080" indent="-160655">
              <a:lnSpc>
                <a:spcPts val="3470"/>
              </a:lnSpc>
              <a:spcBef>
                <a:spcPts val="520"/>
              </a:spcBef>
            </a:pPr>
            <a:r>
              <a:rPr spc="-170" dirty="0"/>
              <a:t>21</a:t>
            </a:r>
            <a:r>
              <a:rPr sz="3150" spc="-254" baseline="25132" dirty="0"/>
              <a:t>st </a:t>
            </a:r>
            <a:r>
              <a:rPr spc="-210" dirty="0"/>
              <a:t>Century Cures </a:t>
            </a:r>
            <a:r>
              <a:rPr spc="-150" dirty="0"/>
              <a:t>Innovation  </a:t>
            </a:r>
            <a:r>
              <a:rPr spc="-220" dirty="0"/>
              <a:t>Funds: </a:t>
            </a:r>
            <a:r>
              <a:rPr i="1" spc="-225" dirty="0">
                <a:solidFill>
                  <a:srgbClr val="FFFF99"/>
                </a:solidFill>
                <a:latin typeface="Trebuchet MS"/>
                <a:cs typeface="Trebuchet MS"/>
              </a:rPr>
              <a:t>Potential</a:t>
            </a:r>
            <a:r>
              <a:rPr i="1" spc="-295" dirty="0">
                <a:solidFill>
                  <a:srgbClr val="FFFF99"/>
                </a:solidFill>
                <a:latin typeface="Trebuchet MS"/>
                <a:cs typeface="Trebuchet MS"/>
              </a:rPr>
              <a:t> </a:t>
            </a:r>
            <a:r>
              <a:rPr i="1" spc="-210" dirty="0">
                <a:solidFill>
                  <a:srgbClr val="FFFF99"/>
                </a:solidFill>
                <a:latin typeface="Trebuchet MS"/>
                <a:cs typeface="Trebuchet MS"/>
              </a:rPr>
              <a:t>Distribution</a:t>
            </a:r>
            <a:endParaRPr dirty="0">
              <a:latin typeface="Trebuchet MS"/>
              <a:cs typeface="Trebuchet MS"/>
            </a:endParaRPr>
          </a:p>
        </p:txBody>
      </p:sp>
      <p:sp>
        <p:nvSpPr>
          <p:cNvPr id="52" name="object 52"/>
          <p:cNvSpPr txBox="1"/>
          <p:nvPr/>
        </p:nvSpPr>
        <p:spPr>
          <a:xfrm>
            <a:off x="3992512" y="6015531"/>
            <a:ext cx="1303655" cy="228268"/>
          </a:xfrm>
          <a:prstGeom prst="rect">
            <a:avLst/>
          </a:prstGeom>
        </p:spPr>
        <p:txBody>
          <a:bodyPr vert="horz" wrap="square" lIns="0" tIns="12700" rIns="0" bIns="0" rtlCol="0">
            <a:spAutoFit/>
          </a:bodyPr>
          <a:lstStyle/>
          <a:p>
            <a:pPr marL="12700">
              <a:spcBef>
                <a:spcPts val="100"/>
              </a:spcBef>
            </a:pPr>
            <a:r>
              <a:rPr sz="1400" spc="-55" dirty="0">
                <a:latin typeface="Trebuchet MS"/>
                <a:cs typeface="Trebuchet MS"/>
              </a:rPr>
              <a:t>Dollars in</a:t>
            </a:r>
            <a:r>
              <a:rPr sz="1400" spc="-210" dirty="0">
                <a:latin typeface="Trebuchet MS"/>
                <a:cs typeface="Trebuchet MS"/>
              </a:rPr>
              <a:t> </a:t>
            </a:r>
            <a:r>
              <a:rPr sz="1400" spc="-60" dirty="0">
                <a:latin typeface="Trebuchet MS"/>
                <a:cs typeface="Trebuchet MS"/>
              </a:rPr>
              <a:t>millions</a:t>
            </a:r>
            <a:endParaRPr sz="1400">
              <a:latin typeface="Trebuchet MS"/>
              <a:cs typeface="Trebuchet MS"/>
            </a:endParaRPr>
          </a:p>
        </p:txBody>
      </p:sp>
    </p:spTree>
    <p:extLst>
      <p:ext uri="{BB962C8B-B14F-4D97-AF65-F5344CB8AC3E}">
        <p14:creationId xmlns:p14="http://schemas.microsoft.com/office/powerpoint/2010/main" val="31287473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09537" y="370215"/>
            <a:ext cx="2671445" cy="320601"/>
          </a:xfrm>
          <a:prstGeom prst="rect">
            <a:avLst/>
          </a:prstGeom>
        </p:spPr>
        <p:txBody>
          <a:bodyPr vert="horz" wrap="square" lIns="0" tIns="0" rIns="0" bIns="0" rtlCol="0">
            <a:spAutoFit/>
          </a:bodyPr>
          <a:lstStyle/>
          <a:p>
            <a:pPr>
              <a:lnSpc>
                <a:spcPts val="2535"/>
              </a:lnSpc>
            </a:pPr>
            <a:r>
              <a:rPr sz="2200" b="1" spc="-190" dirty="0">
                <a:solidFill>
                  <a:srgbClr val="FFFFFF"/>
                </a:solidFill>
                <a:latin typeface="Trebuchet MS"/>
                <a:cs typeface="Trebuchet MS"/>
              </a:rPr>
              <a:t>THE </a:t>
            </a:r>
            <a:r>
              <a:rPr sz="2200" b="1" spc="-60" dirty="0">
                <a:solidFill>
                  <a:srgbClr val="FFFFFF"/>
                </a:solidFill>
                <a:latin typeface="Trebuchet MS"/>
                <a:cs typeface="Trebuchet MS"/>
              </a:rPr>
              <a:t>BRAIN</a:t>
            </a:r>
            <a:r>
              <a:rPr sz="2200" b="1" spc="-200" dirty="0">
                <a:solidFill>
                  <a:srgbClr val="FFFFFF"/>
                </a:solidFill>
                <a:latin typeface="Trebuchet MS"/>
                <a:cs typeface="Trebuchet MS"/>
              </a:rPr>
              <a:t> </a:t>
            </a:r>
            <a:r>
              <a:rPr sz="2200" b="1" spc="-145" dirty="0">
                <a:solidFill>
                  <a:srgbClr val="FFFFFF"/>
                </a:solidFill>
                <a:latin typeface="Trebuchet MS"/>
                <a:cs typeface="Trebuchet MS"/>
              </a:rPr>
              <a:t>INITIATIVE®</a:t>
            </a:r>
            <a:endParaRPr sz="2200">
              <a:latin typeface="Trebuchet MS"/>
              <a:cs typeface="Trebuchet MS"/>
            </a:endParaRPr>
          </a:p>
        </p:txBody>
      </p:sp>
      <p:sp>
        <p:nvSpPr>
          <p:cNvPr id="3" name="object 3"/>
          <p:cNvSpPr/>
          <p:nvPr/>
        </p:nvSpPr>
        <p:spPr>
          <a:xfrm>
            <a:off x="1600747" y="6126162"/>
            <a:ext cx="2894975" cy="73183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24000" y="4705351"/>
            <a:ext cx="9144000" cy="214629"/>
          </a:xfrm>
          <a:custGeom>
            <a:avLst/>
            <a:gdLst/>
            <a:ahLst/>
            <a:cxnLst/>
            <a:rect l="l" t="t" r="r" b="b"/>
            <a:pathLst>
              <a:path w="9144000" h="214629">
                <a:moveTo>
                  <a:pt x="0" y="0"/>
                </a:moveTo>
                <a:lnTo>
                  <a:pt x="9144000" y="0"/>
                </a:lnTo>
                <a:lnTo>
                  <a:pt x="9144000" y="214375"/>
                </a:lnTo>
                <a:lnTo>
                  <a:pt x="0" y="214375"/>
                </a:lnTo>
                <a:lnTo>
                  <a:pt x="0" y="0"/>
                </a:lnTo>
                <a:close/>
              </a:path>
            </a:pathLst>
          </a:custGeom>
          <a:solidFill>
            <a:srgbClr val="0070C0"/>
          </a:solidFill>
        </p:spPr>
        <p:txBody>
          <a:bodyPr wrap="square" lIns="0" tIns="0" rIns="0" bIns="0" rtlCol="0"/>
          <a:lstStyle/>
          <a:p>
            <a:endParaRPr/>
          </a:p>
        </p:txBody>
      </p:sp>
      <p:sp>
        <p:nvSpPr>
          <p:cNvPr id="5" name="object 5"/>
          <p:cNvSpPr/>
          <p:nvPr/>
        </p:nvSpPr>
        <p:spPr>
          <a:xfrm>
            <a:off x="1524000" y="0"/>
            <a:ext cx="9144000" cy="4705350"/>
          </a:xfrm>
          <a:custGeom>
            <a:avLst/>
            <a:gdLst/>
            <a:ahLst/>
            <a:cxnLst/>
            <a:rect l="l" t="t" r="r" b="b"/>
            <a:pathLst>
              <a:path w="9144000" h="4705350">
                <a:moveTo>
                  <a:pt x="0" y="0"/>
                </a:moveTo>
                <a:lnTo>
                  <a:pt x="9144000" y="0"/>
                </a:lnTo>
                <a:lnTo>
                  <a:pt x="9144000" y="4705350"/>
                </a:lnTo>
                <a:lnTo>
                  <a:pt x="0" y="4705350"/>
                </a:lnTo>
                <a:lnTo>
                  <a:pt x="0" y="0"/>
                </a:lnTo>
                <a:close/>
              </a:path>
            </a:pathLst>
          </a:custGeom>
          <a:solidFill>
            <a:srgbClr val="000000"/>
          </a:solidFill>
        </p:spPr>
        <p:txBody>
          <a:bodyPr wrap="square" lIns="0" tIns="0" rIns="0" bIns="0" rtlCol="0"/>
          <a:lstStyle/>
          <a:p>
            <a:endParaRPr/>
          </a:p>
        </p:txBody>
      </p:sp>
      <p:sp>
        <p:nvSpPr>
          <p:cNvPr id="6" name="object 6"/>
          <p:cNvSpPr/>
          <p:nvPr/>
        </p:nvSpPr>
        <p:spPr>
          <a:xfrm>
            <a:off x="1524000" y="0"/>
            <a:ext cx="9144000" cy="4705350"/>
          </a:xfrm>
          <a:custGeom>
            <a:avLst/>
            <a:gdLst/>
            <a:ahLst/>
            <a:cxnLst/>
            <a:rect l="l" t="t" r="r" b="b"/>
            <a:pathLst>
              <a:path w="9144000" h="4705350">
                <a:moveTo>
                  <a:pt x="0" y="0"/>
                </a:moveTo>
                <a:lnTo>
                  <a:pt x="9144005" y="0"/>
                </a:lnTo>
                <a:lnTo>
                  <a:pt x="9144005" y="4705352"/>
                </a:lnTo>
                <a:lnTo>
                  <a:pt x="0" y="4705352"/>
                </a:lnTo>
                <a:lnTo>
                  <a:pt x="0" y="0"/>
                </a:lnTo>
                <a:close/>
              </a:path>
            </a:pathLst>
          </a:custGeom>
          <a:ln w="25400">
            <a:solidFill>
              <a:srgbClr val="000000"/>
            </a:solidFill>
          </a:ln>
        </p:spPr>
        <p:txBody>
          <a:bodyPr wrap="square" lIns="0" tIns="0" rIns="0" bIns="0" rtlCol="0"/>
          <a:lstStyle/>
          <a:p>
            <a:endParaRPr/>
          </a:p>
        </p:txBody>
      </p:sp>
      <p:sp>
        <p:nvSpPr>
          <p:cNvPr id="7" name="object 7"/>
          <p:cNvSpPr/>
          <p:nvPr/>
        </p:nvSpPr>
        <p:spPr>
          <a:xfrm>
            <a:off x="1524000" y="1532458"/>
            <a:ext cx="4605862" cy="266277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4622801" y="1659471"/>
            <a:ext cx="2239429" cy="2451099"/>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2044701" y="3060701"/>
            <a:ext cx="8310029" cy="1350429"/>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3530600" y="3716871"/>
            <a:ext cx="5190070" cy="1350429"/>
          </a:xfrm>
          <a:prstGeom prst="rect">
            <a:avLst/>
          </a:prstGeom>
          <a:blipFill>
            <a:blip r:embed="rId6" cstate="print"/>
            <a:stretch>
              <a:fillRect/>
            </a:stretch>
          </a:blipFill>
        </p:spPr>
        <p:txBody>
          <a:bodyPr wrap="square" lIns="0" tIns="0" rIns="0" bIns="0" rtlCol="0"/>
          <a:lstStyle/>
          <a:p>
            <a:endParaRPr/>
          </a:p>
        </p:txBody>
      </p:sp>
      <p:sp>
        <p:nvSpPr>
          <p:cNvPr id="11" name="object 11"/>
          <p:cNvSpPr txBox="1">
            <a:spLocks noGrp="1"/>
          </p:cNvSpPr>
          <p:nvPr>
            <p:ph type="title"/>
          </p:nvPr>
        </p:nvSpPr>
        <p:spPr>
          <a:xfrm>
            <a:off x="2064702" y="1828141"/>
            <a:ext cx="7729220" cy="2794635"/>
          </a:xfrm>
          <a:prstGeom prst="rect">
            <a:avLst/>
          </a:prstGeom>
        </p:spPr>
        <p:txBody>
          <a:bodyPr vert="horz" wrap="square" lIns="0" tIns="12700" rIns="0" bIns="0" rtlCol="0" anchor="ctr">
            <a:spAutoFit/>
          </a:bodyPr>
          <a:lstStyle/>
          <a:p>
            <a:pPr marL="12700">
              <a:lnSpc>
                <a:spcPts val="11195"/>
              </a:lnSpc>
              <a:spcBef>
                <a:spcPts val="100"/>
              </a:spcBef>
            </a:pPr>
            <a:r>
              <a:rPr sz="9600" spc="-245" dirty="0"/>
              <a:t>BRAIN</a:t>
            </a:r>
            <a:r>
              <a:rPr sz="8800" spc="-245" dirty="0"/>
              <a:t>…</a:t>
            </a:r>
            <a:endParaRPr sz="8800" dirty="0"/>
          </a:p>
          <a:p>
            <a:pPr marL="1847850" marR="5080" indent="-1487170">
              <a:lnSpc>
                <a:spcPts val="5170"/>
              </a:lnSpc>
              <a:spcBef>
                <a:spcPts val="340"/>
              </a:spcBef>
            </a:pPr>
            <a:r>
              <a:rPr sz="4800" b="0" spc="-110" dirty="0">
                <a:solidFill>
                  <a:srgbClr val="66FF33"/>
                </a:solidFill>
              </a:rPr>
              <a:t>mapping </a:t>
            </a:r>
            <a:r>
              <a:rPr sz="4800" b="0" spc="-150" dirty="0">
                <a:solidFill>
                  <a:srgbClr val="66FF33"/>
                </a:solidFill>
              </a:rPr>
              <a:t>brain </a:t>
            </a:r>
            <a:r>
              <a:rPr sz="4800" b="0" spc="-204" dirty="0">
                <a:solidFill>
                  <a:srgbClr val="66FF33"/>
                </a:solidFill>
              </a:rPr>
              <a:t>activity </a:t>
            </a:r>
            <a:r>
              <a:rPr sz="4800" b="0" spc="-250" dirty="0">
                <a:solidFill>
                  <a:srgbClr val="66FF33"/>
                </a:solidFill>
              </a:rPr>
              <a:t>at</a:t>
            </a:r>
            <a:r>
              <a:rPr sz="4800" b="0" spc="-459" dirty="0">
                <a:solidFill>
                  <a:srgbClr val="66FF33"/>
                </a:solidFill>
              </a:rPr>
              <a:t> </a:t>
            </a:r>
            <a:r>
              <a:rPr sz="4800" b="0" spc="-165" dirty="0">
                <a:solidFill>
                  <a:srgbClr val="66FF33"/>
                </a:solidFill>
              </a:rPr>
              <a:t>the  </a:t>
            </a:r>
            <a:r>
              <a:rPr sz="4800" b="0" spc="-114" dirty="0">
                <a:solidFill>
                  <a:srgbClr val="66FF33"/>
                </a:solidFill>
              </a:rPr>
              <a:t>speed </a:t>
            </a:r>
            <a:r>
              <a:rPr sz="4800" b="0" spc="-140" dirty="0">
                <a:solidFill>
                  <a:srgbClr val="66FF33"/>
                </a:solidFill>
              </a:rPr>
              <a:t>of</a:t>
            </a:r>
            <a:r>
              <a:rPr sz="4800" b="0" spc="-335" dirty="0">
                <a:solidFill>
                  <a:srgbClr val="66FF33"/>
                </a:solidFill>
              </a:rPr>
              <a:t> </a:t>
            </a:r>
            <a:r>
              <a:rPr sz="4800" b="0" spc="-105" dirty="0">
                <a:solidFill>
                  <a:srgbClr val="66FF33"/>
                </a:solidFill>
              </a:rPr>
              <a:t>thought</a:t>
            </a:r>
            <a:endParaRPr sz="4800" dirty="0"/>
          </a:p>
        </p:txBody>
      </p:sp>
      <p:sp>
        <p:nvSpPr>
          <p:cNvPr id="12" name="object 12"/>
          <p:cNvSpPr/>
          <p:nvPr/>
        </p:nvSpPr>
        <p:spPr>
          <a:xfrm>
            <a:off x="3776130" y="182042"/>
            <a:ext cx="2709329" cy="2239429"/>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3973513" y="381001"/>
            <a:ext cx="2117725" cy="1646237"/>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8161871" y="182042"/>
            <a:ext cx="2506129" cy="2239429"/>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8361362" y="381001"/>
            <a:ext cx="2049462" cy="1646237"/>
          </a:xfrm>
          <a:prstGeom prst="rect">
            <a:avLst/>
          </a:prstGeom>
          <a:blipFill>
            <a:blip r:embed="rId10" cstate="print"/>
            <a:stretch>
              <a:fillRect/>
            </a:stretch>
          </a:blipFill>
        </p:spPr>
        <p:txBody>
          <a:bodyPr wrap="square" lIns="0" tIns="0" rIns="0" bIns="0" rtlCol="0"/>
          <a:lstStyle/>
          <a:p>
            <a:endParaRPr/>
          </a:p>
        </p:txBody>
      </p:sp>
      <p:sp>
        <p:nvSpPr>
          <p:cNvPr id="16" name="object 16"/>
          <p:cNvSpPr/>
          <p:nvPr/>
        </p:nvSpPr>
        <p:spPr>
          <a:xfrm>
            <a:off x="1553633" y="182042"/>
            <a:ext cx="2548470" cy="2239429"/>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1752600" y="381001"/>
            <a:ext cx="1955800" cy="1646237"/>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6159500" y="182042"/>
            <a:ext cx="2332570" cy="2239429"/>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6356350" y="381001"/>
            <a:ext cx="1739900" cy="1646237"/>
          </a:xfrm>
          <a:prstGeom prst="rect">
            <a:avLst/>
          </a:prstGeom>
          <a:blipFill>
            <a:blip r:embed="rId14" cstate="print"/>
            <a:stretch>
              <a:fillRect/>
            </a:stretch>
          </a:blipFill>
        </p:spPr>
        <p:txBody>
          <a:bodyPr wrap="square" lIns="0" tIns="0" rIns="0" bIns="0" rtlCol="0"/>
          <a:lstStyle/>
          <a:p>
            <a:endParaRPr/>
          </a:p>
        </p:txBody>
      </p:sp>
      <p:sp>
        <p:nvSpPr>
          <p:cNvPr id="20" name="object 20"/>
          <p:cNvSpPr/>
          <p:nvPr/>
        </p:nvSpPr>
        <p:spPr>
          <a:xfrm>
            <a:off x="1524000" y="4876801"/>
            <a:ext cx="9144000" cy="1876425"/>
          </a:xfrm>
          <a:prstGeom prst="rect">
            <a:avLst/>
          </a:prstGeom>
          <a:blipFill>
            <a:blip r:embed="rId1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12814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7" y="344144"/>
            <a:ext cx="2696845" cy="360680"/>
          </a:xfrm>
          <a:prstGeom prst="rect">
            <a:avLst/>
          </a:prstGeom>
        </p:spPr>
        <p:txBody>
          <a:bodyPr vert="horz" wrap="square" lIns="0" tIns="12700" rIns="0" bIns="0" rtlCol="0">
            <a:spAutoFit/>
          </a:bodyPr>
          <a:lstStyle/>
          <a:p>
            <a:pPr marL="12700">
              <a:spcBef>
                <a:spcPts val="100"/>
              </a:spcBef>
            </a:pPr>
            <a:r>
              <a:rPr sz="2200" b="1" spc="-190" dirty="0">
                <a:solidFill>
                  <a:srgbClr val="FFFFFF"/>
                </a:solidFill>
                <a:latin typeface="Trebuchet MS"/>
                <a:cs typeface="Trebuchet MS"/>
              </a:rPr>
              <a:t>THE </a:t>
            </a:r>
            <a:r>
              <a:rPr sz="2200" b="1" spc="-60" dirty="0">
                <a:solidFill>
                  <a:srgbClr val="FFFFFF"/>
                </a:solidFill>
                <a:latin typeface="Trebuchet MS"/>
                <a:cs typeface="Trebuchet MS"/>
              </a:rPr>
              <a:t>BRAIN</a:t>
            </a:r>
            <a:r>
              <a:rPr sz="2200" b="1" spc="-195" dirty="0">
                <a:solidFill>
                  <a:srgbClr val="FFFFFF"/>
                </a:solidFill>
                <a:latin typeface="Trebuchet MS"/>
                <a:cs typeface="Trebuchet MS"/>
              </a:rPr>
              <a:t> </a:t>
            </a:r>
            <a:r>
              <a:rPr sz="2200" b="1" spc="-145" dirty="0">
                <a:solidFill>
                  <a:srgbClr val="FFFFFF"/>
                </a:solidFill>
                <a:latin typeface="Trebuchet MS"/>
                <a:cs typeface="Trebuchet MS"/>
              </a:rPr>
              <a:t>INITIATIVE®</a:t>
            </a:r>
            <a:endParaRPr sz="2200">
              <a:latin typeface="Trebuchet MS"/>
              <a:cs typeface="Trebuchet MS"/>
            </a:endParaRPr>
          </a:p>
        </p:txBody>
      </p:sp>
      <p:sp>
        <p:nvSpPr>
          <p:cNvPr id="3" name="object 3"/>
          <p:cNvSpPr/>
          <p:nvPr/>
        </p:nvSpPr>
        <p:spPr>
          <a:xfrm>
            <a:off x="1600747" y="6126162"/>
            <a:ext cx="2894975" cy="73183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730376" y="1006539"/>
            <a:ext cx="4460875" cy="368691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882575" y="1178293"/>
            <a:ext cx="4130875" cy="231326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105400" y="2768600"/>
            <a:ext cx="1532470" cy="285750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211814" y="2875687"/>
            <a:ext cx="1321117" cy="264488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313401" y="3076536"/>
            <a:ext cx="1110931" cy="2004186"/>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1524001" y="5676901"/>
            <a:ext cx="9143999" cy="29763"/>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1524000" y="5706663"/>
            <a:ext cx="9144000" cy="1151890"/>
          </a:xfrm>
          <a:custGeom>
            <a:avLst/>
            <a:gdLst/>
            <a:ahLst/>
            <a:cxnLst/>
            <a:rect l="l" t="t" r="r" b="b"/>
            <a:pathLst>
              <a:path w="9144000" h="1151890">
                <a:moveTo>
                  <a:pt x="0" y="0"/>
                </a:moveTo>
                <a:lnTo>
                  <a:pt x="9144000" y="0"/>
                </a:lnTo>
                <a:lnTo>
                  <a:pt x="9144000" y="1151336"/>
                </a:lnTo>
                <a:lnTo>
                  <a:pt x="0" y="1151336"/>
                </a:lnTo>
                <a:lnTo>
                  <a:pt x="0" y="0"/>
                </a:lnTo>
                <a:close/>
              </a:path>
            </a:pathLst>
          </a:custGeom>
          <a:solidFill>
            <a:srgbClr val="011532"/>
          </a:solidFill>
        </p:spPr>
        <p:txBody>
          <a:bodyPr wrap="square" lIns="0" tIns="0" rIns="0" bIns="0" rtlCol="0"/>
          <a:lstStyle/>
          <a:p>
            <a:endParaRPr/>
          </a:p>
        </p:txBody>
      </p:sp>
      <p:sp>
        <p:nvSpPr>
          <p:cNvPr id="11" name="object 11"/>
          <p:cNvSpPr/>
          <p:nvPr/>
        </p:nvSpPr>
        <p:spPr>
          <a:xfrm>
            <a:off x="1524000" y="5706663"/>
            <a:ext cx="9144000" cy="1151890"/>
          </a:xfrm>
          <a:custGeom>
            <a:avLst/>
            <a:gdLst/>
            <a:ahLst/>
            <a:cxnLst/>
            <a:rect l="l" t="t" r="r" b="b"/>
            <a:pathLst>
              <a:path w="9144000" h="1151890">
                <a:moveTo>
                  <a:pt x="0" y="0"/>
                </a:moveTo>
                <a:lnTo>
                  <a:pt x="9144005" y="0"/>
                </a:lnTo>
                <a:lnTo>
                  <a:pt x="9144005" y="1151340"/>
                </a:lnTo>
                <a:lnTo>
                  <a:pt x="0" y="1151340"/>
                </a:lnTo>
                <a:lnTo>
                  <a:pt x="0" y="0"/>
                </a:lnTo>
                <a:close/>
              </a:path>
            </a:pathLst>
          </a:custGeom>
          <a:ln w="9525">
            <a:solidFill>
              <a:srgbClr val="4A7EBB"/>
            </a:solidFill>
          </a:ln>
        </p:spPr>
        <p:txBody>
          <a:bodyPr wrap="square" lIns="0" tIns="0" rIns="0" bIns="0" rtlCol="0"/>
          <a:lstStyle/>
          <a:p>
            <a:endParaRPr/>
          </a:p>
        </p:txBody>
      </p:sp>
      <p:sp>
        <p:nvSpPr>
          <p:cNvPr id="12" name="object 12"/>
          <p:cNvSpPr/>
          <p:nvPr/>
        </p:nvSpPr>
        <p:spPr>
          <a:xfrm>
            <a:off x="1524001" y="5716580"/>
            <a:ext cx="4013085" cy="1141217"/>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479657" y="5714537"/>
            <a:ext cx="4156011" cy="1096896"/>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9356281" y="5717245"/>
            <a:ext cx="1274749" cy="822960"/>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9423260" y="6559843"/>
            <a:ext cx="900474" cy="196446"/>
          </a:xfrm>
          <a:prstGeom prst="rect">
            <a:avLst/>
          </a:prstGeom>
          <a:blipFill>
            <a:blip r:embed="rId12" cstate="print"/>
            <a:stretch>
              <a:fillRect/>
            </a:stretch>
          </a:blipFill>
        </p:spPr>
        <p:txBody>
          <a:bodyPr wrap="square" lIns="0" tIns="0" rIns="0" bIns="0" rtlCol="0"/>
          <a:lstStyle/>
          <a:p>
            <a:endParaRPr/>
          </a:p>
        </p:txBody>
      </p:sp>
      <p:sp>
        <p:nvSpPr>
          <p:cNvPr id="16" name="object 16"/>
          <p:cNvSpPr txBox="1"/>
          <p:nvPr/>
        </p:nvSpPr>
        <p:spPr>
          <a:xfrm>
            <a:off x="1557648" y="5252125"/>
            <a:ext cx="2219960" cy="299720"/>
          </a:xfrm>
          <a:prstGeom prst="rect">
            <a:avLst/>
          </a:prstGeom>
        </p:spPr>
        <p:txBody>
          <a:bodyPr vert="horz" wrap="square" lIns="0" tIns="12700" rIns="0" bIns="0" rtlCol="0">
            <a:spAutoFit/>
          </a:bodyPr>
          <a:lstStyle/>
          <a:p>
            <a:pPr marL="12700">
              <a:spcBef>
                <a:spcPts val="100"/>
              </a:spcBef>
            </a:pPr>
            <a:r>
              <a:rPr b="1" u="sng" spc="-114" dirty="0">
                <a:solidFill>
                  <a:srgbClr val="1F497D"/>
                </a:solidFill>
                <a:uFill>
                  <a:solidFill>
                    <a:srgbClr val="1F497D"/>
                  </a:solidFill>
                </a:uFill>
                <a:latin typeface="Trebuchet MS"/>
                <a:cs typeface="Trebuchet MS"/>
                <a:hlinkClick r:id="rId13"/>
              </a:rPr>
              <a:t>www.braininitative.org</a:t>
            </a:r>
            <a:endParaRPr dirty="0">
              <a:latin typeface="Trebuchet MS"/>
              <a:cs typeface="Trebuchet MS"/>
            </a:endParaRPr>
          </a:p>
        </p:txBody>
      </p:sp>
      <p:sp>
        <p:nvSpPr>
          <p:cNvPr id="17" name="object 17"/>
          <p:cNvSpPr txBox="1">
            <a:spLocks noGrp="1"/>
          </p:cNvSpPr>
          <p:nvPr>
            <p:ph type="title"/>
          </p:nvPr>
        </p:nvSpPr>
        <p:spPr>
          <a:xfrm>
            <a:off x="3497186" y="0"/>
            <a:ext cx="7138670" cy="513080"/>
          </a:xfrm>
          <a:prstGeom prst="rect">
            <a:avLst/>
          </a:prstGeom>
        </p:spPr>
        <p:txBody>
          <a:bodyPr vert="horz" wrap="square" lIns="0" tIns="12700" rIns="0" bIns="0" rtlCol="0" anchor="ctr">
            <a:spAutoFit/>
          </a:bodyPr>
          <a:lstStyle/>
          <a:p>
            <a:pPr marL="12700">
              <a:lnSpc>
                <a:spcPct val="100000"/>
              </a:lnSpc>
              <a:spcBef>
                <a:spcPts val="100"/>
              </a:spcBef>
            </a:pPr>
            <a:r>
              <a:rPr sz="3200" spc="-170" dirty="0"/>
              <a:t>Advancing </a:t>
            </a:r>
            <a:r>
              <a:rPr sz="3200" spc="-210" dirty="0"/>
              <a:t>Research </a:t>
            </a:r>
            <a:r>
              <a:rPr sz="3200" spc="-170" dirty="0"/>
              <a:t>through</a:t>
            </a:r>
            <a:r>
              <a:rPr sz="3200" spc="-375" dirty="0"/>
              <a:t> </a:t>
            </a:r>
            <a:r>
              <a:rPr sz="3200" spc="-190" dirty="0"/>
              <a:t>Partnerships:</a:t>
            </a:r>
            <a:endParaRPr sz="3200"/>
          </a:p>
        </p:txBody>
      </p:sp>
      <p:sp>
        <p:nvSpPr>
          <p:cNvPr id="18" name="object 18"/>
          <p:cNvSpPr txBox="1"/>
          <p:nvPr/>
        </p:nvSpPr>
        <p:spPr>
          <a:xfrm>
            <a:off x="6418477" y="883724"/>
            <a:ext cx="5635595" cy="3769750"/>
          </a:xfrm>
          <a:prstGeom prst="rect">
            <a:avLst/>
          </a:prstGeom>
        </p:spPr>
        <p:txBody>
          <a:bodyPr vert="horz" wrap="square" lIns="0" tIns="12700" rIns="0" bIns="0" rtlCol="0">
            <a:spAutoFit/>
          </a:bodyPr>
          <a:lstStyle/>
          <a:p>
            <a:pPr marL="12700">
              <a:spcBef>
                <a:spcPts val="100"/>
              </a:spcBef>
            </a:pPr>
            <a:r>
              <a:rPr sz="3200" b="1" i="1" spc="-75" dirty="0">
                <a:latin typeface="Trebuchet MS"/>
                <a:cs typeface="Trebuchet MS"/>
              </a:rPr>
              <a:t>BRAIN </a:t>
            </a:r>
            <a:r>
              <a:rPr sz="3200" b="1" i="1" spc="-220" dirty="0">
                <a:latin typeface="Trebuchet MS"/>
                <a:cs typeface="Trebuchet MS"/>
              </a:rPr>
              <a:t>Initiative</a:t>
            </a:r>
            <a:r>
              <a:rPr sz="3200" b="1" i="1" spc="-465" dirty="0">
                <a:latin typeface="Trebuchet MS"/>
                <a:cs typeface="Trebuchet MS"/>
              </a:rPr>
              <a:t> </a:t>
            </a:r>
            <a:r>
              <a:rPr sz="3200" b="1" i="1" spc="-200" dirty="0">
                <a:latin typeface="Trebuchet MS"/>
                <a:cs typeface="Trebuchet MS"/>
              </a:rPr>
              <a:t>Alliance</a:t>
            </a:r>
            <a:endParaRPr sz="3200" dirty="0">
              <a:latin typeface="Trebuchet MS"/>
              <a:cs typeface="Trebuchet MS"/>
            </a:endParaRPr>
          </a:p>
          <a:p>
            <a:pPr marL="448309" marR="229870">
              <a:lnSpc>
                <a:spcPct val="89900"/>
              </a:lnSpc>
              <a:spcBef>
                <a:spcPts val="2845"/>
              </a:spcBef>
            </a:pPr>
            <a:r>
              <a:rPr sz="2400" b="1" spc="-45" dirty="0">
                <a:latin typeface="Trebuchet MS"/>
                <a:cs typeface="Trebuchet MS"/>
              </a:rPr>
              <a:t>Mission </a:t>
            </a:r>
            <a:r>
              <a:rPr sz="2400" b="1" spc="-220" dirty="0">
                <a:latin typeface="Trebuchet MS"/>
                <a:cs typeface="Trebuchet MS"/>
              </a:rPr>
              <a:t>: </a:t>
            </a:r>
            <a:r>
              <a:rPr sz="2400" i="1" spc="-240" dirty="0">
                <a:latin typeface="Trebuchet MS"/>
                <a:cs typeface="Trebuchet MS"/>
              </a:rPr>
              <a:t>To </a:t>
            </a:r>
            <a:r>
              <a:rPr sz="2400" i="1" spc="-120" dirty="0">
                <a:latin typeface="Trebuchet MS"/>
                <a:cs typeface="Trebuchet MS"/>
              </a:rPr>
              <a:t>coordinate </a:t>
            </a:r>
            <a:r>
              <a:rPr sz="2400" i="1" spc="-70" dirty="0">
                <a:latin typeface="Trebuchet MS"/>
                <a:cs typeface="Trebuchet MS"/>
              </a:rPr>
              <a:t>and  </a:t>
            </a:r>
            <a:r>
              <a:rPr sz="2400" i="1" spc="-165" dirty="0">
                <a:latin typeface="Trebuchet MS"/>
                <a:cs typeface="Trebuchet MS"/>
              </a:rPr>
              <a:t>facilitate </a:t>
            </a:r>
            <a:r>
              <a:rPr sz="2400" i="1" spc="-105" dirty="0">
                <a:latin typeface="Trebuchet MS"/>
                <a:cs typeface="Trebuchet MS"/>
              </a:rPr>
              <a:t>communications  </a:t>
            </a:r>
            <a:r>
              <a:rPr sz="2400" i="1" spc="-140" dirty="0">
                <a:latin typeface="Trebuchet MS"/>
                <a:cs typeface="Trebuchet MS"/>
              </a:rPr>
              <a:t>from </a:t>
            </a:r>
            <a:r>
              <a:rPr sz="2400" i="1" spc="-150" dirty="0">
                <a:latin typeface="Trebuchet MS"/>
                <a:cs typeface="Trebuchet MS"/>
              </a:rPr>
              <a:t>its </a:t>
            </a:r>
            <a:r>
              <a:rPr sz="2400" i="1" spc="-114" dirty="0">
                <a:latin typeface="Trebuchet MS"/>
                <a:cs typeface="Trebuchet MS"/>
              </a:rPr>
              <a:t>members </a:t>
            </a:r>
            <a:r>
              <a:rPr sz="2400" i="1" spc="-150" dirty="0">
                <a:latin typeface="Trebuchet MS"/>
                <a:cs typeface="Trebuchet MS"/>
              </a:rPr>
              <a:t>related</a:t>
            </a:r>
            <a:r>
              <a:rPr sz="2400" i="1" spc="-390" dirty="0">
                <a:latin typeface="Trebuchet MS"/>
                <a:cs typeface="Trebuchet MS"/>
              </a:rPr>
              <a:t> </a:t>
            </a:r>
            <a:r>
              <a:rPr sz="2400" i="1" spc="-150" dirty="0">
                <a:latin typeface="Trebuchet MS"/>
                <a:cs typeface="Trebuchet MS"/>
              </a:rPr>
              <a:t>to  </a:t>
            </a:r>
            <a:r>
              <a:rPr sz="2400" i="1" spc="-155" dirty="0">
                <a:latin typeface="Trebuchet MS"/>
                <a:cs typeface="Trebuchet MS"/>
              </a:rPr>
              <a:t>the </a:t>
            </a:r>
            <a:r>
              <a:rPr sz="2400" i="1" spc="-60" dirty="0">
                <a:latin typeface="Trebuchet MS"/>
                <a:cs typeface="Trebuchet MS"/>
              </a:rPr>
              <a:t>BRAIN</a:t>
            </a:r>
            <a:r>
              <a:rPr sz="2400" i="1" spc="-225" dirty="0">
                <a:latin typeface="Trebuchet MS"/>
                <a:cs typeface="Trebuchet MS"/>
              </a:rPr>
              <a:t> </a:t>
            </a:r>
            <a:r>
              <a:rPr sz="2400" i="1" spc="-140" dirty="0">
                <a:latin typeface="Trebuchet MS"/>
                <a:cs typeface="Trebuchet MS"/>
              </a:rPr>
              <a:t>Initiative</a:t>
            </a:r>
            <a:endParaRPr sz="2400" dirty="0">
              <a:latin typeface="Trebuchet MS"/>
              <a:cs typeface="Trebuchet MS"/>
            </a:endParaRPr>
          </a:p>
          <a:p>
            <a:pPr>
              <a:spcBef>
                <a:spcPts val="5"/>
              </a:spcBef>
            </a:pPr>
            <a:endParaRPr sz="2500" dirty="0">
              <a:latin typeface="Times New Roman"/>
              <a:cs typeface="Times New Roman"/>
            </a:endParaRPr>
          </a:p>
          <a:p>
            <a:pPr marL="448309" marR="168275">
              <a:lnSpc>
                <a:spcPct val="90100"/>
              </a:lnSpc>
            </a:pPr>
            <a:r>
              <a:rPr sz="2200" spc="-90" dirty="0">
                <a:latin typeface="Trebuchet MS"/>
                <a:cs typeface="Trebuchet MS"/>
              </a:rPr>
              <a:t>Website </a:t>
            </a:r>
            <a:r>
              <a:rPr sz="2200" spc="-85" dirty="0">
                <a:latin typeface="Trebuchet MS"/>
                <a:cs typeface="Trebuchet MS"/>
              </a:rPr>
              <a:t>provides </a:t>
            </a:r>
            <a:r>
              <a:rPr sz="2200" spc="-110" dirty="0">
                <a:latin typeface="Trebuchet MS"/>
                <a:cs typeface="Trebuchet MS"/>
              </a:rPr>
              <a:t>platform </a:t>
            </a:r>
            <a:r>
              <a:rPr sz="2200" spc="-100" dirty="0">
                <a:latin typeface="Trebuchet MS"/>
                <a:cs typeface="Trebuchet MS"/>
              </a:rPr>
              <a:t>for  </a:t>
            </a:r>
            <a:r>
              <a:rPr sz="2200" spc="-85" dirty="0">
                <a:latin typeface="Trebuchet MS"/>
                <a:cs typeface="Trebuchet MS"/>
              </a:rPr>
              <a:t>funding </a:t>
            </a:r>
            <a:r>
              <a:rPr sz="2200" spc="-95" dirty="0">
                <a:latin typeface="Trebuchet MS"/>
                <a:cs typeface="Trebuchet MS"/>
              </a:rPr>
              <a:t>opportunities, </a:t>
            </a:r>
            <a:r>
              <a:rPr sz="2200" spc="-110" dirty="0">
                <a:latin typeface="Trebuchet MS"/>
                <a:cs typeface="Trebuchet MS"/>
              </a:rPr>
              <a:t>news,  </a:t>
            </a:r>
            <a:r>
              <a:rPr sz="2200" spc="-114" dirty="0">
                <a:latin typeface="Trebuchet MS"/>
                <a:cs typeface="Trebuchet MS"/>
              </a:rPr>
              <a:t>achievements, </a:t>
            </a:r>
            <a:r>
              <a:rPr sz="2200" spc="-105" dirty="0">
                <a:latin typeface="Trebuchet MS"/>
                <a:cs typeface="Trebuchet MS"/>
              </a:rPr>
              <a:t>resources, </a:t>
            </a:r>
            <a:r>
              <a:rPr sz="2200" spc="-80" dirty="0">
                <a:latin typeface="Trebuchet MS"/>
                <a:cs typeface="Trebuchet MS"/>
              </a:rPr>
              <a:t>and  more </a:t>
            </a:r>
            <a:r>
              <a:rPr sz="2200" spc="-105" dirty="0">
                <a:latin typeface="Trebuchet MS"/>
                <a:cs typeface="Trebuchet MS"/>
              </a:rPr>
              <a:t>gathered </a:t>
            </a:r>
            <a:r>
              <a:rPr sz="2200" spc="-95" dirty="0">
                <a:latin typeface="Trebuchet MS"/>
                <a:cs typeface="Trebuchet MS"/>
              </a:rPr>
              <a:t>from </a:t>
            </a:r>
            <a:r>
              <a:rPr sz="2200" spc="-80" dirty="0">
                <a:latin typeface="Trebuchet MS"/>
                <a:cs typeface="Trebuchet MS"/>
              </a:rPr>
              <a:t>across</a:t>
            </a:r>
            <a:r>
              <a:rPr sz="2200" spc="-434" dirty="0">
                <a:latin typeface="Trebuchet MS"/>
                <a:cs typeface="Trebuchet MS"/>
              </a:rPr>
              <a:t> </a:t>
            </a:r>
            <a:r>
              <a:rPr sz="2200" spc="-105" dirty="0">
                <a:latin typeface="Trebuchet MS"/>
                <a:cs typeface="Trebuchet MS"/>
              </a:rPr>
              <a:t>the  </a:t>
            </a:r>
            <a:r>
              <a:rPr sz="2200" spc="-125" dirty="0">
                <a:latin typeface="Trebuchet MS"/>
                <a:cs typeface="Trebuchet MS"/>
              </a:rPr>
              <a:t>federal </a:t>
            </a:r>
            <a:r>
              <a:rPr sz="2200" spc="-80" dirty="0">
                <a:latin typeface="Trebuchet MS"/>
                <a:cs typeface="Trebuchet MS"/>
              </a:rPr>
              <a:t>and </a:t>
            </a:r>
            <a:r>
              <a:rPr sz="2200" spc="-110" dirty="0">
                <a:latin typeface="Trebuchet MS"/>
                <a:cs typeface="Trebuchet MS"/>
              </a:rPr>
              <a:t>non-federal  participants </a:t>
            </a:r>
            <a:r>
              <a:rPr sz="2200" spc="-85" dirty="0">
                <a:latin typeface="Trebuchet MS"/>
                <a:cs typeface="Trebuchet MS"/>
              </a:rPr>
              <a:t>of </a:t>
            </a:r>
            <a:r>
              <a:rPr sz="2200" spc="-100" dirty="0">
                <a:latin typeface="Trebuchet MS"/>
                <a:cs typeface="Trebuchet MS"/>
              </a:rPr>
              <a:t>the </a:t>
            </a:r>
            <a:r>
              <a:rPr sz="2200" spc="-45" dirty="0">
                <a:latin typeface="Trebuchet MS"/>
                <a:cs typeface="Trebuchet MS"/>
              </a:rPr>
              <a:t>BRAIN  </a:t>
            </a:r>
            <a:r>
              <a:rPr sz="2200" spc="-114" dirty="0">
                <a:latin typeface="Trebuchet MS"/>
                <a:cs typeface="Trebuchet MS"/>
              </a:rPr>
              <a:t>Initiative</a:t>
            </a:r>
            <a:endParaRPr sz="2200" dirty="0">
              <a:latin typeface="Trebuchet MS"/>
              <a:cs typeface="Trebuchet MS"/>
            </a:endParaRPr>
          </a:p>
        </p:txBody>
      </p:sp>
    </p:spTree>
    <p:extLst>
      <p:ext uri="{BB962C8B-B14F-4D97-AF65-F5344CB8AC3E}">
        <p14:creationId xmlns:p14="http://schemas.microsoft.com/office/powerpoint/2010/main" val="37509139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7" y="344144"/>
            <a:ext cx="2696845" cy="360680"/>
          </a:xfrm>
          <a:prstGeom prst="rect">
            <a:avLst/>
          </a:prstGeom>
        </p:spPr>
        <p:txBody>
          <a:bodyPr vert="horz" wrap="square" lIns="0" tIns="12700" rIns="0" bIns="0" rtlCol="0">
            <a:spAutoFit/>
          </a:bodyPr>
          <a:lstStyle/>
          <a:p>
            <a:pPr marL="12700">
              <a:spcBef>
                <a:spcPts val="100"/>
              </a:spcBef>
            </a:pPr>
            <a:r>
              <a:rPr sz="2200" b="1" spc="-190" dirty="0">
                <a:solidFill>
                  <a:srgbClr val="FFFFFF"/>
                </a:solidFill>
                <a:latin typeface="Trebuchet MS"/>
                <a:cs typeface="Trebuchet MS"/>
              </a:rPr>
              <a:t>THE </a:t>
            </a:r>
            <a:r>
              <a:rPr sz="2200" b="1" spc="-60" dirty="0">
                <a:solidFill>
                  <a:srgbClr val="FFFFFF"/>
                </a:solidFill>
                <a:latin typeface="Trebuchet MS"/>
                <a:cs typeface="Trebuchet MS"/>
              </a:rPr>
              <a:t>BRAIN</a:t>
            </a:r>
            <a:r>
              <a:rPr sz="2200" b="1" spc="-195" dirty="0">
                <a:solidFill>
                  <a:srgbClr val="FFFFFF"/>
                </a:solidFill>
                <a:latin typeface="Trebuchet MS"/>
                <a:cs typeface="Trebuchet MS"/>
              </a:rPr>
              <a:t> </a:t>
            </a:r>
            <a:r>
              <a:rPr sz="2200" b="1" spc="-145" dirty="0">
                <a:solidFill>
                  <a:srgbClr val="FFFFFF"/>
                </a:solidFill>
                <a:latin typeface="Trebuchet MS"/>
                <a:cs typeface="Trebuchet MS"/>
              </a:rPr>
              <a:t>INITIATIVE®</a:t>
            </a:r>
            <a:endParaRPr sz="2200">
              <a:latin typeface="Trebuchet MS"/>
              <a:cs typeface="Trebuchet MS"/>
            </a:endParaRPr>
          </a:p>
        </p:txBody>
      </p:sp>
      <p:sp>
        <p:nvSpPr>
          <p:cNvPr id="3" name="object 3"/>
          <p:cNvSpPr/>
          <p:nvPr/>
        </p:nvSpPr>
        <p:spPr>
          <a:xfrm>
            <a:off x="0" y="6126166"/>
            <a:ext cx="2894975" cy="73183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62416" y="252704"/>
            <a:ext cx="6242050" cy="543560"/>
          </a:xfrm>
          <a:prstGeom prst="rect">
            <a:avLst/>
          </a:prstGeom>
        </p:spPr>
        <p:txBody>
          <a:bodyPr vert="horz" wrap="square" lIns="0" tIns="12700" rIns="0" bIns="0" rtlCol="0" anchor="ctr">
            <a:spAutoFit/>
          </a:bodyPr>
          <a:lstStyle/>
          <a:p>
            <a:pPr marL="12700">
              <a:lnSpc>
                <a:spcPct val="100000"/>
              </a:lnSpc>
              <a:spcBef>
                <a:spcPts val="100"/>
              </a:spcBef>
            </a:pPr>
            <a:r>
              <a:rPr sz="3400" spc="-204" dirty="0"/>
              <a:t>Recruiting </a:t>
            </a:r>
            <a:r>
              <a:rPr sz="3400" spc="-160" dirty="0"/>
              <a:t>Outstanding</a:t>
            </a:r>
            <a:r>
              <a:rPr sz="3400" spc="-335" dirty="0"/>
              <a:t> </a:t>
            </a:r>
            <a:r>
              <a:rPr sz="3400" spc="-215" dirty="0"/>
              <a:t>Workforce:</a:t>
            </a:r>
            <a:endParaRPr sz="3400" dirty="0"/>
          </a:p>
        </p:txBody>
      </p:sp>
      <p:sp>
        <p:nvSpPr>
          <p:cNvPr id="5" name="object 5"/>
          <p:cNvSpPr txBox="1"/>
          <p:nvPr/>
        </p:nvSpPr>
        <p:spPr>
          <a:xfrm>
            <a:off x="5790691" y="287998"/>
            <a:ext cx="4815840" cy="543560"/>
          </a:xfrm>
          <a:prstGeom prst="rect">
            <a:avLst/>
          </a:prstGeom>
        </p:spPr>
        <p:txBody>
          <a:bodyPr vert="horz" wrap="square" lIns="0" tIns="12700" rIns="0" bIns="0" rtlCol="0">
            <a:spAutoFit/>
          </a:bodyPr>
          <a:lstStyle/>
          <a:p>
            <a:pPr marL="12700">
              <a:spcBef>
                <a:spcPts val="100"/>
              </a:spcBef>
            </a:pPr>
            <a:r>
              <a:rPr sz="3400" b="1" i="1" spc="-150" dirty="0">
                <a:latin typeface="Trebuchet MS"/>
                <a:cs typeface="Trebuchet MS"/>
              </a:rPr>
              <a:t>Engaging </a:t>
            </a:r>
            <a:r>
              <a:rPr sz="3400" b="1" i="1" spc="-105" dirty="0">
                <a:latin typeface="Trebuchet MS"/>
                <a:cs typeface="Trebuchet MS"/>
              </a:rPr>
              <a:t>Many</a:t>
            </a:r>
            <a:r>
              <a:rPr sz="3400" b="1" i="1" spc="-409" dirty="0">
                <a:latin typeface="Trebuchet MS"/>
                <a:cs typeface="Trebuchet MS"/>
              </a:rPr>
              <a:t> </a:t>
            </a:r>
            <a:r>
              <a:rPr sz="3400" b="1" i="1" spc="-220" dirty="0">
                <a:latin typeface="Trebuchet MS"/>
                <a:cs typeface="Trebuchet MS"/>
              </a:rPr>
              <a:t>Disciplines</a:t>
            </a:r>
            <a:endParaRPr sz="3400" dirty="0">
              <a:latin typeface="Trebuchet MS"/>
              <a:cs typeface="Trebuchet MS"/>
            </a:endParaRPr>
          </a:p>
        </p:txBody>
      </p:sp>
      <p:graphicFrame>
        <p:nvGraphicFramePr>
          <p:cNvPr id="6" name="object 6"/>
          <p:cNvGraphicFramePr>
            <a:graphicFrameLocks noGrp="1"/>
          </p:cNvGraphicFramePr>
          <p:nvPr>
            <p:extLst>
              <p:ext uri="{D42A27DB-BD31-4B8C-83A1-F6EECF244321}">
                <p14:modId xmlns:p14="http://schemas.microsoft.com/office/powerpoint/2010/main" val="4207630162"/>
              </p:ext>
            </p:extLst>
          </p:nvPr>
        </p:nvGraphicFramePr>
        <p:xfrm>
          <a:off x="1225123" y="1015579"/>
          <a:ext cx="9381408" cy="4891272"/>
        </p:xfrm>
        <a:graphic>
          <a:graphicData uri="http://schemas.openxmlformats.org/drawingml/2006/table">
            <a:tbl>
              <a:tblPr firstRow="1" bandRow="1">
                <a:tableStyleId>{2D5ABB26-0587-4C30-8999-92F81FD0307C}</a:tableStyleId>
              </a:tblPr>
              <a:tblGrid>
                <a:gridCol w="6845642">
                  <a:extLst>
                    <a:ext uri="{9D8B030D-6E8A-4147-A177-3AD203B41FA5}">
                      <a16:colId xmlns:a16="http://schemas.microsoft.com/office/drawing/2014/main" val="20000"/>
                    </a:ext>
                  </a:extLst>
                </a:gridCol>
                <a:gridCol w="1445741">
                  <a:extLst>
                    <a:ext uri="{9D8B030D-6E8A-4147-A177-3AD203B41FA5}">
                      <a16:colId xmlns:a16="http://schemas.microsoft.com/office/drawing/2014/main" val="20001"/>
                    </a:ext>
                  </a:extLst>
                </a:gridCol>
                <a:gridCol w="1090025">
                  <a:extLst>
                    <a:ext uri="{9D8B030D-6E8A-4147-A177-3AD203B41FA5}">
                      <a16:colId xmlns:a16="http://schemas.microsoft.com/office/drawing/2014/main" val="20002"/>
                    </a:ext>
                  </a:extLst>
                </a:gridCol>
              </a:tblGrid>
              <a:tr h="502152">
                <a:tc>
                  <a:txBody>
                    <a:bodyPr/>
                    <a:lstStyle/>
                    <a:p>
                      <a:pPr marL="15240">
                        <a:lnSpc>
                          <a:spcPts val="2775"/>
                        </a:lnSpc>
                      </a:pPr>
                      <a:r>
                        <a:rPr sz="2000" b="1" spc="-130" dirty="0">
                          <a:solidFill>
                            <a:srgbClr val="FFFFFF"/>
                          </a:solidFill>
                          <a:latin typeface="游ゴシック" panose="020B0400000000000000" pitchFamily="50" charset="-128"/>
                          <a:ea typeface="游ゴシック" panose="020B0400000000000000" pitchFamily="50" charset="-128"/>
                          <a:cs typeface="Trebuchet MS"/>
                        </a:rPr>
                        <a:t>Department</a:t>
                      </a:r>
                      <a:r>
                        <a:rPr sz="2000" b="1" spc="-185" dirty="0">
                          <a:solidFill>
                            <a:srgbClr val="FFFFFF"/>
                          </a:solidFill>
                          <a:latin typeface="游ゴシック" panose="020B0400000000000000" pitchFamily="50" charset="-128"/>
                          <a:ea typeface="游ゴシック" panose="020B0400000000000000" pitchFamily="50" charset="-128"/>
                          <a:cs typeface="Trebuchet MS"/>
                        </a:rPr>
                        <a:t> </a:t>
                      </a:r>
                      <a:r>
                        <a:rPr sz="2000" b="1" spc="-140" dirty="0">
                          <a:solidFill>
                            <a:srgbClr val="FFFFFF"/>
                          </a:solidFill>
                          <a:latin typeface="游ゴシック" panose="020B0400000000000000" pitchFamily="50" charset="-128"/>
                          <a:ea typeface="游ゴシック" panose="020B0400000000000000" pitchFamily="50" charset="-128"/>
                          <a:cs typeface="Trebuchet MS"/>
                        </a:rPr>
                        <a:t>Category</a:t>
                      </a:r>
                      <a:r>
                        <a:rPr lang="en-US" sz="2000" b="1" spc="-140" dirty="0">
                          <a:solidFill>
                            <a:srgbClr val="FFFFFF"/>
                          </a:solidFill>
                          <a:latin typeface="游ゴシック" panose="020B0400000000000000" pitchFamily="50" charset="-128"/>
                          <a:ea typeface="游ゴシック" panose="020B0400000000000000" pitchFamily="50" charset="-128"/>
                          <a:cs typeface="Trebuchet MS"/>
                        </a:rPr>
                        <a:t> </a:t>
                      </a:r>
                      <a:r>
                        <a:rPr sz="2000" b="1" spc="-140" dirty="0">
                          <a:solidFill>
                            <a:srgbClr val="FFFFFF"/>
                          </a:solidFill>
                          <a:latin typeface="游ゴシック" panose="020B0400000000000000" pitchFamily="50" charset="-128"/>
                          <a:ea typeface="游ゴシック" panose="020B0400000000000000" pitchFamily="50" charset="-128"/>
                          <a:cs typeface="Trebuchet MS"/>
                        </a:rPr>
                        <a:t>(for </a:t>
                      </a:r>
                      <a:r>
                        <a:rPr sz="2000" b="1" spc="-145" dirty="0">
                          <a:solidFill>
                            <a:srgbClr val="FFFFFF"/>
                          </a:solidFill>
                          <a:latin typeface="游ゴシック" panose="020B0400000000000000" pitchFamily="50" charset="-128"/>
                          <a:ea typeface="游ゴシック" panose="020B0400000000000000" pitchFamily="50" charset="-128"/>
                          <a:cs typeface="Trebuchet MS"/>
                        </a:rPr>
                        <a:t>Contact </a:t>
                      </a:r>
                      <a:r>
                        <a:rPr sz="2000" b="1" spc="-110" dirty="0">
                          <a:solidFill>
                            <a:srgbClr val="FFFFFF"/>
                          </a:solidFill>
                          <a:latin typeface="游ゴシック" panose="020B0400000000000000" pitchFamily="50" charset="-128"/>
                          <a:ea typeface="游ゴシック" panose="020B0400000000000000" pitchFamily="50" charset="-128"/>
                          <a:cs typeface="Trebuchet MS"/>
                        </a:rPr>
                        <a:t>and </a:t>
                      </a:r>
                      <a:r>
                        <a:rPr sz="2000" b="1" spc="-40" dirty="0">
                          <a:solidFill>
                            <a:srgbClr val="FFFFFF"/>
                          </a:solidFill>
                          <a:latin typeface="游ゴシック" panose="020B0400000000000000" pitchFamily="50" charset="-128"/>
                          <a:ea typeface="游ゴシック" panose="020B0400000000000000" pitchFamily="50" charset="-128"/>
                          <a:cs typeface="Trebuchet MS"/>
                        </a:rPr>
                        <a:t>Multi</a:t>
                      </a:r>
                      <a:r>
                        <a:rPr sz="2000" b="1" spc="-370" dirty="0">
                          <a:solidFill>
                            <a:srgbClr val="FFFFFF"/>
                          </a:solidFill>
                          <a:latin typeface="游ゴシック" panose="020B0400000000000000" pitchFamily="50" charset="-128"/>
                          <a:ea typeface="游ゴシック" panose="020B0400000000000000" pitchFamily="50" charset="-128"/>
                          <a:cs typeface="Trebuchet MS"/>
                        </a:rPr>
                        <a:t> </a:t>
                      </a:r>
                      <a:r>
                        <a:rPr sz="2000" b="1" spc="-95" dirty="0">
                          <a:solidFill>
                            <a:srgbClr val="FFFFFF"/>
                          </a:solidFill>
                          <a:latin typeface="游ゴシック" panose="020B0400000000000000" pitchFamily="50" charset="-128"/>
                          <a:ea typeface="游ゴシック" panose="020B0400000000000000" pitchFamily="50" charset="-128"/>
                          <a:cs typeface="Trebuchet MS"/>
                        </a:rPr>
                        <a:t>PIs)</a:t>
                      </a:r>
                      <a:endParaRPr sz="2000" dirty="0">
                        <a:latin typeface="游ゴシック" panose="020B0400000000000000" pitchFamily="50" charset="-128"/>
                        <a:ea typeface="游ゴシック" panose="020B0400000000000000" pitchFamily="50" charset="-128"/>
                        <a:cs typeface="Trebuchet MS"/>
                      </a:endParaRPr>
                    </a:p>
                  </a:txBody>
                  <a:tcPr marL="0" marR="0" marT="0" marB="0" anchor="ctr">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1BD"/>
                    </a:solidFill>
                  </a:tcPr>
                </a:tc>
                <a:tc>
                  <a:txBody>
                    <a:bodyPr/>
                    <a:lstStyle/>
                    <a:p>
                      <a:pPr marL="14604">
                        <a:lnSpc>
                          <a:spcPct val="100000"/>
                        </a:lnSpc>
                      </a:pPr>
                      <a:r>
                        <a:rPr sz="2000" b="1" spc="-229" dirty="0">
                          <a:solidFill>
                            <a:srgbClr val="FFFFFF"/>
                          </a:solidFill>
                          <a:latin typeface="游ゴシック" panose="020B0400000000000000" pitchFamily="50" charset="-128"/>
                          <a:ea typeface="游ゴシック" panose="020B0400000000000000" pitchFamily="50" charset="-128"/>
                          <a:cs typeface="Trebuchet MS"/>
                        </a:rPr>
                        <a:t>FY15</a:t>
                      </a:r>
                      <a:endParaRPr sz="2000" dirty="0">
                        <a:latin typeface="游ゴシック" panose="020B0400000000000000" pitchFamily="50" charset="-128"/>
                        <a:ea typeface="游ゴシック" panose="020B0400000000000000" pitchFamily="50" charset="-128"/>
                        <a:cs typeface="Trebuchet MS"/>
                      </a:endParaRPr>
                    </a:p>
                  </a:txBody>
                  <a:tcPr marL="0" marR="0" marT="2540" marB="0" anchor="ctr">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1BD"/>
                    </a:solidFill>
                  </a:tcPr>
                </a:tc>
                <a:tc>
                  <a:txBody>
                    <a:bodyPr/>
                    <a:lstStyle/>
                    <a:p>
                      <a:pPr marL="14604">
                        <a:lnSpc>
                          <a:spcPct val="100000"/>
                        </a:lnSpc>
                      </a:pPr>
                      <a:r>
                        <a:rPr sz="2000" b="1" spc="-225" dirty="0">
                          <a:solidFill>
                            <a:srgbClr val="FFFFFF"/>
                          </a:solidFill>
                          <a:latin typeface="游ゴシック" panose="020B0400000000000000" pitchFamily="50" charset="-128"/>
                          <a:ea typeface="游ゴシック" panose="020B0400000000000000" pitchFamily="50" charset="-128"/>
                          <a:cs typeface="Trebuchet MS"/>
                        </a:rPr>
                        <a:t>~FY16</a:t>
                      </a:r>
                      <a:endParaRPr sz="2000" dirty="0">
                        <a:latin typeface="游ゴシック" panose="020B0400000000000000" pitchFamily="50" charset="-128"/>
                        <a:ea typeface="游ゴシック" panose="020B0400000000000000" pitchFamily="50" charset="-128"/>
                        <a:cs typeface="Trebuchet MS"/>
                      </a:endParaRPr>
                    </a:p>
                  </a:txBody>
                  <a:tcPr marL="0" marR="0" marT="2540" marB="0" anchor="ctr">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1BD"/>
                    </a:solidFill>
                  </a:tcPr>
                </a:tc>
                <a:extLst>
                  <a:ext uri="{0D108BD9-81ED-4DB2-BD59-A6C34878D82A}">
                    <a16:rowId xmlns:a16="http://schemas.microsoft.com/office/drawing/2014/main" val="10000"/>
                  </a:ext>
                </a:extLst>
              </a:tr>
              <a:tr h="365760">
                <a:tc>
                  <a:txBody>
                    <a:bodyPr/>
                    <a:lstStyle/>
                    <a:p>
                      <a:pPr marL="15240">
                        <a:lnSpc>
                          <a:spcPct val="100000"/>
                        </a:lnSpc>
                        <a:spcBef>
                          <a:spcPts val="620"/>
                        </a:spcBef>
                      </a:pPr>
                      <a:r>
                        <a:rPr sz="1600" spc="-75" dirty="0">
                          <a:latin typeface="游ゴシック" panose="020B0400000000000000" pitchFamily="50" charset="-128"/>
                          <a:ea typeface="游ゴシック" panose="020B0400000000000000" pitchFamily="50" charset="-128"/>
                          <a:cs typeface="Trebuchet MS"/>
                        </a:rPr>
                        <a:t>Biochemistry</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0D8E8"/>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11</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0D8E8"/>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12</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1"/>
                  </a:ext>
                </a:extLst>
              </a:tr>
              <a:tr h="365760">
                <a:tc>
                  <a:txBody>
                    <a:bodyPr/>
                    <a:lstStyle/>
                    <a:p>
                      <a:pPr marL="15240">
                        <a:lnSpc>
                          <a:spcPct val="100000"/>
                        </a:lnSpc>
                        <a:spcBef>
                          <a:spcPts val="620"/>
                        </a:spcBef>
                      </a:pPr>
                      <a:r>
                        <a:rPr sz="1600" spc="-100" dirty="0">
                          <a:latin typeface="游ゴシック" panose="020B0400000000000000" pitchFamily="50" charset="-128"/>
                          <a:ea typeface="游ゴシック" panose="020B0400000000000000" pitchFamily="50" charset="-128"/>
                          <a:cs typeface="Trebuchet MS"/>
                        </a:rPr>
                        <a:t>Biology/cell</a:t>
                      </a:r>
                      <a:r>
                        <a:rPr sz="1600" spc="-125" dirty="0">
                          <a:latin typeface="游ゴシック" panose="020B0400000000000000" pitchFamily="50" charset="-128"/>
                          <a:ea typeface="游ゴシック" panose="020B0400000000000000" pitchFamily="50" charset="-128"/>
                          <a:cs typeface="Trebuchet MS"/>
                        </a:rPr>
                        <a:t> </a:t>
                      </a:r>
                      <a:r>
                        <a:rPr sz="1600" spc="-75" dirty="0">
                          <a:latin typeface="游ゴシック" panose="020B0400000000000000" pitchFamily="50" charset="-128"/>
                          <a:ea typeface="游ゴシック" panose="020B0400000000000000" pitchFamily="50" charset="-128"/>
                          <a:cs typeface="Trebuchet MS"/>
                        </a:rPr>
                        <a:t>biology/Microbiology/Pathology/Immunology</a:t>
                      </a:r>
                      <a:endParaRPr sz="1600" dirty="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43</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36</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02"/>
                  </a:ext>
                </a:extLst>
              </a:tr>
              <a:tr h="365760">
                <a:tc>
                  <a:txBody>
                    <a:bodyPr/>
                    <a:lstStyle/>
                    <a:p>
                      <a:pPr marL="15240">
                        <a:lnSpc>
                          <a:spcPct val="100000"/>
                        </a:lnSpc>
                        <a:spcBef>
                          <a:spcPts val="620"/>
                        </a:spcBef>
                      </a:pPr>
                      <a:r>
                        <a:rPr sz="1600" spc="-80" dirty="0">
                          <a:latin typeface="游ゴシック" panose="020B0400000000000000" pitchFamily="50" charset="-128"/>
                          <a:ea typeface="游ゴシック" panose="020B0400000000000000" pitchFamily="50" charset="-128"/>
                          <a:cs typeface="Trebuchet MS"/>
                        </a:rPr>
                        <a:t>Chemistry</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17</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11</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3"/>
                  </a:ext>
                </a:extLst>
              </a:tr>
              <a:tr h="365760">
                <a:tc>
                  <a:txBody>
                    <a:bodyPr/>
                    <a:lstStyle/>
                    <a:p>
                      <a:pPr marL="15240">
                        <a:lnSpc>
                          <a:spcPct val="100000"/>
                        </a:lnSpc>
                        <a:spcBef>
                          <a:spcPts val="620"/>
                        </a:spcBef>
                      </a:pPr>
                      <a:r>
                        <a:rPr sz="1600" spc="-85" dirty="0">
                          <a:latin typeface="游ゴシック" panose="020B0400000000000000" pitchFamily="50" charset="-128"/>
                          <a:ea typeface="游ゴシック" panose="020B0400000000000000" pitchFamily="50" charset="-128"/>
                          <a:cs typeface="Trebuchet MS"/>
                        </a:rPr>
                        <a:t>Genetics</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4</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3</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04"/>
                  </a:ext>
                </a:extLst>
              </a:tr>
              <a:tr h="365760">
                <a:tc>
                  <a:txBody>
                    <a:bodyPr/>
                    <a:lstStyle/>
                    <a:p>
                      <a:pPr marL="15240">
                        <a:lnSpc>
                          <a:spcPct val="100000"/>
                        </a:lnSpc>
                        <a:spcBef>
                          <a:spcPts val="620"/>
                        </a:spcBef>
                      </a:pPr>
                      <a:r>
                        <a:rPr sz="1600" spc="-95" dirty="0">
                          <a:latin typeface="游ゴシック" panose="020B0400000000000000" pitchFamily="50" charset="-128"/>
                          <a:ea typeface="游ゴシック" panose="020B0400000000000000" pitchFamily="50" charset="-128"/>
                          <a:cs typeface="Trebuchet MS"/>
                        </a:rPr>
                        <a:t>Biostatistics/math/computer</a:t>
                      </a:r>
                      <a:r>
                        <a:rPr sz="1600" spc="-140" dirty="0">
                          <a:latin typeface="游ゴシック" panose="020B0400000000000000" pitchFamily="50" charset="-128"/>
                          <a:ea typeface="游ゴシック" panose="020B0400000000000000" pitchFamily="50" charset="-128"/>
                          <a:cs typeface="Trebuchet MS"/>
                        </a:rPr>
                        <a:t> </a:t>
                      </a:r>
                      <a:r>
                        <a:rPr sz="1600" spc="-90" dirty="0">
                          <a:latin typeface="游ゴシック" panose="020B0400000000000000" pitchFamily="50" charset="-128"/>
                          <a:ea typeface="游ゴシック" panose="020B0400000000000000" pitchFamily="50" charset="-128"/>
                          <a:cs typeface="Trebuchet MS"/>
                        </a:rPr>
                        <a:t>science</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12</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33</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5"/>
                  </a:ext>
                </a:extLst>
              </a:tr>
              <a:tr h="365760">
                <a:tc>
                  <a:txBody>
                    <a:bodyPr/>
                    <a:lstStyle/>
                    <a:p>
                      <a:pPr marL="15240">
                        <a:lnSpc>
                          <a:spcPct val="100000"/>
                        </a:lnSpc>
                        <a:spcBef>
                          <a:spcPts val="620"/>
                        </a:spcBef>
                      </a:pPr>
                      <a:r>
                        <a:rPr sz="1600" spc="-80" dirty="0">
                          <a:latin typeface="游ゴシック" panose="020B0400000000000000" pitchFamily="50" charset="-128"/>
                          <a:ea typeface="游ゴシック" panose="020B0400000000000000" pitchFamily="50" charset="-128"/>
                          <a:cs typeface="Trebuchet MS"/>
                        </a:rPr>
                        <a:t>Physics</a:t>
                      </a:r>
                      <a:endParaRPr sz="1600" dirty="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16</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14</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06"/>
                  </a:ext>
                </a:extLst>
              </a:tr>
              <a:tr h="365760">
                <a:tc>
                  <a:txBody>
                    <a:bodyPr/>
                    <a:lstStyle/>
                    <a:p>
                      <a:pPr marL="15240">
                        <a:lnSpc>
                          <a:spcPct val="100000"/>
                        </a:lnSpc>
                        <a:spcBef>
                          <a:spcPts val="620"/>
                        </a:spcBef>
                      </a:pPr>
                      <a:r>
                        <a:rPr sz="1600" spc="-70" dirty="0">
                          <a:latin typeface="游ゴシック" panose="020B0400000000000000" pitchFamily="50" charset="-128"/>
                          <a:ea typeface="游ゴシック" panose="020B0400000000000000" pitchFamily="50" charset="-128"/>
                          <a:cs typeface="Trebuchet MS"/>
                        </a:rPr>
                        <a:t>Engineering </a:t>
                      </a:r>
                      <a:r>
                        <a:rPr sz="1600" spc="-110" dirty="0">
                          <a:latin typeface="游ゴシック" panose="020B0400000000000000" pitchFamily="50" charset="-128"/>
                          <a:ea typeface="游ゴシック" panose="020B0400000000000000" pitchFamily="50" charset="-128"/>
                          <a:cs typeface="Trebuchet MS"/>
                        </a:rPr>
                        <a:t>(all</a:t>
                      </a:r>
                      <a:r>
                        <a:rPr sz="1600" spc="-200" dirty="0">
                          <a:latin typeface="游ゴシック" panose="020B0400000000000000" pitchFamily="50" charset="-128"/>
                          <a:ea typeface="游ゴシック" panose="020B0400000000000000" pitchFamily="50" charset="-128"/>
                          <a:cs typeface="Trebuchet MS"/>
                        </a:rPr>
                        <a:t> </a:t>
                      </a:r>
                      <a:r>
                        <a:rPr sz="1600" spc="-90" dirty="0">
                          <a:latin typeface="游ゴシック" panose="020B0400000000000000" pitchFamily="50" charset="-128"/>
                          <a:ea typeface="游ゴシック" panose="020B0400000000000000" pitchFamily="50" charset="-128"/>
                          <a:cs typeface="Trebuchet MS"/>
                        </a:rPr>
                        <a:t>categories)</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119</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141</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7"/>
                  </a:ext>
                </a:extLst>
              </a:tr>
              <a:tr h="365760">
                <a:tc>
                  <a:txBody>
                    <a:bodyPr/>
                    <a:lstStyle/>
                    <a:p>
                      <a:pPr marL="15240">
                        <a:lnSpc>
                          <a:spcPct val="100000"/>
                        </a:lnSpc>
                        <a:spcBef>
                          <a:spcPts val="620"/>
                        </a:spcBef>
                      </a:pPr>
                      <a:r>
                        <a:rPr sz="1600" spc="-85" dirty="0">
                          <a:latin typeface="游ゴシック" panose="020B0400000000000000" pitchFamily="50" charset="-128"/>
                          <a:ea typeface="游ゴシック" panose="020B0400000000000000" pitchFamily="50" charset="-128"/>
                          <a:cs typeface="Trebuchet MS"/>
                        </a:rPr>
                        <a:t>Neuroscience/</a:t>
                      </a:r>
                      <a:r>
                        <a:rPr sz="1600" spc="-135" dirty="0">
                          <a:latin typeface="游ゴシック" panose="020B0400000000000000" pitchFamily="50" charset="-128"/>
                          <a:ea typeface="游ゴシック" panose="020B0400000000000000" pitchFamily="50" charset="-128"/>
                          <a:cs typeface="Trebuchet MS"/>
                        </a:rPr>
                        <a:t> </a:t>
                      </a:r>
                      <a:r>
                        <a:rPr sz="1600" spc="-60" dirty="0">
                          <a:latin typeface="游ゴシック" panose="020B0400000000000000" pitchFamily="50" charset="-128"/>
                          <a:ea typeface="游ゴシック" panose="020B0400000000000000" pitchFamily="50" charset="-128"/>
                          <a:cs typeface="Trebuchet MS"/>
                        </a:rPr>
                        <a:t>Neurology</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146</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141</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08"/>
                  </a:ext>
                </a:extLst>
              </a:tr>
              <a:tr h="365760">
                <a:tc>
                  <a:txBody>
                    <a:bodyPr/>
                    <a:lstStyle/>
                    <a:p>
                      <a:pPr marL="15240">
                        <a:lnSpc>
                          <a:spcPct val="100000"/>
                        </a:lnSpc>
                        <a:spcBef>
                          <a:spcPts val="620"/>
                        </a:spcBef>
                      </a:pPr>
                      <a:r>
                        <a:rPr sz="1600" spc="-60" dirty="0">
                          <a:latin typeface="游ゴシック" panose="020B0400000000000000" pitchFamily="50" charset="-128"/>
                          <a:ea typeface="游ゴシック" panose="020B0400000000000000" pitchFamily="50" charset="-128"/>
                          <a:cs typeface="Trebuchet MS"/>
                        </a:rPr>
                        <a:t>Neurosurgery</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14</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47</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9"/>
                  </a:ext>
                </a:extLst>
              </a:tr>
              <a:tr h="365760">
                <a:tc>
                  <a:txBody>
                    <a:bodyPr/>
                    <a:lstStyle/>
                    <a:p>
                      <a:pPr marL="15240">
                        <a:lnSpc>
                          <a:spcPct val="100000"/>
                        </a:lnSpc>
                        <a:spcBef>
                          <a:spcPts val="620"/>
                        </a:spcBef>
                      </a:pPr>
                      <a:r>
                        <a:rPr sz="1600" spc="-90" dirty="0">
                          <a:latin typeface="游ゴシック" panose="020B0400000000000000" pitchFamily="50" charset="-128"/>
                          <a:ea typeface="游ゴシック" panose="020B0400000000000000" pitchFamily="50" charset="-128"/>
                          <a:cs typeface="Trebuchet MS"/>
                        </a:rPr>
                        <a:t>Psychiatry/Psychology</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17</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69</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10"/>
                  </a:ext>
                </a:extLst>
              </a:tr>
              <a:tr h="365760">
                <a:tc>
                  <a:txBody>
                    <a:bodyPr/>
                    <a:lstStyle/>
                    <a:p>
                      <a:pPr marL="15240">
                        <a:lnSpc>
                          <a:spcPct val="100000"/>
                        </a:lnSpc>
                        <a:spcBef>
                          <a:spcPts val="620"/>
                        </a:spcBef>
                      </a:pPr>
                      <a:r>
                        <a:rPr sz="1600" spc="-85" dirty="0">
                          <a:latin typeface="游ゴシック" panose="020B0400000000000000" pitchFamily="50" charset="-128"/>
                          <a:ea typeface="游ゴシック" panose="020B0400000000000000" pitchFamily="50" charset="-128"/>
                          <a:cs typeface="Trebuchet MS"/>
                        </a:rPr>
                        <a:t>Radiology/</a:t>
                      </a:r>
                      <a:r>
                        <a:rPr sz="1600" spc="-125" dirty="0">
                          <a:latin typeface="游ゴシック" panose="020B0400000000000000" pitchFamily="50" charset="-128"/>
                          <a:ea typeface="游ゴシック" panose="020B0400000000000000" pitchFamily="50" charset="-128"/>
                          <a:cs typeface="Trebuchet MS"/>
                        </a:rPr>
                        <a:t> </a:t>
                      </a:r>
                      <a:r>
                        <a:rPr sz="1600" spc="-80" dirty="0">
                          <a:latin typeface="游ゴシック" panose="020B0400000000000000" pitchFamily="50" charset="-128"/>
                          <a:ea typeface="游ゴシック" panose="020B0400000000000000" pitchFamily="50" charset="-128"/>
                          <a:cs typeface="Trebuchet MS"/>
                        </a:rPr>
                        <a:t>Radiation-Diagnostic</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31</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61</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11"/>
                  </a:ext>
                </a:extLst>
              </a:tr>
              <a:tr h="365760">
                <a:tc>
                  <a:txBody>
                    <a:bodyPr/>
                    <a:lstStyle/>
                    <a:p>
                      <a:pPr marL="15240">
                        <a:lnSpc>
                          <a:spcPct val="100000"/>
                        </a:lnSpc>
                        <a:spcBef>
                          <a:spcPts val="620"/>
                        </a:spcBef>
                      </a:pPr>
                      <a:r>
                        <a:rPr sz="1600" spc="-80" dirty="0">
                          <a:latin typeface="游ゴシック" panose="020B0400000000000000" pitchFamily="50" charset="-128"/>
                          <a:ea typeface="游ゴシック" panose="020B0400000000000000" pitchFamily="50" charset="-128"/>
                          <a:cs typeface="Trebuchet MS"/>
                        </a:rPr>
                        <a:t>Bioimaging/</a:t>
                      </a:r>
                      <a:r>
                        <a:rPr sz="1600" spc="-135" dirty="0">
                          <a:latin typeface="游ゴシック" panose="020B0400000000000000" pitchFamily="50" charset="-128"/>
                          <a:ea typeface="游ゴシック" panose="020B0400000000000000" pitchFamily="50" charset="-128"/>
                          <a:cs typeface="Trebuchet MS"/>
                        </a:rPr>
                        <a:t> </a:t>
                      </a:r>
                      <a:r>
                        <a:rPr sz="1600" spc="-65" dirty="0">
                          <a:latin typeface="游ゴシック" panose="020B0400000000000000" pitchFamily="50" charset="-128"/>
                          <a:ea typeface="游ゴシック" panose="020B0400000000000000" pitchFamily="50" charset="-128"/>
                          <a:cs typeface="Trebuchet MS"/>
                        </a:rPr>
                        <a:t>Imaging</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15</a:t>
                      </a:r>
                      <a:endParaRPr sz="1600">
                        <a:latin typeface="游ゴシック" panose="020B0400000000000000" pitchFamily="50" charset="-128"/>
                        <a:ea typeface="游ゴシック" panose="020B0400000000000000" pitchFamily="50" charset="-128"/>
                        <a:cs typeface="Trebuchet MS"/>
                      </a:endParaRP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algn="r">
                        <a:lnSpc>
                          <a:spcPct val="100000"/>
                        </a:lnSpc>
                        <a:spcBef>
                          <a:spcPts val="620"/>
                        </a:spcBef>
                      </a:pPr>
                      <a:r>
                        <a:rPr sz="1600" dirty="0">
                          <a:latin typeface="游ゴシック" panose="020B0400000000000000" pitchFamily="50" charset="-128"/>
                          <a:ea typeface="游ゴシック" panose="020B0400000000000000" pitchFamily="50" charset="-128"/>
                          <a:cs typeface="Trebuchet MS"/>
                        </a:rPr>
                        <a:t>8</a:t>
                      </a:r>
                    </a:p>
                  </a:txBody>
                  <a:tcPr marL="0" marR="0" marT="787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2647352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7" y="344144"/>
            <a:ext cx="2696845" cy="360680"/>
          </a:xfrm>
          <a:prstGeom prst="rect">
            <a:avLst/>
          </a:prstGeom>
        </p:spPr>
        <p:txBody>
          <a:bodyPr vert="horz" wrap="square" lIns="0" tIns="12700" rIns="0" bIns="0" rtlCol="0">
            <a:spAutoFit/>
          </a:bodyPr>
          <a:lstStyle/>
          <a:p>
            <a:pPr marL="12700">
              <a:spcBef>
                <a:spcPts val="100"/>
              </a:spcBef>
            </a:pPr>
            <a:r>
              <a:rPr sz="2200" b="1" spc="-190" dirty="0">
                <a:solidFill>
                  <a:srgbClr val="FFFFFF"/>
                </a:solidFill>
                <a:latin typeface="Trebuchet MS"/>
                <a:cs typeface="Trebuchet MS"/>
              </a:rPr>
              <a:t>THE </a:t>
            </a:r>
            <a:r>
              <a:rPr sz="2200" b="1" spc="-60" dirty="0">
                <a:solidFill>
                  <a:srgbClr val="FFFFFF"/>
                </a:solidFill>
                <a:latin typeface="Trebuchet MS"/>
                <a:cs typeface="Trebuchet MS"/>
              </a:rPr>
              <a:t>BRAIN</a:t>
            </a:r>
            <a:r>
              <a:rPr sz="2200" b="1" spc="-195" dirty="0">
                <a:solidFill>
                  <a:srgbClr val="FFFFFF"/>
                </a:solidFill>
                <a:latin typeface="Trebuchet MS"/>
                <a:cs typeface="Trebuchet MS"/>
              </a:rPr>
              <a:t> </a:t>
            </a:r>
            <a:r>
              <a:rPr sz="2200" b="1" spc="-145" dirty="0">
                <a:solidFill>
                  <a:srgbClr val="FFFFFF"/>
                </a:solidFill>
                <a:latin typeface="Trebuchet MS"/>
                <a:cs typeface="Trebuchet MS"/>
              </a:rPr>
              <a:t>INITIATIVE®</a:t>
            </a:r>
            <a:endParaRPr sz="2200">
              <a:latin typeface="Trebuchet MS"/>
              <a:cs typeface="Trebuchet MS"/>
            </a:endParaRPr>
          </a:p>
        </p:txBody>
      </p:sp>
      <p:sp>
        <p:nvSpPr>
          <p:cNvPr id="3" name="object 3"/>
          <p:cNvSpPr/>
          <p:nvPr/>
        </p:nvSpPr>
        <p:spPr>
          <a:xfrm>
            <a:off x="9303126" y="6132552"/>
            <a:ext cx="2894975" cy="73183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43958" y="2713353"/>
            <a:ext cx="4527550" cy="0"/>
          </a:xfrm>
          <a:custGeom>
            <a:avLst/>
            <a:gdLst/>
            <a:ahLst/>
            <a:cxnLst/>
            <a:rect l="l" t="t" r="r" b="b"/>
            <a:pathLst>
              <a:path w="4527550">
                <a:moveTo>
                  <a:pt x="0" y="0"/>
                </a:moveTo>
                <a:lnTo>
                  <a:pt x="4527322" y="0"/>
                </a:lnTo>
              </a:path>
            </a:pathLst>
          </a:custGeom>
          <a:ln w="9525">
            <a:solidFill>
              <a:srgbClr val="D9D9D9"/>
            </a:solidFill>
          </a:ln>
        </p:spPr>
        <p:txBody>
          <a:bodyPr wrap="square" lIns="0" tIns="0" rIns="0" bIns="0" rtlCol="0"/>
          <a:lstStyle/>
          <a:p>
            <a:endParaRPr/>
          </a:p>
        </p:txBody>
      </p:sp>
      <p:sp>
        <p:nvSpPr>
          <p:cNvPr id="5" name="object 5"/>
          <p:cNvSpPr/>
          <p:nvPr/>
        </p:nvSpPr>
        <p:spPr>
          <a:xfrm>
            <a:off x="1543958" y="2298513"/>
            <a:ext cx="4527550" cy="0"/>
          </a:xfrm>
          <a:custGeom>
            <a:avLst/>
            <a:gdLst/>
            <a:ahLst/>
            <a:cxnLst/>
            <a:rect l="l" t="t" r="r" b="b"/>
            <a:pathLst>
              <a:path w="4527550">
                <a:moveTo>
                  <a:pt x="0" y="0"/>
                </a:moveTo>
                <a:lnTo>
                  <a:pt x="4527322" y="0"/>
                </a:lnTo>
              </a:path>
            </a:pathLst>
          </a:custGeom>
          <a:ln w="9525">
            <a:solidFill>
              <a:srgbClr val="D9D9D9"/>
            </a:solidFill>
          </a:ln>
        </p:spPr>
        <p:txBody>
          <a:bodyPr wrap="square" lIns="0" tIns="0" rIns="0" bIns="0" rtlCol="0"/>
          <a:lstStyle/>
          <a:p>
            <a:endParaRPr/>
          </a:p>
        </p:txBody>
      </p:sp>
      <p:sp>
        <p:nvSpPr>
          <p:cNvPr id="6" name="object 6"/>
          <p:cNvSpPr/>
          <p:nvPr/>
        </p:nvSpPr>
        <p:spPr>
          <a:xfrm>
            <a:off x="1543958" y="1887912"/>
            <a:ext cx="4527550" cy="0"/>
          </a:xfrm>
          <a:custGeom>
            <a:avLst/>
            <a:gdLst/>
            <a:ahLst/>
            <a:cxnLst/>
            <a:rect l="l" t="t" r="r" b="b"/>
            <a:pathLst>
              <a:path w="4527550">
                <a:moveTo>
                  <a:pt x="0" y="0"/>
                </a:moveTo>
                <a:lnTo>
                  <a:pt x="4527322" y="0"/>
                </a:lnTo>
              </a:path>
            </a:pathLst>
          </a:custGeom>
          <a:ln w="9525">
            <a:solidFill>
              <a:srgbClr val="D9D9D9"/>
            </a:solidFill>
          </a:ln>
        </p:spPr>
        <p:txBody>
          <a:bodyPr wrap="square" lIns="0" tIns="0" rIns="0" bIns="0" rtlCol="0"/>
          <a:lstStyle/>
          <a:p>
            <a:endParaRPr/>
          </a:p>
        </p:txBody>
      </p:sp>
      <p:sp>
        <p:nvSpPr>
          <p:cNvPr id="7" name="object 7"/>
          <p:cNvSpPr/>
          <p:nvPr/>
        </p:nvSpPr>
        <p:spPr>
          <a:xfrm>
            <a:off x="1543958" y="1474622"/>
            <a:ext cx="4527550" cy="0"/>
          </a:xfrm>
          <a:custGeom>
            <a:avLst/>
            <a:gdLst/>
            <a:ahLst/>
            <a:cxnLst/>
            <a:rect l="l" t="t" r="r" b="b"/>
            <a:pathLst>
              <a:path w="4527550">
                <a:moveTo>
                  <a:pt x="0" y="0"/>
                </a:moveTo>
                <a:lnTo>
                  <a:pt x="4527322" y="0"/>
                </a:lnTo>
              </a:path>
            </a:pathLst>
          </a:custGeom>
          <a:ln w="9525">
            <a:solidFill>
              <a:srgbClr val="D9D9D9"/>
            </a:solidFill>
          </a:ln>
        </p:spPr>
        <p:txBody>
          <a:bodyPr wrap="square" lIns="0" tIns="0" rIns="0" bIns="0" rtlCol="0"/>
          <a:lstStyle/>
          <a:p>
            <a:endParaRPr/>
          </a:p>
        </p:txBody>
      </p:sp>
      <p:sp>
        <p:nvSpPr>
          <p:cNvPr id="8" name="object 8"/>
          <p:cNvSpPr/>
          <p:nvPr/>
        </p:nvSpPr>
        <p:spPr>
          <a:xfrm>
            <a:off x="1543958" y="3125101"/>
            <a:ext cx="4527550" cy="0"/>
          </a:xfrm>
          <a:custGeom>
            <a:avLst/>
            <a:gdLst/>
            <a:ahLst/>
            <a:cxnLst/>
            <a:rect l="l" t="t" r="r" b="b"/>
            <a:pathLst>
              <a:path w="4527550">
                <a:moveTo>
                  <a:pt x="0" y="0"/>
                </a:moveTo>
                <a:lnTo>
                  <a:pt x="4527322" y="1"/>
                </a:lnTo>
              </a:path>
            </a:pathLst>
          </a:custGeom>
          <a:ln w="9525">
            <a:solidFill>
              <a:srgbClr val="D9D9D9"/>
            </a:solidFill>
          </a:ln>
        </p:spPr>
        <p:txBody>
          <a:bodyPr wrap="square" lIns="0" tIns="0" rIns="0" bIns="0" rtlCol="0"/>
          <a:lstStyle/>
          <a:p>
            <a:endParaRPr/>
          </a:p>
        </p:txBody>
      </p:sp>
      <p:sp>
        <p:nvSpPr>
          <p:cNvPr id="9" name="object 9"/>
          <p:cNvSpPr/>
          <p:nvPr/>
        </p:nvSpPr>
        <p:spPr>
          <a:xfrm>
            <a:off x="2109875" y="2397988"/>
            <a:ext cx="3395979" cy="726440"/>
          </a:xfrm>
          <a:custGeom>
            <a:avLst/>
            <a:gdLst/>
            <a:ahLst/>
            <a:cxnLst/>
            <a:rect l="l" t="t" r="r" b="b"/>
            <a:pathLst>
              <a:path w="3395979" h="726439">
                <a:moveTo>
                  <a:pt x="0" y="0"/>
                </a:moveTo>
                <a:lnTo>
                  <a:pt x="1130840" y="247638"/>
                </a:lnTo>
                <a:lnTo>
                  <a:pt x="2265281" y="535482"/>
                </a:lnTo>
                <a:lnTo>
                  <a:pt x="3395491" y="725898"/>
                </a:lnTo>
              </a:path>
            </a:pathLst>
          </a:custGeom>
          <a:ln w="76200">
            <a:solidFill>
              <a:srgbClr val="4F81BD"/>
            </a:solidFill>
          </a:ln>
        </p:spPr>
        <p:txBody>
          <a:bodyPr wrap="square" lIns="0" tIns="0" rIns="0" bIns="0" rtlCol="0"/>
          <a:lstStyle/>
          <a:p>
            <a:endParaRPr/>
          </a:p>
        </p:txBody>
      </p:sp>
      <p:sp>
        <p:nvSpPr>
          <p:cNvPr id="10" name="object 10"/>
          <p:cNvSpPr/>
          <p:nvPr/>
        </p:nvSpPr>
        <p:spPr>
          <a:xfrm>
            <a:off x="2109875" y="2309191"/>
            <a:ext cx="3395979" cy="744855"/>
          </a:xfrm>
          <a:custGeom>
            <a:avLst/>
            <a:gdLst/>
            <a:ahLst/>
            <a:cxnLst/>
            <a:rect l="l" t="t" r="r" b="b"/>
            <a:pathLst>
              <a:path w="3395979" h="744855">
                <a:moveTo>
                  <a:pt x="0" y="0"/>
                </a:moveTo>
                <a:lnTo>
                  <a:pt x="1130840" y="298337"/>
                </a:lnTo>
                <a:lnTo>
                  <a:pt x="2265281" y="539618"/>
                </a:lnTo>
                <a:lnTo>
                  <a:pt x="3395491" y="744773"/>
                </a:lnTo>
              </a:path>
            </a:pathLst>
          </a:custGeom>
          <a:ln w="76200">
            <a:solidFill>
              <a:srgbClr val="C0504D"/>
            </a:solidFill>
          </a:ln>
        </p:spPr>
        <p:txBody>
          <a:bodyPr wrap="square" lIns="0" tIns="0" rIns="0" bIns="0" rtlCol="0"/>
          <a:lstStyle/>
          <a:p>
            <a:endParaRPr/>
          </a:p>
        </p:txBody>
      </p:sp>
      <p:sp>
        <p:nvSpPr>
          <p:cNvPr id="11" name="object 11"/>
          <p:cNvSpPr/>
          <p:nvPr/>
        </p:nvSpPr>
        <p:spPr>
          <a:xfrm>
            <a:off x="2109875" y="1936203"/>
            <a:ext cx="3395979" cy="388620"/>
          </a:xfrm>
          <a:custGeom>
            <a:avLst/>
            <a:gdLst/>
            <a:ahLst/>
            <a:cxnLst/>
            <a:rect l="l" t="t" r="r" b="b"/>
            <a:pathLst>
              <a:path w="3395979" h="388619">
                <a:moveTo>
                  <a:pt x="0" y="0"/>
                </a:moveTo>
                <a:lnTo>
                  <a:pt x="1130840" y="239560"/>
                </a:lnTo>
                <a:lnTo>
                  <a:pt x="2265281" y="345385"/>
                </a:lnTo>
                <a:lnTo>
                  <a:pt x="3395491" y="388298"/>
                </a:lnTo>
              </a:path>
            </a:pathLst>
          </a:custGeom>
          <a:ln w="76200">
            <a:solidFill>
              <a:srgbClr val="00B050"/>
            </a:solidFill>
          </a:ln>
        </p:spPr>
        <p:txBody>
          <a:bodyPr wrap="square" lIns="0" tIns="0" rIns="0" bIns="0" rtlCol="0"/>
          <a:lstStyle/>
          <a:p>
            <a:endParaRPr/>
          </a:p>
        </p:txBody>
      </p:sp>
      <p:sp>
        <p:nvSpPr>
          <p:cNvPr id="12" name="object 12"/>
          <p:cNvSpPr/>
          <p:nvPr/>
        </p:nvSpPr>
        <p:spPr>
          <a:xfrm>
            <a:off x="2109875" y="1518932"/>
            <a:ext cx="3395979" cy="269240"/>
          </a:xfrm>
          <a:custGeom>
            <a:avLst/>
            <a:gdLst/>
            <a:ahLst/>
            <a:cxnLst/>
            <a:rect l="l" t="t" r="r" b="b"/>
            <a:pathLst>
              <a:path w="3395979" h="269239">
                <a:moveTo>
                  <a:pt x="0" y="0"/>
                </a:moveTo>
                <a:lnTo>
                  <a:pt x="1130840" y="93837"/>
                </a:lnTo>
                <a:lnTo>
                  <a:pt x="2265281" y="241992"/>
                </a:lnTo>
                <a:lnTo>
                  <a:pt x="3395491" y="268977"/>
                </a:lnTo>
              </a:path>
            </a:pathLst>
          </a:custGeom>
          <a:ln w="76200">
            <a:solidFill>
              <a:srgbClr val="D2771C"/>
            </a:solidFill>
          </a:ln>
        </p:spPr>
        <p:txBody>
          <a:bodyPr wrap="square" lIns="0" tIns="0" rIns="0" bIns="0" rtlCol="0"/>
          <a:lstStyle/>
          <a:p>
            <a:endParaRPr/>
          </a:p>
        </p:txBody>
      </p:sp>
      <p:sp>
        <p:nvSpPr>
          <p:cNvPr id="13" name="object 13"/>
          <p:cNvSpPr txBox="1"/>
          <p:nvPr/>
        </p:nvSpPr>
        <p:spPr>
          <a:xfrm>
            <a:off x="1146599" y="2995434"/>
            <a:ext cx="245745" cy="228268"/>
          </a:xfrm>
          <a:prstGeom prst="rect">
            <a:avLst/>
          </a:prstGeom>
        </p:spPr>
        <p:txBody>
          <a:bodyPr vert="horz" wrap="square" lIns="0" tIns="12700" rIns="0" bIns="0" rtlCol="0">
            <a:spAutoFit/>
          </a:bodyPr>
          <a:lstStyle/>
          <a:p>
            <a:pPr marL="12700">
              <a:spcBef>
                <a:spcPts val="100"/>
              </a:spcBef>
            </a:pPr>
            <a:r>
              <a:rPr sz="1400" b="1" spc="-30" dirty="0">
                <a:solidFill>
                  <a:srgbClr val="595959"/>
                </a:solidFill>
                <a:latin typeface="Trebuchet MS"/>
                <a:cs typeface="Trebuchet MS"/>
              </a:rPr>
              <a:t>0%</a:t>
            </a:r>
            <a:endParaRPr sz="1400">
              <a:latin typeface="Trebuchet MS"/>
              <a:cs typeface="Trebuchet MS"/>
            </a:endParaRPr>
          </a:p>
        </p:txBody>
      </p:sp>
      <p:sp>
        <p:nvSpPr>
          <p:cNvPr id="14" name="object 14"/>
          <p:cNvSpPr txBox="1"/>
          <p:nvPr/>
        </p:nvSpPr>
        <p:spPr>
          <a:xfrm>
            <a:off x="1056491" y="2582824"/>
            <a:ext cx="335280" cy="228268"/>
          </a:xfrm>
          <a:prstGeom prst="rect">
            <a:avLst/>
          </a:prstGeom>
        </p:spPr>
        <p:txBody>
          <a:bodyPr vert="horz" wrap="square" lIns="0" tIns="12700" rIns="0" bIns="0" rtlCol="0">
            <a:spAutoFit/>
          </a:bodyPr>
          <a:lstStyle/>
          <a:p>
            <a:pPr marL="12700">
              <a:spcBef>
                <a:spcPts val="100"/>
              </a:spcBef>
            </a:pPr>
            <a:r>
              <a:rPr sz="1400" b="1" spc="-60" dirty="0">
                <a:solidFill>
                  <a:srgbClr val="595959"/>
                </a:solidFill>
                <a:latin typeface="Trebuchet MS"/>
                <a:cs typeface="Trebuchet MS"/>
              </a:rPr>
              <a:t>10%</a:t>
            </a:r>
            <a:endParaRPr sz="1400">
              <a:latin typeface="Trebuchet MS"/>
              <a:cs typeface="Trebuchet MS"/>
            </a:endParaRPr>
          </a:p>
        </p:txBody>
      </p:sp>
      <p:sp>
        <p:nvSpPr>
          <p:cNvPr id="15" name="object 15"/>
          <p:cNvSpPr txBox="1"/>
          <p:nvPr/>
        </p:nvSpPr>
        <p:spPr>
          <a:xfrm>
            <a:off x="1056491" y="2170201"/>
            <a:ext cx="335280" cy="228268"/>
          </a:xfrm>
          <a:prstGeom prst="rect">
            <a:avLst/>
          </a:prstGeom>
        </p:spPr>
        <p:txBody>
          <a:bodyPr vert="horz" wrap="square" lIns="0" tIns="12700" rIns="0" bIns="0" rtlCol="0">
            <a:spAutoFit/>
          </a:bodyPr>
          <a:lstStyle/>
          <a:p>
            <a:pPr marL="12700">
              <a:spcBef>
                <a:spcPts val="100"/>
              </a:spcBef>
            </a:pPr>
            <a:r>
              <a:rPr sz="1400" b="1" spc="-60" dirty="0">
                <a:solidFill>
                  <a:srgbClr val="595959"/>
                </a:solidFill>
                <a:latin typeface="Trebuchet MS"/>
                <a:cs typeface="Trebuchet MS"/>
              </a:rPr>
              <a:t>20%</a:t>
            </a:r>
            <a:endParaRPr sz="1400">
              <a:latin typeface="Trebuchet MS"/>
              <a:cs typeface="Trebuchet MS"/>
            </a:endParaRPr>
          </a:p>
        </p:txBody>
      </p:sp>
      <p:sp>
        <p:nvSpPr>
          <p:cNvPr id="16" name="object 16"/>
          <p:cNvSpPr txBox="1"/>
          <p:nvPr/>
        </p:nvSpPr>
        <p:spPr>
          <a:xfrm>
            <a:off x="1056491" y="1757578"/>
            <a:ext cx="335280" cy="228268"/>
          </a:xfrm>
          <a:prstGeom prst="rect">
            <a:avLst/>
          </a:prstGeom>
        </p:spPr>
        <p:txBody>
          <a:bodyPr vert="horz" wrap="square" lIns="0" tIns="12700" rIns="0" bIns="0" rtlCol="0">
            <a:spAutoFit/>
          </a:bodyPr>
          <a:lstStyle/>
          <a:p>
            <a:pPr marL="12700">
              <a:spcBef>
                <a:spcPts val="100"/>
              </a:spcBef>
            </a:pPr>
            <a:r>
              <a:rPr sz="1400" b="1" spc="-60" dirty="0">
                <a:solidFill>
                  <a:srgbClr val="595959"/>
                </a:solidFill>
                <a:latin typeface="Trebuchet MS"/>
                <a:cs typeface="Trebuchet MS"/>
              </a:rPr>
              <a:t>30%</a:t>
            </a:r>
            <a:endParaRPr sz="1400">
              <a:latin typeface="Trebuchet MS"/>
              <a:cs typeface="Trebuchet MS"/>
            </a:endParaRPr>
          </a:p>
        </p:txBody>
      </p:sp>
      <p:sp>
        <p:nvSpPr>
          <p:cNvPr id="17" name="object 17"/>
          <p:cNvSpPr txBox="1"/>
          <p:nvPr/>
        </p:nvSpPr>
        <p:spPr>
          <a:xfrm>
            <a:off x="1056491" y="1344968"/>
            <a:ext cx="335280" cy="228268"/>
          </a:xfrm>
          <a:prstGeom prst="rect">
            <a:avLst/>
          </a:prstGeom>
        </p:spPr>
        <p:txBody>
          <a:bodyPr vert="horz" wrap="square" lIns="0" tIns="12700" rIns="0" bIns="0" rtlCol="0">
            <a:spAutoFit/>
          </a:bodyPr>
          <a:lstStyle/>
          <a:p>
            <a:pPr marL="12700">
              <a:spcBef>
                <a:spcPts val="100"/>
              </a:spcBef>
            </a:pPr>
            <a:r>
              <a:rPr sz="1400" b="1" spc="-60" dirty="0">
                <a:solidFill>
                  <a:srgbClr val="595959"/>
                </a:solidFill>
                <a:latin typeface="Trebuchet MS"/>
                <a:cs typeface="Trebuchet MS"/>
              </a:rPr>
              <a:t>40%</a:t>
            </a:r>
            <a:endParaRPr sz="1400">
              <a:latin typeface="Trebuchet MS"/>
              <a:cs typeface="Trebuchet MS"/>
            </a:endParaRPr>
          </a:p>
        </p:txBody>
      </p:sp>
      <p:sp>
        <p:nvSpPr>
          <p:cNvPr id="18" name="object 18"/>
          <p:cNvSpPr txBox="1"/>
          <p:nvPr/>
        </p:nvSpPr>
        <p:spPr>
          <a:xfrm>
            <a:off x="1811487" y="3180716"/>
            <a:ext cx="596900" cy="151323"/>
          </a:xfrm>
          <a:prstGeom prst="rect">
            <a:avLst/>
          </a:prstGeom>
        </p:spPr>
        <p:txBody>
          <a:bodyPr vert="horz" wrap="square" lIns="0" tIns="12700" rIns="0" bIns="0" rtlCol="0">
            <a:spAutoFit/>
          </a:bodyPr>
          <a:lstStyle/>
          <a:p>
            <a:pPr marL="12700">
              <a:spcBef>
                <a:spcPts val="100"/>
              </a:spcBef>
            </a:pPr>
            <a:r>
              <a:rPr sz="900" spc="-40" dirty="0">
                <a:solidFill>
                  <a:srgbClr val="595959"/>
                </a:solidFill>
                <a:latin typeface="Trebuchet MS"/>
                <a:cs typeface="Trebuchet MS"/>
              </a:rPr>
              <a:t>Applications</a:t>
            </a:r>
            <a:endParaRPr sz="900">
              <a:latin typeface="Trebuchet MS"/>
              <a:cs typeface="Trebuchet MS"/>
            </a:endParaRPr>
          </a:p>
        </p:txBody>
      </p:sp>
      <p:sp>
        <p:nvSpPr>
          <p:cNvPr id="19" name="object 19"/>
          <p:cNvSpPr txBox="1"/>
          <p:nvPr/>
        </p:nvSpPr>
        <p:spPr>
          <a:xfrm>
            <a:off x="3070039" y="3180716"/>
            <a:ext cx="343535" cy="151323"/>
          </a:xfrm>
          <a:prstGeom prst="rect">
            <a:avLst/>
          </a:prstGeom>
        </p:spPr>
        <p:txBody>
          <a:bodyPr vert="horz" wrap="square" lIns="0" tIns="12700" rIns="0" bIns="0" rtlCol="0">
            <a:spAutoFit/>
          </a:bodyPr>
          <a:lstStyle/>
          <a:p>
            <a:pPr marL="12700">
              <a:spcBef>
                <a:spcPts val="100"/>
              </a:spcBef>
            </a:pPr>
            <a:r>
              <a:rPr sz="900" spc="-40" dirty="0">
                <a:solidFill>
                  <a:srgbClr val="595959"/>
                </a:solidFill>
                <a:latin typeface="Trebuchet MS"/>
                <a:cs typeface="Trebuchet MS"/>
              </a:rPr>
              <a:t>Scored</a:t>
            </a:r>
            <a:endParaRPr sz="900">
              <a:latin typeface="Trebuchet MS"/>
              <a:cs typeface="Trebuchet MS"/>
            </a:endParaRPr>
          </a:p>
        </p:txBody>
      </p:sp>
      <p:sp>
        <p:nvSpPr>
          <p:cNvPr id="20" name="object 20"/>
          <p:cNvSpPr txBox="1"/>
          <p:nvPr/>
        </p:nvSpPr>
        <p:spPr>
          <a:xfrm>
            <a:off x="5282899" y="3180716"/>
            <a:ext cx="445134" cy="151323"/>
          </a:xfrm>
          <a:prstGeom prst="rect">
            <a:avLst/>
          </a:prstGeom>
        </p:spPr>
        <p:txBody>
          <a:bodyPr vert="horz" wrap="square" lIns="0" tIns="12700" rIns="0" bIns="0" rtlCol="0">
            <a:spAutoFit/>
          </a:bodyPr>
          <a:lstStyle/>
          <a:p>
            <a:pPr marL="12700">
              <a:spcBef>
                <a:spcPts val="100"/>
              </a:spcBef>
            </a:pPr>
            <a:r>
              <a:rPr sz="900" spc="-15" dirty="0">
                <a:solidFill>
                  <a:srgbClr val="595959"/>
                </a:solidFill>
                <a:latin typeface="Trebuchet MS"/>
                <a:cs typeface="Trebuchet MS"/>
              </a:rPr>
              <a:t>A</a:t>
            </a:r>
            <a:r>
              <a:rPr sz="900" spc="-35" dirty="0">
                <a:solidFill>
                  <a:srgbClr val="595959"/>
                </a:solidFill>
                <a:latin typeface="Trebuchet MS"/>
                <a:cs typeface="Trebuchet MS"/>
              </a:rPr>
              <a:t>wa</a:t>
            </a:r>
            <a:r>
              <a:rPr sz="900" spc="-40" dirty="0">
                <a:solidFill>
                  <a:srgbClr val="595959"/>
                </a:solidFill>
                <a:latin typeface="Trebuchet MS"/>
                <a:cs typeface="Trebuchet MS"/>
              </a:rPr>
              <a:t>r</a:t>
            </a:r>
            <a:r>
              <a:rPr sz="900" spc="-30" dirty="0">
                <a:solidFill>
                  <a:srgbClr val="595959"/>
                </a:solidFill>
                <a:latin typeface="Trebuchet MS"/>
                <a:cs typeface="Trebuchet MS"/>
              </a:rPr>
              <a:t>d</a:t>
            </a:r>
            <a:r>
              <a:rPr sz="900" spc="-45" dirty="0">
                <a:solidFill>
                  <a:srgbClr val="595959"/>
                </a:solidFill>
                <a:latin typeface="Trebuchet MS"/>
                <a:cs typeface="Trebuchet MS"/>
              </a:rPr>
              <a:t>e</a:t>
            </a:r>
            <a:r>
              <a:rPr sz="900" spc="-30" dirty="0">
                <a:solidFill>
                  <a:srgbClr val="595959"/>
                </a:solidFill>
                <a:latin typeface="Trebuchet MS"/>
                <a:cs typeface="Trebuchet MS"/>
              </a:rPr>
              <a:t>d</a:t>
            </a:r>
            <a:endParaRPr sz="900">
              <a:latin typeface="Trebuchet MS"/>
              <a:cs typeface="Trebuchet MS"/>
            </a:endParaRPr>
          </a:p>
        </p:txBody>
      </p:sp>
      <p:sp>
        <p:nvSpPr>
          <p:cNvPr id="21" name="object 21"/>
          <p:cNvSpPr txBox="1"/>
          <p:nvPr/>
        </p:nvSpPr>
        <p:spPr>
          <a:xfrm>
            <a:off x="1585354" y="1014374"/>
            <a:ext cx="4046220" cy="269240"/>
          </a:xfrm>
          <a:prstGeom prst="rect">
            <a:avLst/>
          </a:prstGeom>
        </p:spPr>
        <p:txBody>
          <a:bodyPr vert="horz" wrap="square" lIns="0" tIns="12700" rIns="0" bIns="0" rtlCol="0">
            <a:spAutoFit/>
          </a:bodyPr>
          <a:lstStyle/>
          <a:p>
            <a:pPr marL="12700">
              <a:spcBef>
                <a:spcPts val="100"/>
              </a:spcBef>
            </a:pPr>
            <a:r>
              <a:rPr sz="1600" spc="-45" dirty="0">
                <a:solidFill>
                  <a:srgbClr val="595959"/>
                </a:solidFill>
                <a:latin typeface="Trebuchet MS"/>
                <a:cs typeface="Trebuchet MS"/>
              </a:rPr>
              <a:t>New </a:t>
            </a:r>
            <a:r>
              <a:rPr sz="1600" spc="-75" dirty="0">
                <a:solidFill>
                  <a:srgbClr val="595959"/>
                </a:solidFill>
                <a:latin typeface="Trebuchet MS"/>
                <a:cs typeface="Trebuchet MS"/>
              </a:rPr>
              <a:t>Investigator </a:t>
            </a:r>
            <a:r>
              <a:rPr sz="1600" spc="-85" dirty="0">
                <a:solidFill>
                  <a:srgbClr val="595959"/>
                </a:solidFill>
                <a:latin typeface="Trebuchet MS"/>
                <a:cs typeface="Trebuchet MS"/>
              </a:rPr>
              <a:t>(NI): Eligible Contact</a:t>
            </a:r>
            <a:r>
              <a:rPr sz="1600" spc="-310" dirty="0">
                <a:solidFill>
                  <a:srgbClr val="595959"/>
                </a:solidFill>
                <a:latin typeface="Trebuchet MS"/>
                <a:cs typeface="Trebuchet MS"/>
              </a:rPr>
              <a:t> </a:t>
            </a:r>
            <a:r>
              <a:rPr sz="1600" spc="-75" dirty="0">
                <a:solidFill>
                  <a:srgbClr val="595959"/>
                </a:solidFill>
                <a:latin typeface="Trebuchet MS"/>
                <a:cs typeface="Trebuchet MS"/>
              </a:rPr>
              <a:t>Applicants</a:t>
            </a:r>
            <a:endParaRPr sz="1600">
              <a:latin typeface="Trebuchet MS"/>
              <a:cs typeface="Trebuchet MS"/>
            </a:endParaRPr>
          </a:p>
        </p:txBody>
      </p:sp>
      <p:sp>
        <p:nvSpPr>
          <p:cNvPr id="22" name="object 22"/>
          <p:cNvSpPr/>
          <p:nvPr/>
        </p:nvSpPr>
        <p:spPr>
          <a:xfrm>
            <a:off x="2268414" y="3545928"/>
            <a:ext cx="243840" cy="0"/>
          </a:xfrm>
          <a:custGeom>
            <a:avLst/>
            <a:gdLst/>
            <a:ahLst/>
            <a:cxnLst/>
            <a:rect l="l" t="t" r="r" b="b"/>
            <a:pathLst>
              <a:path w="243840">
                <a:moveTo>
                  <a:pt x="0" y="0"/>
                </a:moveTo>
                <a:lnTo>
                  <a:pt x="243840" y="1"/>
                </a:lnTo>
              </a:path>
            </a:pathLst>
          </a:custGeom>
          <a:ln w="44450">
            <a:solidFill>
              <a:srgbClr val="4F81BD"/>
            </a:solidFill>
          </a:ln>
        </p:spPr>
        <p:txBody>
          <a:bodyPr wrap="square" lIns="0" tIns="0" rIns="0" bIns="0" rtlCol="0"/>
          <a:lstStyle/>
          <a:p>
            <a:endParaRPr/>
          </a:p>
        </p:txBody>
      </p:sp>
      <p:sp>
        <p:nvSpPr>
          <p:cNvPr id="23" name="object 23"/>
          <p:cNvSpPr txBox="1"/>
          <p:nvPr/>
        </p:nvSpPr>
        <p:spPr>
          <a:xfrm>
            <a:off x="2523684" y="3459227"/>
            <a:ext cx="604520" cy="151323"/>
          </a:xfrm>
          <a:prstGeom prst="rect">
            <a:avLst/>
          </a:prstGeom>
        </p:spPr>
        <p:txBody>
          <a:bodyPr vert="horz" wrap="square" lIns="0" tIns="12700" rIns="0" bIns="0" rtlCol="0">
            <a:spAutoFit/>
          </a:bodyPr>
          <a:lstStyle/>
          <a:p>
            <a:pPr marL="12700">
              <a:spcBef>
                <a:spcPts val="100"/>
              </a:spcBef>
            </a:pPr>
            <a:r>
              <a:rPr sz="900" spc="-40" dirty="0">
                <a:solidFill>
                  <a:srgbClr val="595959"/>
                </a:solidFill>
                <a:latin typeface="Trebuchet MS"/>
                <a:cs typeface="Trebuchet MS"/>
              </a:rPr>
              <a:t>FY14-16</a:t>
            </a:r>
            <a:r>
              <a:rPr sz="900" spc="-120" dirty="0">
                <a:solidFill>
                  <a:srgbClr val="595959"/>
                </a:solidFill>
                <a:latin typeface="Trebuchet MS"/>
                <a:cs typeface="Trebuchet MS"/>
              </a:rPr>
              <a:t> </a:t>
            </a:r>
            <a:r>
              <a:rPr sz="900" spc="-30" dirty="0">
                <a:solidFill>
                  <a:srgbClr val="595959"/>
                </a:solidFill>
                <a:latin typeface="Trebuchet MS"/>
                <a:cs typeface="Trebuchet MS"/>
              </a:rPr>
              <a:t>R01</a:t>
            </a:r>
            <a:endParaRPr sz="900">
              <a:latin typeface="Trebuchet MS"/>
              <a:cs typeface="Trebuchet MS"/>
            </a:endParaRPr>
          </a:p>
        </p:txBody>
      </p:sp>
      <p:sp>
        <p:nvSpPr>
          <p:cNvPr id="24" name="object 24"/>
          <p:cNvSpPr/>
          <p:nvPr/>
        </p:nvSpPr>
        <p:spPr>
          <a:xfrm>
            <a:off x="3250556" y="3545928"/>
            <a:ext cx="243840" cy="0"/>
          </a:xfrm>
          <a:custGeom>
            <a:avLst/>
            <a:gdLst/>
            <a:ahLst/>
            <a:cxnLst/>
            <a:rect l="l" t="t" r="r" b="b"/>
            <a:pathLst>
              <a:path w="243839">
                <a:moveTo>
                  <a:pt x="0" y="0"/>
                </a:moveTo>
                <a:lnTo>
                  <a:pt x="243840" y="1"/>
                </a:lnTo>
              </a:path>
            </a:pathLst>
          </a:custGeom>
          <a:ln w="44450">
            <a:solidFill>
              <a:srgbClr val="C0504D"/>
            </a:solidFill>
          </a:ln>
        </p:spPr>
        <p:txBody>
          <a:bodyPr wrap="square" lIns="0" tIns="0" rIns="0" bIns="0" rtlCol="0"/>
          <a:lstStyle/>
          <a:p>
            <a:endParaRPr/>
          </a:p>
        </p:txBody>
      </p:sp>
      <p:sp>
        <p:nvSpPr>
          <p:cNvPr id="25" name="object 25"/>
          <p:cNvSpPr txBox="1"/>
          <p:nvPr/>
        </p:nvSpPr>
        <p:spPr>
          <a:xfrm>
            <a:off x="3505826" y="3459227"/>
            <a:ext cx="249554" cy="151323"/>
          </a:xfrm>
          <a:prstGeom prst="rect">
            <a:avLst/>
          </a:prstGeom>
        </p:spPr>
        <p:txBody>
          <a:bodyPr vert="horz" wrap="square" lIns="0" tIns="12700" rIns="0" bIns="0" rtlCol="0">
            <a:spAutoFit/>
          </a:bodyPr>
          <a:lstStyle/>
          <a:p>
            <a:pPr marL="12700">
              <a:spcBef>
                <a:spcPts val="100"/>
              </a:spcBef>
            </a:pPr>
            <a:r>
              <a:rPr sz="900" spc="-55" dirty="0">
                <a:solidFill>
                  <a:srgbClr val="595959"/>
                </a:solidFill>
                <a:latin typeface="Trebuchet MS"/>
                <a:cs typeface="Trebuchet MS"/>
              </a:rPr>
              <a:t>FY1</a:t>
            </a:r>
            <a:r>
              <a:rPr sz="900" spc="-20" dirty="0">
                <a:solidFill>
                  <a:srgbClr val="595959"/>
                </a:solidFill>
                <a:latin typeface="Trebuchet MS"/>
                <a:cs typeface="Trebuchet MS"/>
              </a:rPr>
              <a:t>4</a:t>
            </a:r>
            <a:endParaRPr sz="900">
              <a:latin typeface="Trebuchet MS"/>
              <a:cs typeface="Trebuchet MS"/>
            </a:endParaRPr>
          </a:p>
        </p:txBody>
      </p:sp>
      <p:sp>
        <p:nvSpPr>
          <p:cNvPr id="26" name="object 26"/>
          <p:cNvSpPr/>
          <p:nvPr/>
        </p:nvSpPr>
        <p:spPr>
          <a:xfrm>
            <a:off x="3878165" y="3545928"/>
            <a:ext cx="243840" cy="0"/>
          </a:xfrm>
          <a:custGeom>
            <a:avLst/>
            <a:gdLst/>
            <a:ahLst/>
            <a:cxnLst/>
            <a:rect l="l" t="t" r="r" b="b"/>
            <a:pathLst>
              <a:path w="243839">
                <a:moveTo>
                  <a:pt x="0" y="0"/>
                </a:moveTo>
                <a:lnTo>
                  <a:pt x="243840" y="1"/>
                </a:lnTo>
              </a:path>
            </a:pathLst>
          </a:custGeom>
          <a:ln w="44450">
            <a:solidFill>
              <a:srgbClr val="00B050"/>
            </a:solidFill>
          </a:ln>
        </p:spPr>
        <p:txBody>
          <a:bodyPr wrap="square" lIns="0" tIns="0" rIns="0" bIns="0" rtlCol="0"/>
          <a:lstStyle/>
          <a:p>
            <a:endParaRPr/>
          </a:p>
        </p:txBody>
      </p:sp>
      <p:sp>
        <p:nvSpPr>
          <p:cNvPr id="27" name="object 27"/>
          <p:cNvSpPr/>
          <p:nvPr/>
        </p:nvSpPr>
        <p:spPr>
          <a:xfrm>
            <a:off x="4505786" y="3545928"/>
            <a:ext cx="243840" cy="0"/>
          </a:xfrm>
          <a:custGeom>
            <a:avLst/>
            <a:gdLst/>
            <a:ahLst/>
            <a:cxnLst/>
            <a:rect l="l" t="t" r="r" b="b"/>
            <a:pathLst>
              <a:path w="243839">
                <a:moveTo>
                  <a:pt x="0" y="0"/>
                </a:moveTo>
                <a:lnTo>
                  <a:pt x="243840" y="1"/>
                </a:lnTo>
              </a:path>
            </a:pathLst>
          </a:custGeom>
          <a:ln w="44450">
            <a:solidFill>
              <a:srgbClr val="D2771C"/>
            </a:solidFill>
          </a:ln>
        </p:spPr>
        <p:txBody>
          <a:bodyPr wrap="square" lIns="0" tIns="0" rIns="0" bIns="0" rtlCol="0"/>
          <a:lstStyle/>
          <a:p>
            <a:endParaRPr/>
          </a:p>
        </p:txBody>
      </p:sp>
      <p:sp>
        <p:nvSpPr>
          <p:cNvPr id="28" name="object 28"/>
          <p:cNvSpPr txBox="1"/>
          <p:nvPr/>
        </p:nvSpPr>
        <p:spPr>
          <a:xfrm>
            <a:off x="3869504" y="3180716"/>
            <a:ext cx="1141095" cy="441325"/>
          </a:xfrm>
          <a:prstGeom prst="rect">
            <a:avLst/>
          </a:prstGeom>
        </p:spPr>
        <p:txBody>
          <a:bodyPr vert="horz" wrap="square" lIns="0" tIns="12700" rIns="0" bIns="0" rtlCol="0">
            <a:spAutoFit/>
          </a:bodyPr>
          <a:lstStyle/>
          <a:p>
            <a:pPr marL="12700">
              <a:spcBef>
                <a:spcPts val="100"/>
              </a:spcBef>
            </a:pPr>
            <a:r>
              <a:rPr sz="900" spc="-40" dirty="0">
                <a:solidFill>
                  <a:srgbClr val="595959"/>
                </a:solidFill>
                <a:latin typeface="Trebuchet MS"/>
                <a:cs typeface="Trebuchet MS"/>
              </a:rPr>
              <a:t>Score </a:t>
            </a:r>
            <a:r>
              <a:rPr sz="900" spc="-45" dirty="0">
                <a:solidFill>
                  <a:srgbClr val="595959"/>
                </a:solidFill>
                <a:latin typeface="Trebuchet MS"/>
                <a:cs typeface="Trebuchet MS"/>
              </a:rPr>
              <a:t>Better </a:t>
            </a:r>
            <a:r>
              <a:rPr sz="900" spc="-35" dirty="0">
                <a:solidFill>
                  <a:srgbClr val="595959"/>
                </a:solidFill>
                <a:latin typeface="Trebuchet MS"/>
                <a:cs typeface="Trebuchet MS"/>
              </a:rPr>
              <a:t>than</a:t>
            </a:r>
            <a:r>
              <a:rPr sz="900" spc="-185" dirty="0">
                <a:solidFill>
                  <a:srgbClr val="595959"/>
                </a:solidFill>
                <a:latin typeface="Trebuchet MS"/>
                <a:cs typeface="Trebuchet MS"/>
              </a:rPr>
              <a:t> </a:t>
            </a:r>
            <a:r>
              <a:rPr sz="900" spc="-20" dirty="0">
                <a:solidFill>
                  <a:srgbClr val="595959"/>
                </a:solidFill>
                <a:latin typeface="Trebuchet MS"/>
                <a:cs typeface="Trebuchet MS"/>
              </a:rPr>
              <a:t>40</a:t>
            </a:r>
            <a:endParaRPr sz="900">
              <a:latin typeface="Trebuchet MS"/>
              <a:cs typeface="Trebuchet MS"/>
            </a:endParaRPr>
          </a:p>
          <a:p>
            <a:pPr>
              <a:spcBef>
                <a:spcPts val="20"/>
              </a:spcBef>
            </a:pPr>
            <a:endParaRPr sz="950">
              <a:latin typeface="Times New Roman"/>
              <a:cs typeface="Times New Roman"/>
            </a:endParaRPr>
          </a:p>
          <a:p>
            <a:pPr marL="276225">
              <a:tabLst>
                <a:tab pos="903605" algn="l"/>
              </a:tabLst>
            </a:pPr>
            <a:r>
              <a:rPr sz="900" spc="-50" dirty="0">
                <a:solidFill>
                  <a:srgbClr val="595959"/>
                </a:solidFill>
                <a:latin typeface="Trebuchet MS"/>
                <a:cs typeface="Trebuchet MS"/>
              </a:rPr>
              <a:t>FY15	FY16</a:t>
            </a:r>
            <a:endParaRPr sz="900">
              <a:latin typeface="Trebuchet MS"/>
              <a:cs typeface="Trebuchet MS"/>
            </a:endParaRPr>
          </a:p>
        </p:txBody>
      </p:sp>
      <p:sp>
        <p:nvSpPr>
          <p:cNvPr id="29" name="object 29"/>
          <p:cNvSpPr txBox="1">
            <a:spLocks noGrp="1"/>
          </p:cNvSpPr>
          <p:nvPr>
            <p:ph type="title"/>
          </p:nvPr>
        </p:nvSpPr>
        <p:spPr>
          <a:xfrm>
            <a:off x="224869" y="161292"/>
            <a:ext cx="6240780" cy="543560"/>
          </a:xfrm>
          <a:prstGeom prst="rect">
            <a:avLst/>
          </a:prstGeom>
        </p:spPr>
        <p:txBody>
          <a:bodyPr vert="horz" wrap="square" lIns="0" tIns="12700" rIns="0" bIns="0" rtlCol="0" anchor="ctr">
            <a:spAutoFit/>
          </a:bodyPr>
          <a:lstStyle/>
          <a:p>
            <a:pPr marL="12700">
              <a:lnSpc>
                <a:spcPct val="100000"/>
              </a:lnSpc>
              <a:spcBef>
                <a:spcPts val="100"/>
              </a:spcBef>
            </a:pPr>
            <a:r>
              <a:rPr sz="3400" spc="-204" dirty="0"/>
              <a:t>Recruiting </a:t>
            </a:r>
            <a:r>
              <a:rPr sz="3400" spc="-160" dirty="0"/>
              <a:t>Outstanding</a:t>
            </a:r>
            <a:r>
              <a:rPr sz="3400" spc="-340" dirty="0"/>
              <a:t> </a:t>
            </a:r>
            <a:r>
              <a:rPr sz="3400" spc="-215" dirty="0"/>
              <a:t>Workforce:</a:t>
            </a:r>
            <a:endParaRPr sz="3400" dirty="0"/>
          </a:p>
        </p:txBody>
      </p:sp>
      <p:sp>
        <p:nvSpPr>
          <p:cNvPr id="30" name="object 30"/>
          <p:cNvSpPr txBox="1"/>
          <p:nvPr/>
        </p:nvSpPr>
        <p:spPr>
          <a:xfrm>
            <a:off x="5675795" y="193696"/>
            <a:ext cx="5454650" cy="543560"/>
          </a:xfrm>
          <a:prstGeom prst="rect">
            <a:avLst/>
          </a:prstGeom>
        </p:spPr>
        <p:txBody>
          <a:bodyPr vert="horz" wrap="square" lIns="0" tIns="12700" rIns="0" bIns="0" rtlCol="0">
            <a:spAutoFit/>
          </a:bodyPr>
          <a:lstStyle/>
          <a:p>
            <a:pPr marL="12700">
              <a:spcBef>
                <a:spcPts val="100"/>
              </a:spcBef>
            </a:pPr>
            <a:r>
              <a:rPr sz="3400" b="1" i="1" spc="-220" dirty="0">
                <a:latin typeface="Trebuchet MS"/>
                <a:cs typeface="Trebuchet MS"/>
              </a:rPr>
              <a:t>New, </a:t>
            </a:r>
            <a:r>
              <a:rPr sz="3400" b="1" i="1" spc="-310" dirty="0">
                <a:latin typeface="Trebuchet MS"/>
                <a:cs typeface="Trebuchet MS"/>
              </a:rPr>
              <a:t>Early </a:t>
            </a:r>
            <a:r>
              <a:rPr sz="3400" b="1" i="1" spc="-185" dirty="0">
                <a:latin typeface="Trebuchet MS"/>
                <a:cs typeface="Trebuchet MS"/>
              </a:rPr>
              <a:t>Stage</a:t>
            </a:r>
            <a:r>
              <a:rPr sz="3400" b="1" i="1" spc="-315" dirty="0">
                <a:latin typeface="Trebuchet MS"/>
                <a:cs typeface="Trebuchet MS"/>
              </a:rPr>
              <a:t> </a:t>
            </a:r>
            <a:r>
              <a:rPr sz="3400" b="1" i="1" spc="-220" dirty="0">
                <a:latin typeface="Trebuchet MS"/>
                <a:cs typeface="Trebuchet MS"/>
              </a:rPr>
              <a:t>Investigators</a:t>
            </a:r>
            <a:endParaRPr sz="3400" dirty="0">
              <a:latin typeface="Trebuchet MS"/>
              <a:cs typeface="Trebuchet MS"/>
            </a:endParaRPr>
          </a:p>
        </p:txBody>
      </p:sp>
      <p:sp>
        <p:nvSpPr>
          <p:cNvPr id="31" name="object 31"/>
          <p:cNvSpPr/>
          <p:nvPr/>
        </p:nvSpPr>
        <p:spPr>
          <a:xfrm>
            <a:off x="1543959" y="5744180"/>
            <a:ext cx="4769485" cy="0"/>
          </a:xfrm>
          <a:custGeom>
            <a:avLst/>
            <a:gdLst/>
            <a:ahLst/>
            <a:cxnLst/>
            <a:rect l="l" t="t" r="r" b="b"/>
            <a:pathLst>
              <a:path w="4769485">
                <a:moveTo>
                  <a:pt x="0" y="0"/>
                </a:moveTo>
                <a:lnTo>
                  <a:pt x="4769462" y="0"/>
                </a:lnTo>
              </a:path>
            </a:pathLst>
          </a:custGeom>
          <a:ln w="9525">
            <a:solidFill>
              <a:srgbClr val="D9D9D9"/>
            </a:solidFill>
          </a:ln>
        </p:spPr>
        <p:txBody>
          <a:bodyPr wrap="square" lIns="0" tIns="0" rIns="0" bIns="0" rtlCol="0"/>
          <a:lstStyle/>
          <a:p>
            <a:endParaRPr/>
          </a:p>
        </p:txBody>
      </p:sp>
      <p:sp>
        <p:nvSpPr>
          <p:cNvPr id="32" name="object 32"/>
          <p:cNvSpPr/>
          <p:nvPr/>
        </p:nvSpPr>
        <p:spPr>
          <a:xfrm>
            <a:off x="1543959" y="5350515"/>
            <a:ext cx="4769485" cy="0"/>
          </a:xfrm>
          <a:custGeom>
            <a:avLst/>
            <a:gdLst/>
            <a:ahLst/>
            <a:cxnLst/>
            <a:rect l="l" t="t" r="r" b="b"/>
            <a:pathLst>
              <a:path w="4769485">
                <a:moveTo>
                  <a:pt x="0" y="0"/>
                </a:moveTo>
                <a:lnTo>
                  <a:pt x="4769462" y="0"/>
                </a:lnTo>
              </a:path>
            </a:pathLst>
          </a:custGeom>
          <a:ln w="9525">
            <a:solidFill>
              <a:srgbClr val="D9D9D9"/>
            </a:solidFill>
          </a:ln>
        </p:spPr>
        <p:txBody>
          <a:bodyPr wrap="square" lIns="0" tIns="0" rIns="0" bIns="0" rtlCol="0"/>
          <a:lstStyle/>
          <a:p>
            <a:endParaRPr/>
          </a:p>
        </p:txBody>
      </p:sp>
      <p:sp>
        <p:nvSpPr>
          <p:cNvPr id="33" name="object 33"/>
          <p:cNvSpPr/>
          <p:nvPr/>
        </p:nvSpPr>
        <p:spPr>
          <a:xfrm>
            <a:off x="1543959" y="4956846"/>
            <a:ext cx="4769485" cy="0"/>
          </a:xfrm>
          <a:custGeom>
            <a:avLst/>
            <a:gdLst/>
            <a:ahLst/>
            <a:cxnLst/>
            <a:rect l="l" t="t" r="r" b="b"/>
            <a:pathLst>
              <a:path w="4769485">
                <a:moveTo>
                  <a:pt x="0" y="0"/>
                </a:moveTo>
                <a:lnTo>
                  <a:pt x="4769462" y="0"/>
                </a:lnTo>
              </a:path>
            </a:pathLst>
          </a:custGeom>
          <a:ln w="9525">
            <a:solidFill>
              <a:srgbClr val="D9D9D9"/>
            </a:solidFill>
          </a:ln>
        </p:spPr>
        <p:txBody>
          <a:bodyPr wrap="square" lIns="0" tIns="0" rIns="0" bIns="0" rtlCol="0"/>
          <a:lstStyle/>
          <a:p>
            <a:endParaRPr/>
          </a:p>
        </p:txBody>
      </p:sp>
      <p:sp>
        <p:nvSpPr>
          <p:cNvPr id="34" name="object 34"/>
          <p:cNvSpPr/>
          <p:nvPr/>
        </p:nvSpPr>
        <p:spPr>
          <a:xfrm>
            <a:off x="1543959" y="4566119"/>
            <a:ext cx="4769485" cy="0"/>
          </a:xfrm>
          <a:custGeom>
            <a:avLst/>
            <a:gdLst/>
            <a:ahLst/>
            <a:cxnLst/>
            <a:rect l="l" t="t" r="r" b="b"/>
            <a:pathLst>
              <a:path w="4769485">
                <a:moveTo>
                  <a:pt x="0" y="0"/>
                </a:moveTo>
                <a:lnTo>
                  <a:pt x="4769462" y="0"/>
                </a:lnTo>
              </a:path>
            </a:pathLst>
          </a:custGeom>
          <a:ln w="9525">
            <a:solidFill>
              <a:srgbClr val="D9D9D9"/>
            </a:solidFill>
          </a:ln>
        </p:spPr>
        <p:txBody>
          <a:bodyPr wrap="square" lIns="0" tIns="0" rIns="0" bIns="0" rtlCol="0"/>
          <a:lstStyle/>
          <a:p>
            <a:endParaRPr/>
          </a:p>
        </p:txBody>
      </p:sp>
      <p:sp>
        <p:nvSpPr>
          <p:cNvPr id="35" name="object 35"/>
          <p:cNvSpPr/>
          <p:nvPr/>
        </p:nvSpPr>
        <p:spPr>
          <a:xfrm>
            <a:off x="1543959" y="6134427"/>
            <a:ext cx="4769485" cy="0"/>
          </a:xfrm>
          <a:custGeom>
            <a:avLst/>
            <a:gdLst/>
            <a:ahLst/>
            <a:cxnLst/>
            <a:rect l="l" t="t" r="r" b="b"/>
            <a:pathLst>
              <a:path w="4769485">
                <a:moveTo>
                  <a:pt x="0" y="0"/>
                </a:moveTo>
                <a:lnTo>
                  <a:pt x="4769462" y="1"/>
                </a:lnTo>
              </a:path>
            </a:pathLst>
          </a:custGeom>
          <a:ln w="9525">
            <a:solidFill>
              <a:srgbClr val="D9D9D9"/>
            </a:solidFill>
          </a:ln>
        </p:spPr>
        <p:txBody>
          <a:bodyPr wrap="square" lIns="0" tIns="0" rIns="0" bIns="0" rtlCol="0"/>
          <a:lstStyle/>
          <a:p>
            <a:endParaRPr/>
          </a:p>
        </p:txBody>
      </p:sp>
      <p:sp>
        <p:nvSpPr>
          <p:cNvPr id="36" name="object 36"/>
          <p:cNvSpPr/>
          <p:nvPr/>
        </p:nvSpPr>
        <p:spPr>
          <a:xfrm>
            <a:off x="2140141" y="5709007"/>
            <a:ext cx="3577590" cy="423545"/>
          </a:xfrm>
          <a:custGeom>
            <a:avLst/>
            <a:gdLst/>
            <a:ahLst/>
            <a:cxnLst/>
            <a:rect l="l" t="t" r="r" b="b"/>
            <a:pathLst>
              <a:path w="3577590" h="423545">
                <a:moveTo>
                  <a:pt x="0" y="0"/>
                </a:moveTo>
                <a:lnTo>
                  <a:pt x="1193700" y="140999"/>
                </a:lnTo>
                <a:lnTo>
                  <a:pt x="2383171" y="314552"/>
                </a:lnTo>
                <a:lnTo>
                  <a:pt x="3577092" y="423102"/>
                </a:lnTo>
              </a:path>
            </a:pathLst>
          </a:custGeom>
          <a:ln w="76200">
            <a:solidFill>
              <a:srgbClr val="4F81BD"/>
            </a:solidFill>
          </a:ln>
        </p:spPr>
        <p:txBody>
          <a:bodyPr wrap="square" lIns="0" tIns="0" rIns="0" bIns="0" rtlCol="0"/>
          <a:lstStyle/>
          <a:p>
            <a:endParaRPr/>
          </a:p>
        </p:txBody>
      </p:sp>
      <p:sp>
        <p:nvSpPr>
          <p:cNvPr id="37" name="object 37"/>
          <p:cNvSpPr/>
          <p:nvPr/>
        </p:nvSpPr>
        <p:spPr>
          <a:xfrm>
            <a:off x="2140141" y="5735704"/>
            <a:ext cx="3577590" cy="398780"/>
          </a:xfrm>
          <a:custGeom>
            <a:avLst/>
            <a:gdLst/>
            <a:ahLst/>
            <a:cxnLst/>
            <a:rect l="l" t="t" r="r" b="b"/>
            <a:pathLst>
              <a:path w="3577590" h="398779">
                <a:moveTo>
                  <a:pt x="0" y="0"/>
                </a:moveTo>
                <a:lnTo>
                  <a:pt x="1193700" y="55040"/>
                </a:lnTo>
                <a:lnTo>
                  <a:pt x="2383171" y="173564"/>
                </a:lnTo>
                <a:lnTo>
                  <a:pt x="3577092" y="398723"/>
                </a:lnTo>
              </a:path>
            </a:pathLst>
          </a:custGeom>
          <a:ln w="76200">
            <a:solidFill>
              <a:srgbClr val="C0504D"/>
            </a:solidFill>
          </a:ln>
        </p:spPr>
        <p:txBody>
          <a:bodyPr wrap="square" lIns="0" tIns="0" rIns="0" bIns="0" rtlCol="0"/>
          <a:lstStyle/>
          <a:p>
            <a:endParaRPr/>
          </a:p>
        </p:txBody>
      </p:sp>
      <p:sp>
        <p:nvSpPr>
          <p:cNvPr id="38" name="object 38"/>
          <p:cNvSpPr/>
          <p:nvPr/>
        </p:nvSpPr>
        <p:spPr>
          <a:xfrm>
            <a:off x="2140141" y="5270525"/>
            <a:ext cx="3577590" cy="527050"/>
          </a:xfrm>
          <a:custGeom>
            <a:avLst/>
            <a:gdLst/>
            <a:ahLst/>
            <a:cxnLst/>
            <a:rect l="l" t="t" r="r" b="b"/>
            <a:pathLst>
              <a:path w="3577590" h="527050">
                <a:moveTo>
                  <a:pt x="0" y="0"/>
                </a:moveTo>
                <a:lnTo>
                  <a:pt x="1193700" y="342431"/>
                </a:lnTo>
                <a:lnTo>
                  <a:pt x="2383171" y="526629"/>
                </a:lnTo>
                <a:lnTo>
                  <a:pt x="3577092" y="511751"/>
                </a:lnTo>
              </a:path>
            </a:pathLst>
          </a:custGeom>
          <a:ln w="76200">
            <a:solidFill>
              <a:srgbClr val="00B050"/>
            </a:solidFill>
          </a:ln>
        </p:spPr>
        <p:txBody>
          <a:bodyPr wrap="square" lIns="0" tIns="0" rIns="0" bIns="0" rtlCol="0"/>
          <a:lstStyle/>
          <a:p>
            <a:endParaRPr/>
          </a:p>
        </p:txBody>
      </p:sp>
      <p:sp>
        <p:nvSpPr>
          <p:cNvPr id="39" name="object 39"/>
          <p:cNvSpPr/>
          <p:nvPr/>
        </p:nvSpPr>
        <p:spPr>
          <a:xfrm>
            <a:off x="2140141" y="4845913"/>
            <a:ext cx="3577590" cy="166370"/>
          </a:xfrm>
          <a:custGeom>
            <a:avLst/>
            <a:gdLst/>
            <a:ahLst/>
            <a:cxnLst/>
            <a:rect l="l" t="t" r="r" b="b"/>
            <a:pathLst>
              <a:path w="3577590" h="166370">
                <a:moveTo>
                  <a:pt x="0" y="165790"/>
                </a:moveTo>
                <a:lnTo>
                  <a:pt x="1193700" y="0"/>
                </a:lnTo>
                <a:lnTo>
                  <a:pt x="2383171" y="77070"/>
                </a:lnTo>
                <a:lnTo>
                  <a:pt x="3577092" y="55905"/>
                </a:lnTo>
              </a:path>
            </a:pathLst>
          </a:custGeom>
          <a:ln w="76200">
            <a:solidFill>
              <a:srgbClr val="D2771C"/>
            </a:solidFill>
          </a:ln>
        </p:spPr>
        <p:txBody>
          <a:bodyPr wrap="square" lIns="0" tIns="0" rIns="0" bIns="0" rtlCol="0"/>
          <a:lstStyle/>
          <a:p>
            <a:endParaRPr/>
          </a:p>
        </p:txBody>
      </p:sp>
      <p:sp>
        <p:nvSpPr>
          <p:cNvPr id="40" name="object 40"/>
          <p:cNvSpPr txBox="1"/>
          <p:nvPr/>
        </p:nvSpPr>
        <p:spPr>
          <a:xfrm>
            <a:off x="1056492" y="4436452"/>
            <a:ext cx="335280" cy="1807210"/>
          </a:xfrm>
          <a:prstGeom prst="rect">
            <a:avLst/>
          </a:prstGeom>
        </p:spPr>
        <p:txBody>
          <a:bodyPr vert="horz" wrap="square" lIns="0" tIns="12700" rIns="0" bIns="0" rtlCol="0">
            <a:spAutoFit/>
          </a:bodyPr>
          <a:lstStyle/>
          <a:p>
            <a:pPr algn="ctr">
              <a:spcBef>
                <a:spcPts val="100"/>
              </a:spcBef>
            </a:pPr>
            <a:r>
              <a:rPr sz="1400" b="1" spc="-60" dirty="0">
                <a:solidFill>
                  <a:srgbClr val="595959"/>
                </a:solidFill>
                <a:latin typeface="Trebuchet MS"/>
                <a:cs typeface="Trebuchet MS"/>
              </a:rPr>
              <a:t>20%</a:t>
            </a:r>
            <a:endParaRPr sz="1400">
              <a:latin typeface="Trebuchet MS"/>
              <a:cs typeface="Trebuchet MS"/>
            </a:endParaRPr>
          </a:p>
          <a:p>
            <a:pPr algn="ctr">
              <a:spcBef>
                <a:spcPts val="1405"/>
              </a:spcBef>
            </a:pPr>
            <a:r>
              <a:rPr sz="1400" b="1" spc="-60" dirty="0">
                <a:solidFill>
                  <a:srgbClr val="595959"/>
                </a:solidFill>
                <a:latin typeface="Trebuchet MS"/>
                <a:cs typeface="Trebuchet MS"/>
              </a:rPr>
              <a:t>15%</a:t>
            </a:r>
            <a:endParaRPr sz="1400">
              <a:latin typeface="Trebuchet MS"/>
              <a:cs typeface="Trebuchet MS"/>
            </a:endParaRPr>
          </a:p>
          <a:p>
            <a:pPr algn="ctr">
              <a:spcBef>
                <a:spcPts val="1410"/>
              </a:spcBef>
            </a:pPr>
            <a:r>
              <a:rPr sz="1400" b="1" spc="-60" dirty="0">
                <a:solidFill>
                  <a:srgbClr val="595959"/>
                </a:solidFill>
                <a:latin typeface="Trebuchet MS"/>
                <a:cs typeface="Trebuchet MS"/>
              </a:rPr>
              <a:t>10%</a:t>
            </a:r>
            <a:endParaRPr sz="1400">
              <a:latin typeface="Trebuchet MS"/>
              <a:cs typeface="Trebuchet MS"/>
            </a:endParaRPr>
          </a:p>
          <a:p>
            <a:pPr marL="89535" algn="ctr">
              <a:spcBef>
                <a:spcPts val="1405"/>
              </a:spcBef>
            </a:pPr>
            <a:r>
              <a:rPr sz="1400" b="1" spc="-30" dirty="0">
                <a:solidFill>
                  <a:srgbClr val="595959"/>
                </a:solidFill>
                <a:latin typeface="Trebuchet MS"/>
                <a:cs typeface="Trebuchet MS"/>
              </a:rPr>
              <a:t>5%</a:t>
            </a:r>
            <a:endParaRPr sz="1400">
              <a:latin typeface="Trebuchet MS"/>
              <a:cs typeface="Trebuchet MS"/>
            </a:endParaRPr>
          </a:p>
          <a:p>
            <a:pPr marL="89535" algn="ctr">
              <a:spcBef>
                <a:spcPts val="1405"/>
              </a:spcBef>
            </a:pPr>
            <a:r>
              <a:rPr sz="1400" b="1" spc="-30" dirty="0">
                <a:solidFill>
                  <a:srgbClr val="595959"/>
                </a:solidFill>
                <a:latin typeface="Trebuchet MS"/>
                <a:cs typeface="Trebuchet MS"/>
              </a:rPr>
              <a:t>0%</a:t>
            </a:r>
            <a:endParaRPr sz="1400">
              <a:latin typeface="Trebuchet MS"/>
              <a:cs typeface="Trebuchet MS"/>
            </a:endParaRPr>
          </a:p>
        </p:txBody>
      </p:sp>
      <p:sp>
        <p:nvSpPr>
          <p:cNvPr id="41" name="object 41"/>
          <p:cNvSpPr txBox="1"/>
          <p:nvPr/>
        </p:nvSpPr>
        <p:spPr>
          <a:xfrm>
            <a:off x="1841754" y="6190032"/>
            <a:ext cx="596900" cy="151323"/>
          </a:xfrm>
          <a:prstGeom prst="rect">
            <a:avLst/>
          </a:prstGeom>
        </p:spPr>
        <p:txBody>
          <a:bodyPr vert="horz" wrap="square" lIns="0" tIns="12700" rIns="0" bIns="0" rtlCol="0">
            <a:spAutoFit/>
          </a:bodyPr>
          <a:lstStyle/>
          <a:p>
            <a:pPr marL="12700">
              <a:spcBef>
                <a:spcPts val="100"/>
              </a:spcBef>
            </a:pPr>
            <a:r>
              <a:rPr sz="900" spc="-40" dirty="0">
                <a:solidFill>
                  <a:srgbClr val="595959"/>
                </a:solidFill>
                <a:latin typeface="Trebuchet MS"/>
                <a:cs typeface="Trebuchet MS"/>
              </a:rPr>
              <a:t>Applications</a:t>
            </a:r>
            <a:endParaRPr sz="900">
              <a:latin typeface="Trebuchet MS"/>
              <a:cs typeface="Trebuchet MS"/>
            </a:endParaRPr>
          </a:p>
        </p:txBody>
      </p:sp>
      <p:sp>
        <p:nvSpPr>
          <p:cNvPr id="42" name="object 42"/>
          <p:cNvSpPr txBox="1"/>
          <p:nvPr/>
        </p:nvSpPr>
        <p:spPr>
          <a:xfrm>
            <a:off x="3160832" y="6190032"/>
            <a:ext cx="343535" cy="151323"/>
          </a:xfrm>
          <a:prstGeom prst="rect">
            <a:avLst/>
          </a:prstGeom>
        </p:spPr>
        <p:txBody>
          <a:bodyPr vert="horz" wrap="square" lIns="0" tIns="12700" rIns="0" bIns="0" rtlCol="0">
            <a:spAutoFit/>
          </a:bodyPr>
          <a:lstStyle/>
          <a:p>
            <a:pPr marL="12700">
              <a:spcBef>
                <a:spcPts val="100"/>
              </a:spcBef>
            </a:pPr>
            <a:r>
              <a:rPr sz="900" spc="-40" dirty="0">
                <a:solidFill>
                  <a:srgbClr val="595959"/>
                </a:solidFill>
                <a:latin typeface="Trebuchet MS"/>
                <a:cs typeface="Trebuchet MS"/>
              </a:rPr>
              <a:t>Scored</a:t>
            </a:r>
            <a:endParaRPr sz="900">
              <a:latin typeface="Trebuchet MS"/>
              <a:cs typeface="Trebuchet MS"/>
            </a:endParaRPr>
          </a:p>
        </p:txBody>
      </p:sp>
      <p:sp>
        <p:nvSpPr>
          <p:cNvPr id="43" name="object 43"/>
          <p:cNvSpPr txBox="1"/>
          <p:nvPr/>
        </p:nvSpPr>
        <p:spPr>
          <a:xfrm>
            <a:off x="5494761" y="6190032"/>
            <a:ext cx="445134" cy="151323"/>
          </a:xfrm>
          <a:prstGeom prst="rect">
            <a:avLst/>
          </a:prstGeom>
        </p:spPr>
        <p:txBody>
          <a:bodyPr vert="horz" wrap="square" lIns="0" tIns="12700" rIns="0" bIns="0" rtlCol="0">
            <a:spAutoFit/>
          </a:bodyPr>
          <a:lstStyle/>
          <a:p>
            <a:pPr marL="12700">
              <a:spcBef>
                <a:spcPts val="100"/>
              </a:spcBef>
            </a:pPr>
            <a:r>
              <a:rPr sz="900" spc="-15" dirty="0">
                <a:solidFill>
                  <a:srgbClr val="595959"/>
                </a:solidFill>
                <a:latin typeface="Trebuchet MS"/>
                <a:cs typeface="Trebuchet MS"/>
              </a:rPr>
              <a:t>A</a:t>
            </a:r>
            <a:r>
              <a:rPr sz="900" spc="-35" dirty="0">
                <a:solidFill>
                  <a:srgbClr val="595959"/>
                </a:solidFill>
                <a:latin typeface="Trebuchet MS"/>
                <a:cs typeface="Trebuchet MS"/>
              </a:rPr>
              <a:t>wa</a:t>
            </a:r>
            <a:r>
              <a:rPr sz="900" spc="-40" dirty="0">
                <a:solidFill>
                  <a:srgbClr val="595959"/>
                </a:solidFill>
                <a:latin typeface="Trebuchet MS"/>
                <a:cs typeface="Trebuchet MS"/>
              </a:rPr>
              <a:t>r</a:t>
            </a:r>
            <a:r>
              <a:rPr sz="900" spc="-30" dirty="0">
                <a:solidFill>
                  <a:srgbClr val="595959"/>
                </a:solidFill>
                <a:latin typeface="Trebuchet MS"/>
                <a:cs typeface="Trebuchet MS"/>
              </a:rPr>
              <a:t>d</a:t>
            </a:r>
            <a:r>
              <a:rPr sz="900" spc="-45" dirty="0">
                <a:solidFill>
                  <a:srgbClr val="595959"/>
                </a:solidFill>
                <a:latin typeface="Trebuchet MS"/>
                <a:cs typeface="Trebuchet MS"/>
              </a:rPr>
              <a:t>e</a:t>
            </a:r>
            <a:r>
              <a:rPr sz="900" spc="-30" dirty="0">
                <a:solidFill>
                  <a:srgbClr val="595959"/>
                </a:solidFill>
                <a:latin typeface="Trebuchet MS"/>
                <a:cs typeface="Trebuchet MS"/>
              </a:rPr>
              <a:t>d</a:t>
            </a:r>
            <a:endParaRPr sz="900">
              <a:latin typeface="Trebuchet MS"/>
              <a:cs typeface="Trebuchet MS"/>
            </a:endParaRPr>
          </a:p>
        </p:txBody>
      </p:sp>
      <p:sp>
        <p:nvSpPr>
          <p:cNvPr id="44" name="object 44"/>
          <p:cNvSpPr txBox="1"/>
          <p:nvPr/>
        </p:nvSpPr>
        <p:spPr>
          <a:xfrm>
            <a:off x="1867106" y="3857841"/>
            <a:ext cx="3724910" cy="514984"/>
          </a:xfrm>
          <a:prstGeom prst="rect">
            <a:avLst/>
          </a:prstGeom>
        </p:spPr>
        <p:txBody>
          <a:bodyPr vert="horz" wrap="square" lIns="0" tIns="10795" rIns="0" bIns="0" rtlCol="0">
            <a:spAutoFit/>
          </a:bodyPr>
          <a:lstStyle/>
          <a:p>
            <a:pPr marL="1432560" marR="5080" indent="-1420495">
              <a:lnSpc>
                <a:spcPct val="100699"/>
              </a:lnSpc>
              <a:spcBef>
                <a:spcPts val="85"/>
              </a:spcBef>
            </a:pPr>
            <a:r>
              <a:rPr sz="1600" spc="-85" dirty="0">
                <a:solidFill>
                  <a:srgbClr val="595959"/>
                </a:solidFill>
                <a:latin typeface="Trebuchet MS"/>
                <a:cs typeface="Trebuchet MS"/>
              </a:rPr>
              <a:t>Early </a:t>
            </a:r>
            <a:r>
              <a:rPr sz="1600" spc="-75" dirty="0">
                <a:solidFill>
                  <a:srgbClr val="595959"/>
                </a:solidFill>
                <a:latin typeface="Trebuchet MS"/>
                <a:cs typeface="Trebuchet MS"/>
              </a:rPr>
              <a:t>Stage Investigator </a:t>
            </a:r>
            <a:r>
              <a:rPr sz="1600" spc="-95" dirty="0">
                <a:solidFill>
                  <a:srgbClr val="595959"/>
                </a:solidFill>
                <a:latin typeface="Trebuchet MS"/>
                <a:cs typeface="Trebuchet MS"/>
              </a:rPr>
              <a:t>(ESI): </a:t>
            </a:r>
            <a:r>
              <a:rPr sz="1600" spc="-85" dirty="0">
                <a:solidFill>
                  <a:srgbClr val="595959"/>
                </a:solidFill>
                <a:latin typeface="Trebuchet MS"/>
                <a:cs typeface="Trebuchet MS"/>
              </a:rPr>
              <a:t>Eligible</a:t>
            </a:r>
            <a:r>
              <a:rPr sz="1600" spc="-310" dirty="0">
                <a:solidFill>
                  <a:srgbClr val="595959"/>
                </a:solidFill>
                <a:latin typeface="Trebuchet MS"/>
                <a:cs typeface="Trebuchet MS"/>
              </a:rPr>
              <a:t> </a:t>
            </a:r>
            <a:r>
              <a:rPr sz="1600" spc="-85" dirty="0">
                <a:solidFill>
                  <a:srgbClr val="595959"/>
                </a:solidFill>
                <a:latin typeface="Trebuchet MS"/>
                <a:cs typeface="Trebuchet MS"/>
              </a:rPr>
              <a:t>Contact  </a:t>
            </a:r>
            <a:r>
              <a:rPr sz="1600" spc="-75" dirty="0">
                <a:solidFill>
                  <a:srgbClr val="595959"/>
                </a:solidFill>
                <a:latin typeface="Trebuchet MS"/>
                <a:cs typeface="Trebuchet MS"/>
              </a:rPr>
              <a:t>Applicants</a:t>
            </a:r>
            <a:endParaRPr sz="1600">
              <a:latin typeface="Trebuchet MS"/>
              <a:cs typeface="Trebuchet MS"/>
            </a:endParaRPr>
          </a:p>
        </p:txBody>
      </p:sp>
      <p:sp>
        <p:nvSpPr>
          <p:cNvPr id="45" name="object 45"/>
          <p:cNvSpPr/>
          <p:nvPr/>
        </p:nvSpPr>
        <p:spPr>
          <a:xfrm>
            <a:off x="2389483" y="6555252"/>
            <a:ext cx="243840" cy="0"/>
          </a:xfrm>
          <a:custGeom>
            <a:avLst/>
            <a:gdLst/>
            <a:ahLst/>
            <a:cxnLst/>
            <a:rect l="l" t="t" r="r" b="b"/>
            <a:pathLst>
              <a:path w="243839">
                <a:moveTo>
                  <a:pt x="0" y="0"/>
                </a:moveTo>
                <a:lnTo>
                  <a:pt x="243840" y="1"/>
                </a:lnTo>
              </a:path>
            </a:pathLst>
          </a:custGeom>
          <a:ln w="44450">
            <a:solidFill>
              <a:srgbClr val="4F81BD"/>
            </a:solidFill>
          </a:ln>
        </p:spPr>
        <p:txBody>
          <a:bodyPr wrap="square" lIns="0" tIns="0" rIns="0" bIns="0" rtlCol="0"/>
          <a:lstStyle/>
          <a:p>
            <a:endParaRPr/>
          </a:p>
        </p:txBody>
      </p:sp>
      <p:sp>
        <p:nvSpPr>
          <p:cNvPr id="46" name="object 46"/>
          <p:cNvSpPr txBox="1"/>
          <p:nvPr/>
        </p:nvSpPr>
        <p:spPr>
          <a:xfrm>
            <a:off x="2644741" y="6468544"/>
            <a:ext cx="604520" cy="151323"/>
          </a:xfrm>
          <a:prstGeom prst="rect">
            <a:avLst/>
          </a:prstGeom>
        </p:spPr>
        <p:txBody>
          <a:bodyPr vert="horz" wrap="square" lIns="0" tIns="12700" rIns="0" bIns="0" rtlCol="0">
            <a:spAutoFit/>
          </a:bodyPr>
          <a:lstStyle/>
          <a:p>
            <a:pPr marL="12700">
              <a:spcBef>
                <a:spcPts val="100"/>
              </a:spcBef>
            </a:pPr>
            <a:r>
              <a:rPr sz="900" spc="-40" dirty="0">
                <a:solidFill>
                  <a:srgbClr val="595959"/>
                </a:solidFill>
                <a:latin typeface="Trebuchet MS"/>
                <a:cs typeface="Trebuchet MS"/>
              </a:rPr>
              <a:t>FY14-16</a:t>
            </a:r>
            <a:r>
              <a:rPr sz="900" spc="-120" dirty="0">
                <a:solidFill>
                  <a:srgbClr val="595959"/>
                </a:solidFill>
                <a:latin typeface="Trebuchet MS"/>
                <a:cs typeface="Trebuchet MS"/>
              </a:rPr>
              <a:t> </a:t>
            </a:r>
            <a:r>
              <a:rPr sz="900" spc="-30" dirty="0">
                <a:solidFill>
                  <a:srgbClr val="595959"/>
                </a:solidFill>
                <a:latin typeface="Trebuchet MS"/>
                <a:cs typeface="Trebuchet MS"/>
              </a:rPr>
              <a:t>R01</a:t>
            </a:r>
            <a:endParaRPr sz="900">
              <a:latin typeface="Trebuchet MS"/>
              <a:cs typeface="Trebuchet MS"/>
            </a:endParaRPr>
          </a:p>
        </p:txBody>
      </p:sp>
      <p:sp>
        <p:nvSpPr>
          <p:cNvPr id="47" name="object 47"/>
          <p:cNvSpPr/>
          <p:nvPr/>
        </p:nvSpPr>
        <p:spPr>
          <a:xfrm>
            <a:off x="3371613" y="6555252"/>
            <a:ext cx="243840" cy="0"/>
          </a:xfrm>
          <a:custGeom>
            <a:avLst/>
            <a:gdLst/>
            <a:ahLst/>
            <a:cxnLst/>
            <a:rect l="l" t="t" r="r" b="b"/>
            <a:pathLst>
              <a:path w="243839">
                <a:moveTo>
                  <a:pt x="0" y="0"/>
                </a:moveTo>
                <a:lnTo>
                  <a:pt x="243840" y="1"/>
                </a:lnTo>
              </a:path>
            </a:pathLst>
          </a:custGeom>
          <a:ln w="44450">
            <a:solidFill>
              <a:srgbClr val="C0504D"/>
            </a:solidFill>
          </a:ln>
        </p:spPr>
        <p:txBody>
          <a:bodyPr wrap="square" lIns="0" tIns="0" rIns="0" bIns="0" rtlCol="0"/>
          <a:lstStyle/>
          <a:p>
            <a:endParaRPr/>
          </a:p>
        </p:txBody>
      </p:sp>
      <p:sp>
        <p:nvSpPr>
          <p:cNvPr id="48" name="object 48"/>
          <p:cNvSpPr txBox="1"/>
          <p:nvPr/>
        </p:nvSpPr>
        <p:spPr>
          <a:xfrm>
            <a:off x="3626883" y="6468544"/>
            <a:ext cx="249554" cy="151323"/>
          </a:xfrm>
          <a:prstGeom prst="rect">
            <a:avLst/>
          </a:prstGeom>
        </p:spPr>
        <p:txBody>
          <a:bodyPr vert="horz" wrap="square" lIns="0" tIns="12700" rIns="0" bIns="0" rtlCol="0">
            <a:spAutoFit/>
          </a:bodyPr>
          <a:lstStyle/>
          <a:p>
            <a:pPr marL="12700">
              <a:spcBef>
                <a:spcPts val="100"/>
              </a:spcBef>
            </a:pPr>
            <a:r>
              <a:rPr sz="900" spc="-55" dirty="0">
                <a:solidFill>
                  <a:srgbClr val="595959"/>
                </a:solidFill>
                <a:latin typeface="Trebuchet MS"/>
                <a:cs typeface="Trebuchet MS"/>
              </a:rPr>
              <a:t>FY1</a:t>
            </a:r>
            <a:r>
              <a:rPr sz="900" spc="-20" dirty="0">
                <a:solidFill>
                  <a:srgbClr val="595959"/>
                </a:solidFill>
                <a:latin typeface="Trebuchet MS"/>
                <a:cs typeface="Trebuchet MS"/>
              </a:rPr>
              <a:t>4</a:t>
            </a:r>
            <a:endParaRPr sz="900">
              <a:latin typeface="Trebuchet MS"/>
              <a:cs typeface="Trebuchet MS"/>
            </a:endParaRPr>
          </a:p>
        </p:txBody>
      </p:sp>
      <p:sp>
        <p:nvSpPr>
          <p:cNvPr id="49" name="object 49"/>
          <p:cNvSpPr/>
          <p:nvPr/>
        </p:nvSpPr>
        <p:spPr>
          <a:xfrm>
            <a:off x="3999234" y="6555252"/>
            <a:ext cx="243840" cy="0"/>
          </a:xfrm>
          <a:custGeom>
            <a:avLst/>
            <a:gdLst/>
            <a:ahLst/>
            <a:cxnLst/>
            <a:rect l="l" t="t" r="r" b="b"/>
            <a:pathLst>
              <a:path w="243839">
                <a:moveTo>
                  <a:pt x="0" y="0"/>
                </a:moveTo>
                <a:lnTo>
                  <a:pt x="243840" y="1"/>
                </a:lnTo>
              </a:path>
            </a:pathLst>
          </a:custGeom>
          <a:ln w="44450">
            <a:solidFill>
              <a:srgbClr val="00B050"/>
            </a:solidFill>
          </a:ln>
        </p:spPr>
        <p:txBody>
          <a:bodyPr wrap="square" lIns="0" tIns="0" rIns="0" bIns="0" rtlCol="0"/>
          <a:lstStyle/>
          <a:p>
            <a:endParaRPr/>
          </a:p>
        </p:txBody>
      </p:sp>
      <p:sp>
        <p:nvSpPr>
          <p:cNvPr id="50" name="object 50"/>
          <p:cNvSpPr/>
          <p:nvPr/>
        </p:nvSpPr>
        <p:spPr>
          <a:xfrm>
            <a:off x="4626855" y="6555252"/>
            <a:ext cx="243840" cy="0"/>
          </a:xfrm>
          <a:custGeom>
            <a:avLst/>
            <a:gdLst/>
            <a:ahLst/>
            <a:cxnLst/>
            <a:rect l="l" t="t" r="r" b="b"/>
            <a:pathLst>
              <a:path w="243839">
                <a:moveTo>
                  <a:pt x="0" y="0"/>
                </a:moveTo>
                <a:lnTo>
                  <a:pt x="243840" y="1"/>
                </a:lnTo>
              </a:path>
            </a:pathLst>
          </a:custGeom>
          <a:ln w="44450">
            <a:solidFill>
              <a:srgbClr val="D2771C"/>
            </a:solidFill>
          </a:ln>
        </p:spPr>
        <p:txBody>
          <a:bodyPr wrap="square" lIns="0" tIns="0" rIns="0" bIns="0" rtlCol="0"/>
          <a:lstStyle/>
          <a:p>
            <a:endParaRPr/>
          </a:p>
        </p:txBody>
      </p:sp>
      <p:sp>
        <p:nvSpPr>
          <p:cNvPr id="51" name="object 51"/>
          <p:cNvSpPr txBox="1"/>
          <p:nvPr/>
        </p:nvSpPr>
        <p:spPr>
          <a:xfrm>
            <a:off x="4020837" y="6190032"/>
            <a:ext cx="1111250" cy="441325"/>
          </a:xfrm>
          <a:prstGeom prst="rect">
            <a:avLst/>
          </a:prstGeom>
        </p:spPr>
        <p:txBody>
          <a:bodyPr vert="horz" wrap="square" lIns="0" tIns="12700" rIns="0" bIns="0" rtlCol="0">
            <a:spAutoFit/>
          </a:bodyPr>
          <a:lstStyle/>
          <a:p>
            <a:pPr marL="12700">
              <a:spcBef>
                <a:spcPts val="100"/>
              </a:spcBef>
            </a:pPr>
            <a:r>
              <a:rPr sz="900" spc="-40" dirty="0">
                <a:solidFill>
                  <a:srgbClr val="595959"/>
                </a:solidFill>
                <a:latin typeface="Trebuchet MS"/>
                <a:cs typeface="Trebuchet MS"/>
              </a:rPr>
              <a:t>Score </a:t>
            </a:r>
            <a:r>
              <a:rPr sz="900" spc="-45" dirty="0">
                <a:solidFill>
                  <a:srgbClr val="595959"/>
                </a:solidFill>
                <a:latin typeface="Trebuchet MS"/>
                <a:cs typeface="Trebuchet MS"/>
              </a:rPr>
              <a:t>Better </a:t>
            </a:r>
            <a:r>
              <a:rPr sz="900" spc="-35" dirty="0">
                <a:solidFill>
                  <a:srgbClr val="595959"/>
                </a:solidFill>
                <a:latin typeface="Trebuchet MS"/>
                <a:cs typeface="Trebuchet MS"/>
              </a:rPr>
              <a:t>than</a:t>
            </a:r>
            <a:r>
              <a:rPr sz="900" spc="-190" dirty="0">
                <a:solidFill>
                  <a:srgbClr val="595959"/>
                </a:solidFill>
                <a:latin typeface="Trebuchet MS"/>
                <a:cs typeface="Trebuchet MS"/>
              </a:rPr>
              <a:t> </a:t>
            </a:r>
            <a:r>
              <a:rPr sz="900" spc="-20" dirty="0">
                <a:solidFill>
                  <a:srgbClr val="595959"/>
                </a:solidFill>
                <a:latin typeface="Trebuchet MS"/>
                <a:cs typeface="Trebuchet MS"/>
              </a:rPr>
              <a:t>40</a:t>
            </a:r>
            <a:endParaRPr sz="900">
              <a:latin typeface="Trebuchet MS"/>
              <a:cs typeface="Trebuchet MS"/>
            </a:endParaRPr>
          </a:p>
          <a:p>
            <a:pPr>
              <a:spcBef>
                <a:spcPts val="20"/>
              </a:spcBef>
            </a:pPr>
            <a:endParaRPr sz="950">
              <a:latin typeface="Times New Roman"/>
              <a:cs typeface="Times New Roman"/>
            </a:endParaRPr>
          </a:p>
          <a:p>
            <a:pPr marL="245745">
              <a:tabLst>
                <a:tab pos="873760" algn="l"/>
              </a:tabLst>
            </a:pPr>
            <a:r>
              <a:rPr sz="900" spc="-50" dirty="0">
                <a:solidFill>
                  <a:srgbClr val="595959"/>
                </a:solidFill>
                <a:latin typeface="Trebuchet MS"/>
                <a:cs typeface="Trebuchet MS"/>
              </a:rPr>
              <a:t>FY15	FY16</a:t>
            </a:r>
            <a:endParaRPr sz="900">
              <a:latin typeface="Trebuchet MS"/>
              <a:cs typeface="Trebuchet MS"/>
            </a:endParaRPr>
          </a:p>
        </p:txBody>
      </p:sp>
      <p:sp>
        <p:nvSpPr>
          <p:cNvPr id="52" name="object 52"/>
          <p:cNvSpPr txBox="1"/>
          <p:nvPr/>
        </p:nvSpPr>
        <p:spPr>
          <a:xfrm>
            <a:off x="6253668" y="1459141"/>
            <a:ext cx="5938332" cy="4047903"/>
          </a:xfrm>
          <a:prstGeom prst="rect">
            <a:avLst/>
          </a:prstGeom>
        </p:spPr>
        <p:txBody>
          <a:bodyPr vert="horz" wrap="square" lIns="0" tIns="48895" rIns="0" bIns="0" rtlCol="0">
            <a:spAutoFit/>
          </a:bodyPr>
          <a:lstStyle/>
          <a:p>
            <a:pPr marL="355600" marR="634365" indent="-342900">
              <a:lnSpc>
                <a:spcPct val="90000"/>
              </a:lnSpc>
              <a:spcBef>
                <a:spcPts val="385"/>
              </a:spcBef>
              <a:buFont typeface="Arial"/>
              <a:buChar char="•"/>
              <a:tabLst>
                <a:tab pos="354965" algn="l"/>
                <a:tab pos="355600" algn="l"/>
              </a:tabLst>
            </a:pPr>
            <a:r>
              <a:rPr sz="2400" spc="-130" dirty="0">
                <a:latin typeface="游ゴシック" panose="020B0400000000000000" pitchFamily="50" charset="-128"/>
                <a:ea typeface="游ゴシック" panose="020B0400000000000000" pitchFamily="50" charset="-128"/>
                <a:cs typeface="Trebuchet MS"/>
              </a:rPr>
              <a:t>The </a:t>
            </a:r>
            <a:r>
              <a:rPr sz="2400" spc="-50" dirty="0">
                <a:latin typeface="游ゴシック" panose="020B0400000000000000" pitchFamily="50" charset="-128"/>
                <a:ea typeface="游ゴシック" panose="020B0400000000000000" pitchFamily="50" charset="-128"/>
                <a:cs typeface="Trebuchet MS"/>
              </a:rPr>
              <a:t>BRAIN </a:t>
            </a:r>
            <a:r>
              <a:rPr sz="2400" spc="-120" dirty="0">
                <a:latin typeface="游ゴシック" panose="020B0400000000000000" pitchFamily="50" charset="-128"/>
                <a:ea typeface="游ゴシック" panose="020B0400000000000000" pitchFamily="50" charset="-128"/>
                <a:cs typeface="Trebuchet MS"/>
              </a:rPr>
              <a:t>Initiative </a:t>
            </a:r>
            <a:r>
              <a:rPr sz="2400" spc="-85" dirty="0">
                <a:latin typeface="游ゴシック" panose="020B0400000000000000" pitchFamily="50" charset="-128"/>
                <a:ea typeface="游ゴシック" panose="020B0400000000000000" pitchFamily="50" charset="-128"/>
                <a:cs typeface="Trebuchet MS"/>
              </a:rPr>
              <a:t>is  </a:t>
            </a:r>
            <a:r>
              <a:rPr sz="2400" spc="-110" dirty="0">
                <a:latin typeface="游ゴシック" panose="020B0400000000000000" pitchFamily="50" charset="-128"/>
                <a:ea typeface="游ゴシック" panose="020B0400000000000000" pitchFamily="50" charset="-128"/>
                <a:cs typeface="Trebuchet MS"/>
              </a:rPr>
              <a:t>reaching </a:t>
            </a:r>
            <a:r>
              <a:rPr sz="2400" spc="-114" dirty="0">
                <a:latin typeface="游ゴシック" panose="020B0400000000000000" pitchFamily="50" charset="-128"/>
                <a:ea typeface="游ゴシック" panose="020B0400000000000000" pitchFamily="50" charset="-128"/>
                <a:cs typeface="Trebuchet MS"/>
              </a:rPr>
              <a:t>early stage  investigators </a:t>
            </a:r>
            <a:r>
              <a:rPr sz="2400" spc="-80" dirty="0">
                <a:latin typeface="游ゴシック" panose="020B0400000000000000" pitchFamily="50" charset="-128"/>
                <a:ea typeface="游ゴシック" panose="020B0400000000000000" pitchFamily="50" charset="-128"/>
                <a:cs typeface="Trebuchet MS"/>
              </a:rPr>
              <a:t>and</a:t>
            </a:r>
            <a:r>
              <a:rPr sz="2400" spc="-305" dirty="0">
                <a:latin typeface="游ゴシック" panose="020B0400000000000000" pitchFamily="50" charset="-128"/>
                <a:ea typeface="游ゴシック" panose="020B0400000000000000" pitchFamily="50" charset="-128"/>
                <a:cs typeface="Trebuchet MS"/>
              </a:rPr>
              <a:t> </a:t>
            </a:r>
            <a:r>
              <a:rPr sz="2400" spc="-110" dirty="0">
                <a:latin typeface="游ゴシック" panose="020B0400000000000000" pitchFamily="50" charset="-128"/>
                <a:ea typeface="游ゴシック" panose="020B0400000000000000" pitchFamily="50" charset="-128"/>
                <a:cs typeface="Trebuchet MS"/>
              </a:rPr>
              <a:t>their  applications </a:t>
            </a:r>
            <a:r>
              <a:rPr sz="2400" spc="-120" dirty="0">
                <a:latin typeface="游ゴシック" panose="020B0400000000000000" pitchFamily="50" charset="-128"/>
                <a:ea typeface="游ゴシック" panose="020B0400000000000000" pitchFamily="50" charset="-128"/>
                <a:cs typeface="Trebuchet MS"/>
              </a:rPr>
              <a:t>are </a:t>
            </a:r>
            <a:r>
              <a:rPr sz="2400" spc="-75" dirty="0">
                <a:latin typeface="游ゴシック" panose="020B0400000000000000" pitchFamily="50" charset="-128"/>
                <a:ea typeface="游ゴシック" panose="020B0400000000000000" pitchFamily="50" charset="-128"/>
                <a:cs typeface="Trebuchet MS"/>
              </a:rPr>
              <a:t>doing  </a:t>
            </a:r>
            <a:r>
              <a:rPr sz="2400" spc="-120" dirty="0">
                <a:latin typeface="游ゴシック" panose="020B0400000000000000" pitchFamily="50" charset="-128"/>
                <a:ea typeface="游ゴシック" panose="020B0400000000000000" pitchFamily="50" charset="-128"/>
                <a:cs typeface="Trebuchet MS"/>
              </a:rPr>
              <a:t>spectacularly</a:t>
            </a:r>
            <a:r>
              <a:rPr sz="2400" spc="-200" dirty="0">
                <a:latin typeface="游ゴシック" panose="020B0400000000000000" pitchFamily="50" charset="-128"/>
                <a:ea typeface="游ゴシック" panose="020B0400000000000000" pitchFamily="50" charset="-128"/>
                <a:cs typeface="Trebuchet MS"/>
              </a:rPr>
              <a:t> </a:t>
            </a:r>
            <a:r>
              <a:rPr sz="2400" spc="-135" dirty="0">
                <a:latin typeface="游ゴシック" panose="020B0400000000000000" pitchFamily="50" charset="-128"/>
                <a:ea typeface="游ゴシック" panose="020B0400000000000000" pitchFamily="50" charset="-128"/>
                <a:cs typeface="Trebuchet MS"/>
              </a:rPr>
              <a:t>well</a:t>
            </a:r>
            <a:endParaRPr sz="2400" dirty="0">
              <a:latin typeface="游ゴシック" panose="020B0400000000000000" pitchFamily="50" charset="-128"/>
              <a:ea typeface="游ゴシック" panose="020B0400000000000000" pitchFamily="50" charset="-128"/>
              <a:cs typeface="Trebuchet MS"/>
            </a:endParaRPr>
          </a:p>
          <a:p>
            <a:pPr marL="355600" marR="97155" indent="-342900">
              <a:lnSpc>
                <a:spcPct val="89900"/>
              </a:lnSpc>
              <a:spcBef>
                <a:spcPts val="1210"/>
              </a:spcBef>
              <a:buFont typeface="Arial"/>
              <a:buChar char="•"/>
              <a:tabLst>
                <a:tab pos="354965" algn="l"/>
                <a:tab pos="355600" algn="l"/>
              </a:tabLst>
            </a:pPr>
            <a:r>
              <a:rPr sz="2400" spc="-60" dirty="0">
                <a:latin typeface="游ゴシック" panose="020B0400000000000000" pitchFamily="50" charset="-128"/>
                <a:ea typeface="游ゴシック" panose="020B0400000000000000" pitchFamily="50" charset="-128"/>
                <a:cs typeface="Trebuchet MS"/>
              </a:rPr>
              <a:t>New </a:t>
            </a:r>
            <a:r>
              <a:rPr sz="2400" spc="-50" dirty="0">
                <a:latin typeface="游ゴシック" panose="020B0400000000000000" pitchFamily="50" charset="-128"/>
                <a:ea typeface="游ゴシック" panose="020B0400000000000000" pitchFamily="50" charset="-128"/>
                <a:cs typeface="Trebuchet MS"/>
              </a:rPr>
              <a:t>BRAIN </a:t>
            </a:r>
            <a:r>
              <a:rPr sz="2400" spc="-80" dirty="0">
                <a:latin typeface="游ゴシック" panose="020B0400000000000000" pitchFamily="50" charset="-128"/>
                <a:ea typeface="游ゴシック" panose="020B0400000000000000" pitchFamily="50" charset="-128"/>
                <a:cs typeface="Trebuchet MS"/>
              </a:rPr>
              <a:t>FOAs </a:t>
            </a:r>
            <a:r>
              <a:rPr sz="2400" spc="-155" dirty="0">
                <a:latin typeface="游ゴシック" panose="020B0400000000000000" pitchFamily="50" charset="-128"/>
                <a:ea typeface="游ゴシック" panose="020B0400000000000000" pitchFamily="50" charset="-128"/>
                <a:cs typeface="Trebuchet MS"/>
              </a:rPr>
              <a:t>attract  </a:t>
            </a:r>
            <a:r>
              <a:rPr sz="2400" spc="-80" dirty="0">
                <a:latin typeface="游ゴシック" panose="020B0400000000000000" pitchFamily="50" charset="-128"/>
                <a:ea typeface="游ゴシック" panose="020B0400000000000000" pitchFamily="50" charset="-128"/>
                <a:cs typeface="Trebuchet MS"/>
              </a:rPr>
              <a:t>both</a:t>
            </a:r>
            <a:r>
              <a:rPr sz="2400" spc="-204" dirty="0">
                <a:latin typeface="游ゴシック" panose="020B0400000000000000" pitchFamily="50" charset="-128"/>
                <a:ea typeface="游ゴシック" panose="020B0400000000000000" pitchFamily="50" charset="-128"/>
                <a:cs typeface="Trebuchet MS"/>
              </a:rPr>
              <a:t> </a:t>
            </a:r>
            <a:r>
              <a:rPr sz="2400" spc="-25" dirty="0">
                <a:latin typeface="游ゴシック" panose="020B0400000000000000" pitchFamily="50" charset="-128"/>
                <a:ea typeface="游ゴシック" panose="020B0400000000000000" pitchFamily="50" charset="-128"/>
                <a:cs typeface="Trebuchet MS"/>
              </a:rPr>
              <a:t>NI</a:t>
            </a:r>
            <a:r>
              <a:rPr sz="2400" spc="-210" dirty="0">
                <a:latin typeface="游ゴシック" panose="020B0400000000000000" pitchFamily="50" charset="-128"/>
                <a:ea typeface="游ゴシック" panose="020B0400000000000000" pitchFamily="50" charset="-128"/>
                <a:cs typeface="Trebuchet MS"/>
              </a:rPr>
              <a:t> </a:t>
            </a:r>
            <a:r>
              <a:rPr sz="2400" spc="-80" dirty="0">
                <a:latin typeface="游ゴシック" panose="020B0400000000000000" pitchFamily="50" charset="-128"/>
                <a:ea typeface="游ゴシック" panose="020B0400000000000000" pitchFamily="50" charset="-128"/>
                <a:cs typeface="Trebuchet MS"/>
              </a:rPr>
              <a:t>and</a:t>
            </a:r>
            <a:r>
              <a:rPr sz="2400" spc="-200" dirty="0">
                <a:latin typeface="游ゴシック" panose="020B0400000000000000" pitchFamily="50" charset="-128"/>
                <a:ea typeface="游ゴシック" panose="020B0400000000000000" pitchFamily="50" charset="-128"/>
                <a:cs typeface="Trebuchet MS"/>
              </a:rPr>
              <a:t> </a:t>
            </a:r>
            <a:r>
              <a:rPr sz="2400" spc="-85" dirty="0">
                <a:latin typeface="游ゴシック" panose="020B0400000000000000" pitchFamily="50" charset="-128"/>
                <a:ea typeface="游ゴシック" panose="020B0400000000000000" pitchFamily="50" charset="-128"/>
                <a:cs typeface="Trebuchet MS"/>
              </a:rPr>
              <a:t>ESI</a:t>
            </a:r>
            <a:r>
              <a:rPr sz="2400" spc="-210" dirty="0">
                <a:latin typeface="游ゴシック" panose="020B0400000000000000" pitchFamily="50" charset="-128"/>
                <a:ea typeface="游ゴシック" panose="020B0400000000000000" pitchFamily="50" charset="-128"/>
                <a:cs typeface="Trebuchet MS"/>
              </a:rPr>
              <a:t> </a:t>
            </a:r>
            <a:r>
              <a:rPr sz="2400" spc="-130" dirty="0">
                <a:latin typeface="游ゴシック" panose="020B0400000000000000" pitchFamily="50" charset="-128"/>
                <a:ea typeface="游ゴシック" panose="020B0400000000000000" pitchFamily="50" charset="-128"/>
                <a:cs typeface="Trebuchet MS"/>
              </a:rPr>
              <a:t>applicants.  </a:t>
            </a:r>
            <a:r>
              <a:rPr sz="2400" spc="-95" dirty="0">
                <a:latin typeface="游ゴシック" panose="020B0400000000000000" pitchFamily="50" charset="-128"/>
                <a:ea typeface="游ゴシック" panose="020B0400000000000000" pitchFamily="50" charset="-128"/>
                <a:cs typeface="Trebuchet MS"/>
              </a:rPr>
              <a:t>Source of </a:t>
            </a:r>
            <a:r>
              <a:rPr sz="2400" spc="-110" dirty="0">
                <a:latin typeface="游ゴシック" panose="020B0400000000000000" pitchFamily="50" charset="-128"/>
                <a:ea typeface="游ゴシック" panose="020B0400000000000000" pitchFamily="50" charset="-128"/>
                <a:cs typeface="Trebuchet MS"/>
              </a:rPr>
              <a:t>the increase </a:t>
            </a:r>
            <a:r>
              <a:rPr sz="2400" spc="-95" dirty="0">
                <a:latin typeface="游ゴシック" panose="020B0400000000000000" pitchFamily="50" charset="-128"/>
                <a:ea typeface="游ゴシック" panose="020B0400000000000000" pitchFamily="50" charset="-128"/>
                <a:cs typeface="Trebuchet MS"/>
              </a:rPr>
              <a:t>in  </a:t>
            </a:r>
            <a:r>
              <a:rPr sz="2400" spc="-185" dirty="0">
                <a:latin typeface="游ゴシック" panose="020B0400000000000000" pitchFamily="50" charset="-128"/>
                <a:ea typeface="游ゴシック" panose="020B0400000000000000" pitchFamily="50" charset="-128"/>
                <a:cs typeface="Trebuchet MS"/>
              </a:rPr>
              <a:t>FY </a:t>
            </a:r>
            <a:r>
              <a:rPr sz="2400" spc="-45" dirty="0">
                <a:latin typeface="游ゴシック" panose="020B0400000000000000" pitchFamily="50" charset="-128"/>
                <a:ea typeface="游ゴシック" panose="020B0400000000000000" pitchFamily="50" charset="-128"/>
                <a:cs typeface="Trebuchet MS"/>
              </a:rPr>
              <a:t>15 </a:t>
            </a:r>
            <a:r>
              <a:rPr sz="2400" spc="-80" dirty="0">
                <a:latin typeface="游ゴシック" panose="020B0400000000000000" pitchFamily="50" charset="-128"/>
                <a:ea typeface="游ゴシック" panose="020B0400000000000000" pitchFamily="50" charset="-128"/>
                <a:cs typeface="Trebuchet MS"/>
              </a:rPr>
              <a:t>and</a:t>
            </a:r>
            <a:r>
              <a:rPr sz="2400" spc="-340" dirty="0">
                <a:latin typeface="游ゴシック" panose="020B0400000000000000" pitchFamily="50" charset="-128"/>
                <a:ea typeface="游ゴシック" panose="020B0400000000000000" pitchFamily="50" charset="-128"/>
                <a:cs typeface="Trebuchet MS"/>
              </a:rPr>
              <a:t> </a:t>
            </a:r>
            <a:r>
              <a:rPr sz="2400" spc="-114" dirty="0">
                <a:latin typeface="游ゴシック" panose="020B0400000000000000" pitchFamily="50" charset="-128"/>
                <a:ea typeface="游ゴシック" panose="020B0400000000000000" pitchFamily="50" charset="-128"/>
                <a:cs typeface="Trebuchet MS"/>
              </a:rPr>
              <a:t>FY16</a:t>
            </a:r>
            <a:endParaRPr sz="2400" dirty="0">
              <a:latin typeface="游ゴシック" panose="020B0400000000000000" pitchFamily="50" charset="-128"/>
              <a:ea typeface="游ゴシック" panose="020B0400000000000000" pitchFamily="50" charset="-128"/>
              <a:cs typeface="Trebuchet MS"/>
            </a:endParaRPr>
          </a:p>
          <a:p>
            <a:pPr marL="355600" marR="125730" indent="-342900">
              <a:lnSpc>
                <a:spcPct val="90000"/>
              </a:lnSpc>
              <a:spcBef>
                <a:spcPts val="1210"/>
              </a:spcBef>
              <a:buFont typeface="Arial"/>
              <a:buChar char="•"/>
              <a:tabLst>
                <a:tab pos="354965" algn="l"/>
                <a:tab pos="355600" algn="l"/>
              </a:tabLst>
            </a:pPr>
            <a:r>
              <a:rPr sz="2400" spc="-130" dirty="0">
                <a:latin typeface="游ゴシック" panose="020B0400000000000000" pitchFamily="50" charset="-128"/>
                <a:ea typeface="游ゴシック" panose="020B0400000000000000" pitchFamily="50" charset="-128"/>
                <a:cs typeface="Trebuchet MS"/>
              </a:rPr>
              <a:t>The </a:t>
            </a:r>
            <a:r>
              <a:rPr sz="2400" spc="-65" dirty="0">
                <a:latin typeface="游ゴシック" panose="020B0400000000000000" pitchFamily="50" charset="-128"/>
                <a:ea typeface="游ゴシック" panose="020B0400000000000000" pitchFamily="50" charset="-128"/>
                <a:cs typeface="Trebuchet MS"/>
              </a:rPr>
              <a:t>R21 </a:t>
            </a:r>
            <a:r>
              <a:rPr sz="2400" spc="-90" dirty="0">
                <a:latin typeface="游ゴシック" panose="020B0400000000000000" pitchFamily="50" charset="-128"/>
                <a:ea typeface="游ゴシック" panose="020B0400000000000000" pitchFamily="50" charset="-128"/>
                <a:cs typeface="Trebuchet MS"/>
              </a:rPr>
              <a:t>Funding  opportunity </a:t>
            </a:r>
            <a:r>
              <a:rPr sz="2400" spc="-110" dirty="0">
                <a:latin typeface="游ゴシック" panose="020B0400000000000000" pitchFamily="50" charset="-128"/>
                <a:ea typeface="游ゴシック" panose="020B0400000000000000" pitchFamily="50" charset="-128"/>
                <a:cs typeface="Trebuchet MS"/>
              </a:rPr>
              <a:t>for </a:t>
            </a:r>
            <a:r>
              <a:rPr sz="2400" spc="-125" dirty="0">
                <a:latin typeface="游ゴシック" panose="020B0400000000000000" pitchFamily="50" charset="-128"/>
                <a:ea typeface="游ゴシック" panose="020B0400000000000000" pitchFamily="50" charset="-128"/>
                <a:cs typeface="Trebuchet MS"/>
              </a:rPr>
              <a:t>large</a:t>
            </a:r>
            <a:r>
              <a:rPr sz="2400" spc="-395" dirty="0">
                <a:latin typeface="游ゴシック" panose="020B0400000000000000" pitchFamily="50" charset="-128"/>
                <a:ea typeface="游ゴシック" panose="020B0400000000000000" pitchFamily="50" charset="-128"/>
                <a:cs typeface="Trebuchet MS"/>
              </a:rPr>
              <a:t> </a:t>
            </a:r>
            <a:r>
              <a:rPr sz="2400" spc="-125" dirty="0">
                <a:latin typeface="游ゴシック" panose="020B0400000000000000" pitchFamily="50" charset="-128"/>
                <a:ea typeface="游ゴシック" panose="020B0400000000000000" pitchFamily="50" charset="-128"/>
                <a:cs typeface="Trebuchet MS"/>
              </a:rPr>
              <a:t>scale  </a:t>
            </a:r>
            <a:r>
              <a:rPr sz="2400" spc="-105" dirty="0">
                <a:latin typeface="游ゴシック" panose="020B0400000000000000" pitchFamily="50" charset="-128"/>
                <a:ea typeface="游ゴシック" panose="020B0400000000000000" pitchFamily="50" charset="-128"/>
                <a:cs typeface="Trebuchet MS"/>
              </a:rPr>
              <a:t>recording </a:t>
            </a:r>
            <a:r>
              <a:rPr sz="2400" spc="-95" dirty="0">
                <a:latin typeface="游ゴシック" panose="020B0400000000000000" pitchFamily="50" charset="-128"/>
                <a:ea typeface="游ゴシック" panose="020B0400000000000000" pitchFamily="50" charset="-128"/>
                <a:cs typeface="Trebuchet MS"/>
              </a:rPr>
              <a:t>continues </a:t>
            </a:r>
            <a:r>
              <a:rPr sz="2400" spc="-114" dirty="0">
                <a:latin typeface="游ゴシック" panose="020B0400000000000000" pitchFamily="50" charset="-128"/>
                <a:ea typeface="游ゴシック" panose="020B0400000000000000" pitchFamily="50" charset="-128"/>
                <a:cs typeface="Trebuchet MS"/>
              </a:rPr>
              <a:t>to  </a:t>
            </a:r>
            <a:r>
              <a:rPr sz="2400" spc="-155" dirty="0">
                <a:latin typeface="游ゴシック" panose="020B0400000000000000" pitchFamily="50" charset="-128"/>
                <a:ea typeface="游ゴシック" panose="020B0400000000000000" pitchFamily="50" charset="-128"/>
                <a:cs typeface="Trebuchet MS"/>
              </a:rPr>
              <a:t>attract </a:t>
            </a:r>
            <a:r>
              <a:rPr sz="2400" spc="-25" dirty="0">
                <a:latin typeface="游ゴシック" panose="020B0400000000000000" pitchFamily="50" charset="-128"/>
                <a:ea typeface="游ゴシック" panose="020B0400000000000000" pitchFamily="50" charset="-128"/>
                <a:cs typeface="Trebuchet MS"/>
              </a:rPr>
              <a:t>NI </a:t>
            </a:r>
            <a:r>
              <a:rPr sz="2400" spc="-80" dirty="0">
                <a:latin typeface="游ゴシック" panose="020B0400000000000000" pitchFamily="50" charset="-128"/>
                <a:ea typeface="游ゴシック" panose="020B0400000000000000" pitchFamily="50" charset="-128"/>
                <a:cs typeface="Trebuchet MS"/>
              </a:rPr>
              <a:t>and </a:t>
            </a:r>
            <a:r>
              <a:rPr sz="2400" spc="-85" dirty="0">
                <a:latin typeface="游ゴシック" panose="020B0400000000000000" pitchFamily="50" charset="-128"/>
                <a:ea typeface="游ゴシック" panose="020B0400000000000000" pitchFamily="50" charset="-128"/>
                <a:cs typeface="Trebuchet MS"/>
              </a:rPr>
              <a:t>ESI  </a:t>
            </a:r>
            <a:r>
              <a:rPr sz="2400" spc="-114" dirty="0">
                <a:latin typeface="游ゴシック" panose="020B0400000000000000" pitchFamily="50" charset="-128"/>
                <a:ea typeface="游ゴシック" panose="020B0400000000000000" pitchFamily="50" charset="-128"/>
                <a:cs typeface="Trebuchet MS"/>
              </a:rPr>
              <a:t>applicants</a:t>
            </a:r>
            <a:endParaRPr sz="2400" dirty="0">
              <a:latin typeface="游ゴシック" panose="020B0400000000000000" pitchFamily="50" charset="-128"/>
              <a:ea typeface="游ゴシック" panose="020B0400000000000000" pitchFamily="50" charset="-128"/>
              <a:cs typeface="Trebuchet MS"/>
            </a:endParaRPr>
          </a:p>
          <a:p>
            <a:pPr marL="292735">
              <a:spcBef>
                <a:spcPts val="745"/>
              </a:spcBef>
            </a:pPr>
            <a:r>
              <a:rPr spc="-80" dirty="0">
                <a:latin typeface="游ゴシック" panose="020B0400000000000000" pitchFamily="50" charset="-128"/>
                <a:ea typeface="游ゴシック" panose="020B0400000000000000" pitchFamily="50" charset="-128"/>
                <a:cs typeface="Trebuchet MS"/>
              </a:rPr>
              <a:t>Control </a:t>
            </a:r>
            <a:r>
              <a:rPr spc="-65" dirty="0">
                <a:latin typeface="游ゴシック" panose="020B0400000000000000" pitchFamily="50" charset="-128"/>
                <a:ea typeface="游ゴシック" panose="020B0400000000000000" pitchFamily="50" charset="-128"/>
                <a:cs typeface="Trebuchet MS"/>
              </a:rPr>
              <a:t>is </a:t>
            </a:r>
            <a:r>
              <a:rPr spc="-75" dirty="0">
                <a:latin typeface="游ゴシック" panose="020B0400000000000000" pitchFamily="50" charset="-128"/>
                <a:ea typeface="游ゴシック" panose="020B0400000000000000" pitchFamily="50" charset="-128"/>
                <a:cs typeface="Trebuchet MS"/>
              </a:rPr>
              <a:t>neuroscience </a:t>
            </a:r>
            <a:r>
              <a:rPr spc="-70" dirty="0">
                <a:latin typeface="游ゴシック" panose="020B0400000000000000" pitchFamily="50" charset="-128"/>
                <a:ea typeface="游ゴシック" panose="020B0400000000000000" pitchFamily="50" charset="-128"/>
                <a:cs typeface="Trebuchet MS"/>
              </a:rPr>
              <a:t>across </a:t>
            </a:r>
            <a:r>
              <a:rPr spc="-110" dirty="0">
                <a:latin typeface="游ゴシック" panose="020B0400000000000000" pitchFamily="50" charset="-128"/>
                <a:ea typeface="游ゴシック" panose="020B0400000000000000" pitchFamily="50" charset="-128"/>
                <a:cs typeface="Trebuchet MS"/>
              </a:rPr>
              <a:t>all</a:t>
            </a:r>
            <a:r>
              <a:rPr spc="-390" dirty="0">
                <a:latin typeface="游ゴシック" panose="020B0400000000000000" pitchFamily="50" charset="-128"/>
                <a:ea typeface="游ゴシック" panose="020B0400000000000000" pitchFamily="50" charset="-128"/>
                <a:cs typeface="Trebuchet MS"/>
              </a:rPr>
              <a:t> </a:t>
            </a:r>
            <a:r>
              <a:rPr spc="-105" dirty="0">
                <a:latin typeface="游ゴシック" panose="020B0400000000000000" pitchFamily="50" charset="-128"/>
                <a:ea typeface="游ゴシック" panose="020B0400000000000000" pitchFamily="50" charset="-128"/>
                <a:cs typeface="Trebuchet MS"/>
              </a:rPr>
              <a:t>ICs.</a:t>
            </a:r>
            <a:endParaRPr dirty="0">
              <a:latin typeface="游ゴシック" panose="020B0400000000000000" pitchFamily="50" charset="-128"/>
              <a:ea typeface="游ゴシック" panose="020B0400000000000000" pitchFamily="50" charset="-128"/>
              <a:cs typeface="Trebuchet MS"/>
            </a:endParaRPr>
          </a:p>
        </p:txBody>
      </p:sp>
    </p:spTree>
    <p:extLst>
      <p:ext uri="{BB962C8B-B14F-4D97-AF65-F5344CB8AC3E}">
        <p14:creationId xmlns:p14="http://schemas.microsoft.com/office/powerpoint/2010/main" val="29668181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7" y="344144"/>
            <a:ext cx="2696845" cy="689932"/>
          </a:xfrm>
          <a:prstGeom prst="rect">
            <a:avLst/>
          </a:prstGeom>
        </p:spPr>
        <p:txBody>
          <a:bodyPr vert="horz" wrap="square" lIns="0" tIns="12700" rIns="0" bIns="0" rtlCol="0">
            <a:spAutoFit/>
          </a:bodyPr>
          <a:lstStyle/>
          <a:p>
            <a:pPr marL="12700">
              <a:spcBef>
                <a:spcPts val="100"/>
              </a:spcBef>
            </a:pPr>
            <a:r>
              <a:rPr sz="2200" b="1" spc="-190" dirty="0">
                <a:latin typeface="游ゴシック" panose="020B0400000000000000" pitchFamily="50" charset="-128"/>
                <a:ea typeface="游ゴシック" panose="020B0400000000000000" pitchFamily="50" charset="-128"/>
                <a:cs typeface="Trebuchet MS"/>
              </a:rPr>
              <a:t>THE </a:t>
            </a:r>
            <a:r>
              <a:rPr sz="2200" b="1" spc="-60" dirty="0">
                <a:latin typeface="游ゴシック" panose="020B0400000000000000" pitchFamily="50" charset="-128"/>
                <a:ea typeface="游ゴシック" panose="020B0400000000000000" pitchFamily="50" charset="-128"/>
                <a:cs typeface="Trebuchet MS"/>
              </a:rPr>
              <a:t>BRAIN</a:t>
            </a:r>
            <a:r>
              <a:rPr sz="2200" b="1" spc="-195" dirty="0">
                <a:latin typeface="游ゴシック" panose="020B0400000000000000" pitchFamily="50" charset="-128"/>
                <a:ea typeface="游ゴシック" panose="020B0400000000000000" pitchFamily="50" charset="-128"/>
                <a:cs typeface="Trebuchet MS"/>
              </a:rPr>
              <a:t> </a:t>
            </a:r>
            <a:r>
              <a:rPr sz="2200" b="1" spc="-145" dirty="0">
                <a:latin typeface="游ゴシック" panose="020B0400000000000000" pitchFamily="50" charset="-128"/>
                <a:ea typeface="游ゴシック" panose="020B0400000000000000" pitchFamily="50" charset="-128"/>
                <a:cs typeface="Trebuchet MS"/>
              </a:rPr>
              <a:t>INITIATIVE®</a:t>
            </a:r>
            <a:endParaRPr sz="2200">
              <a:latin typeface="游ゴシック" panose="020B0400000000000000" pitchFamily="50" charset="-128"/>
              <a:ea typeface="游ゴシック" panose="020B0400000000000000" pitchFamily="50" charset="-128"/>
              <a:cs typeface="Trebuchet MS"/>
            </a:endParaRPr>
          </a:p>
        </p:txBody>
      </p:sp>
      <p:sp>
        <p:nvSpPr>
          <p:cNvPr id="3" name="object 3"/>
          <p:cNvSpPr/>
          <p:nvPr/>
        </p:nvSpPr>
        <p:spPr>
          <a:xfrm>
            <a:off x="-13532" y="6126166"/>
            <a:ext cx="2894975" cy="731834"/>
          </a:xfrm>
          <a:prstGeom prst="rect">
            <a:avLst/>
          </a:prstGeom>
          <a:blipFill>
            <a:blip r:embed="rId2"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4" name="object 4"/>
          <p:cNvSpPr/>
          <p:nvPr/>
        </p:nvSpPr>
        <p:spPr>
          <a:xfrm>
            <a:off x="1765042" y="1062426"/>
            <a:ext cx="2232802" cy="1533229"/>
          </a:xfrm>
          <a:prstGeom prst="rect">
            <a:avLst/>
          </a:prstGeom>
          <a:blipFill>
            <a:blip r:embed="rId3"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5" name="object 5"/>
          <p:cNvSpPr/>
          <p:nvPr/>
        </p:nvSpPr>
        <p:spPr>
          <a:xfrm>
            <a:off x="3624415" y="1065644"/>
            <a:ext cx="374015" cy="571500"/>
          </a:xfrm>
          <a:custGeom>
            <a:avLst/>
            <a:gdLst/>
            <a:ahLst/>
            <a:cxnLst/>
            <a:rect l="l" t="t" r="r" b="b"/>
            <a:pathLst>
              <a:path w="374014" h="571500">
                <a:moveTo>
                  <a:pt x="0" y="0"/>
                </a:moveTo>
                <a:lnTo>
                  <a:pt x="373430" y="0"/>
                </a:lnTo>
                <a:lnTo>
                  <a:pt x="373430" y="571461"/>
                </a:lnTo>
                <a:lnTo>
                  <a:pt x="0" y="571461"/>
                </a:lnTo>
                <a:lnTo>
                  <a:pt x="0" y="0"/>
                </a:lnTo>
                <a:close/>
              </a:path>
            </a:pathLst>
          </a:custGeom>
          <a:solidFill>
            <a:srgbClr val="FFFFFF"/>
          </a:solid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6" name="object 6"/>
          <p:cNvSpPr txBox="1"/>
          <p:nvPr/>
        </p:nvSpPr>
        <p:spPr>
          <a:xfrm>
            <a:off x="4076586" y="1208076"/>
            <a:ext cx="6458585" cy="830356"/>
          </a:xfrm>
          <a:prstGeom prst="rect">
            <a:avLst/>
          </a:prstGeom>
        </p:spPr>
        <p:txBody>
          <a:bodyPr vert="horz" wrap="square" lIns="0" tIns="60325" rIns="0" bIns="0" rtlCol="0">
            <a:spAutoFit/>
          </a:bodyPr>
          <a:lstStyle/>
          <a:p>
            <a:pPr marL="12700" marR="5080">
              <a:lnSpc>
                <a:spcPts val="2030"/>
              </a:lnSpc>
              <a:spcBef>
                <a:spcPts val="475"/>
              </a:spcBef>
            </a:pPr>
            <a:r>
              <a:rPr sz="2000" b="1" spc="-90" dirty="0">
                <a:latin typeface="游ゴシック" panose="020B0400000000000000" pitchFamily="50" charset="-128"/>
                <a:ea typeface="游ゴシック" panose="020B0400000000000000" pitchFamily="50" charset="-128"/>
                <a:cs typeface="Trebuchet MS"/>
              </a:rPr>
              <a:t>Novel </a:t>
            </a:r>
            <a:r>
              <a:rPr sz="2000" b="1" spc="-105" dirty="0">
                <a:latin typeface="游ゴシック" panose="020B0400000000000000" pitchFamily="50" charset="-128"/>
                <a:ea typeface="游ゴシック" panose="020B0400000000000000" pitchFamily="50" charset="-128"/>
                <a:cs typeface="Trebuchet MS"/>
              </a:rPr>
              <a:t>method </a:t>
            </a:r>
            <a:r>
              <a:rPr sz="2000" b="1" spc="-114" dirty="0">
                <a:latin typeface="游ゴシック" panose="020B0400000000000000" pitchFamily="50" charset="-128"/>
                <a:ea typeface="游ゴシック" panose="020B0400000000000000" pitchFamily="50" charset="-128"/>
                <a:cs typeface="Trebuchet MS"/>
              </a:rPr>
              <a:t>for </a:t>
            </a:r>
            <a:r>
              <a:rPr sz="2000" b="1" spc="-105" dirty="0">
                <a:latin typeface="游ゴシック" panose="020B0400000000000000" pitchFamily="50" charset="-128"/>
                <a:ea typeface="游ゴシック" panose="020B0400000000000000" pitchFamily="50" charset="-128"/>
                <a:cs typeface="Trebuchet MS"/>
              </a:rPr>
              <a:t>classifying </a:t>
            </a:r>
            <a:r>
              <a:rPr sz="2000" b="1" spc="-135" dirty="0">
                <a:latin typeface="游ゴシック" panose="020B0400000000000000" pitchFamily="50" charset="-128"/>
                <a:ea typeface="游ゴシック" panose="020B0400000000000000" pitchFamily="50" charset="-128"/>
                <a:cs typeface="Trebuchet MS"/>
              </a:rPr>
              <a:t>cell </a:t>
            </a:r>
            <a:r>
              <a:rPr sz="2000" b="1" spc="-105" dirty="0">
                <a:latin typeface="游ゴシック" panose="020B0400000000000000" pitchFamily="50" charset="-128"/>
                <a:ea typeface="游ゴシック" panose="020B0400000000000000" pitchFamily="50" charset="-128"/>
                <a:cs typeface="Trebuchet MS"/>
              </a:rPr>
              <a:t>types </a:t>
            </a:r>
            <a:r>
              <a:rPr sz="2000" b="1" spc="-90" dirty="0">
                <a:latin typeface="游ゴシック" panose="020B0400000000000000" pitchFamily="50" charset="-128"/>
                <a:ea typeface="游ゴシック" panose="020B0400000000000000" pitchFamily="50" charset="-128"/>
                <a:cs typeface="Trebuchet MS"/>
              </a:rPr>
              <a:t>using</a:t>
            </a:r>
            <a:r>
              <a:rPr sz="2000" b="1" spc="-470" dirty="0">
                <a:latin typeface="游ゴシック" panose="020B0400000000000000" pitchFamily="50" charset="-128"/>
                <a:ea typeface="游ゴシック" panose="020B0400000000000000" pitchFamily="50" charset="-128"/>
                <a:cs typeface="Trebuchet MS"/>
              </a:rPr>
              <a:t> </a:t>
            </a:r>
            <a:r>
              <a:rPr sz="2000" b="1" spc="-100" dirty="0">
                <a:latin typeface="游ゴシック" panose="020B0400000000000000" pitchFamily="50" charset="-128"/>
                <a:ea typeface="游ゴシック" panose="020B0400000000000000" pitchFamily="50" charset="-128"/>
                <a:cs typeface="Trebuchet MS"/>
              </a:rPr>
              <a:t>high </a:t>
            </a:r>
            <a:r>
              <a:rPr sz="2000" b="1" spc="-105" dirty="0">
                <a:latin typeface="游ゴシック" panose="020B0400000000000000" pitchFamily="50" charset="-128"/>
                <a:ea typeface="游ゴシック" panose="020B0400000000000000" pitchFamily="50" charset="-128"/>
                <a:cs typeface="Trebuchet MS"/>
              </a:rPr>
              <a:t>throughput  </a:t>
            </a:r>
            <a:r>
              <a:rPr sz="2000" b="1" spc="-130" dirty="0">
                <a:latin typeface="游ゴシック" panose="020B0400000000000000" pitchFamily="50" charset="-128"/>
                <a:ea typeface="游ゴシック" panose="020B0400000000000000" pitchFamily="50" charset="-128"/>
                <a:cs typeface="Trebuchet MS"/>
              </a:rPr>
              <a:t>genetic </a:t>
            </a:r>
            <a:r>
              <a:rPr sz="2000" b="1" spc="-114" dirty="0">
                <a:latin typeface="游ゴシック" panose="020B0400000000000000" pitchFamily="50" charset="-128"/>
                <a:ea typeface="游ゴシック" panose="020B0400000000000000" pitchFamily="50" charset="-128"/>
                <a:cs typeface="Trebuchet MS"/>
              </a:rPr>
              <a:t>sequencing </a:t>
            </a:r>
            <a:r>
              <a:rPr sz="2000" b="1" spc="-100" dirty="0">
                <a:latin typeface="游ゴシック" panose="020B0400000000000000" pitchFamily="50" charset="-128"/>
                <a:ea typeface="游ゴシック" panose="020B0400000000000000" pitchFamily="50" charset="-128"/>
                <a:cs typeface="Trebuchet MS"/>
              </a:rPr>
              <a:t>allowed </a:t>
            </a:r>
            <a:r>
              <a:rPr sz="2000" b="1" spc="-85" dirty="0">
                <a:latin typeface="游ゴシック" panose="020B0400000000000000" pitchFamily="50" charset="-128"/>
                <a:ea typeface="游ゴシック" panose="020B0400000000000000" pitchFamily="50" charset="-128"/>
                <a:cs typeface="Trebuchet MS"/>
              </a:rPr>
              <a:t>c</a:t>
            </a:r>
            <a:r>
              <a:rPr sz="2000" spc="-85" dirty="0">
                <a:latin typeface="游ゴシック" panose="020B0400000000000000" pitchFamily="50" charset="-128"/>
                <a:ea typeface="游ゴシック" panose="020B0400000000000000" pitchFamily="50" charset="-128"/>
                <a:cs typeface="Trebuchet MS"/>
              </a:rPr>
              <a:t>omprehensive </a:t>
            </a:r>
            <a:r>
              <a:rPr sz="2000" spc="-95" dirty="0">
                <a:latin typeface="游ゴシック" panose="020B0400000000000000" pitchFamily="50" charset="-128"/>
                <a:ea typeface="游ゴシック" panose="020B0400000000000000" pitchFamily="50" charset="-128"/>
                <a:cs typeface="Trebuchet MS"/>
              </a:rPr>
              <a:t>classification</a:t>
            </a:r>
            <a:r>
              <a:rPr sz="2000" spc="-310" dirty="0">
                <a:latin typeface="游ゴシック" panose="020B0400000000000000" pitchFamily="50" charset="-128"/>
                <a:ea typeface="游ゴシック" panose="020B0400000000000000" pitchFamily="50" charset="-128"/>
                <a:cs typeface="Trebuchet MS"/>
              </a:rPr>
              <a:t> </a:t>
            </a:r>
            <a:r>
              <a:rPr sz="2000" spc="-80" dirty="0">
                <a:latin typeface="游ゴシック" panose="020B0400000000000000" pitchFamily="50" charset="-128"/>
                <a:ea typeface="游ゴシック" panose="020B0400000000000000" pitchFamily="50" charset="-128"/>
                <a:cs typeface="Trebuchet MS"/>
              </a:rPr>
              <a:t>of</a:t>
            </a:r>
            <a:endParaRPr sz="2000" dirty="0">
              <a:latin typeface="游ゴシック" panose="020B0400000000000000" pitchFamily="50" charset="-128"/>
              <a:ea typeface="游ゴシック" panose="020B0400000000000000" pitchFamily="50" charset="-128"/>
              <a:cs typeface="Trebuchet MS"/>
            </a:endParaRPr>
          </a:p>
        </p:txBody>
      </p:sp>
      <p:sp>
        <p:nvSpPr>
          <p:cNvPr id="7" name="object 7"/>
          <p:cNvSpPr txBox="1"/>
          <p:nvPr/>
        </p:nvSpPr>
        <p:spPr>
          <a:xfrm>
            <a:off x="4076586" y="1724545"/>
            <a:ext cx="2383155" cy="628377"/>
          </a:xfrm>
          <a:prstGeom prst="rect">
            <a:avLst/>
          </a:prstGeom>
        </p:spPr>
        <p:txBody>
          <a:bodyPr vert="horz" wrap="square" lIns="0" tIns="12700" rIns="0" bIns="0" rtlCol="0">
            <a:spAutoFit/>
          </a:bodyPr>
          <a:lstStyle/>
          <a:p>
            <a:pPr marL="12700">
              <a:spcBef>
                <a:spcPts val="100"/>
              </a:spcBef>
            </a:pPr>
            <a:r>
              <a:rPr sz="2000" spc="-105" dirty="0">
                <a:latin typeface="游ゴシック" panose="020B0400000000000000" pitchFamily="50" charset="-128"/>
                <a:ea typeface="游ゴシック" panose="020B0400000000000000" pitchFamily="50" charset="-128"/>
                <a:cs typeface="Trebuchet MS"/>
              </a:rPr>
              <a:t>retinal </a:t>
            </a:r>
            <a:r>
              <a:rPr sz="2000" spc="-85" dirty="0">
                <a:latin typeface="游ゴシック" panose="020B0400000000000000" pitchFamily="50" charset="-128"/>
                <a:ea typeface="游ゴシック" panose="020B0400000000000000" pitchFamily="50" charset="-128"/>
                <a:cs typeface="Trebuchet MS"/>
              </a:rPr>
              <a:t>bipolar</a:t>
            </a:r>
            <a:r>
              <a:rPr sz="2000" spc="-240" dirty="0">
                <a:latin typeface="游ゴシック" panose="020B0400000000000000" pitchFamily="50" charset="-128"/>
                <a:ea typeface="游ゴシック" panose="020B0400000000000000" pitchFamily="50" charset="-128"/>
                <a:cs typeface="Trebuchet MS"/>
              </a:rPr>
              <a:t> </a:t>
            </a:r>
            <a:r>
              <a:rPr sz="2000" spc="-60" dirty="0">
                <a:latin typeface="游ゴシック" panose="020B0400000000000000" pitchFamily="50" charset="-128"/>
                <a:ea typeface="游ゴシック" panose="020B0400000000000000" pitchFamily="50" charset="-128"/>
                <a:cs typeface="Trebuchet MS"/>
              </a:rPr>
              <a:t>neurons</a:t>
            </a:r>
            <a:endParaRPr sz="2000">
              <a:latin typeface="游ゴシック" panose="020B0400000000000000" pitchFamily="50" charset="-128"/>
              <a:ea typeface="游ゴシック" panose="020B0400000000000000" pitchFamily="50" charset="-128"/>
              <a:cs typeface="Trebuchet MS"/>
            </a:endParaRPr>
          </a:p>
        </p:txBody>
      </p:sp>
      <p:sp>
        <p:nvSpPr>
          <p:cNvPr id="8" name="object 8"/>
          <p:cNvSpPr txBox="1"/>
          <p:nvPr/>
        </p:nvSpPr>
        <p:spPr>
          <a:xfrm>
            <a:off x="1931446" y="2618841"/>
            <a:ext cx="8000365" cy="628377"/>
          </a:xfrm>
          <a:prstGeom prst="rect">
            <a:avLst/>
          </a:prstGeom>
        </p:spPr>
        <p:txBody>
          <a:bodyPr vert="horz" wrap="square" lIns="0" tIns="12700" rIns="0" bIns="0" rtlCol="0">
            <a:spAutoFit/>
          </a:bodyPr>
          <a:lstStyle/>
          <a:p>
            <a:pPr marL="12700">
              <a:spcBef>
                <a:spcPts val="100"/>
              </a:spcBef>
            </a:pPr>
            <a:r>
              <a:rPr sz="2000" spc="-70" dirty="0">
                <a:latin typeface="游ゴシック" panose="020B0400000000000000" pitchFamily="50" charset="-128"/>
                <a:ea typeface="游ゴシック" panose="020B0400000000000000" pitchFamily="50" charset="-128"/>
                <a:cs typeface="Trebuchet MS"/>
              </a:rPr>
              <a:t>Genome</a:t>
            </a:r>
            <a:r>
              <a:rPr sz="2000" spc="-150" dirty="0">
                <a:latin typeface="游ゴシック" panose="020B0400000000000000" pitchFamily="50" charset="-128"/>
                <a:ea typeface="游ゴシック" panose="020B0400000000000000" pitchFamily="50" charset="-128"/>
                <a:cs typeface="Trebuchet MS"/>
              </a:rPr>
              <a:t> </a:t>
            </a:r>
            <a:r>
              <a:rPr sz="2000" spc="-90" dirty="0">
                <a:latin typeface="游ゴシック" panose="020B0400000000000000" pitchFamily="50" charset="-128"/>
                <a:ea typeface="游ゴシック" panose="020B0400000000000000" pitchFamily="50" charset="-128"/>
                <a:cs typeface="Trebuchet MS"/>
              </a:rPr>
              <a:t>editing</a:t>
            </a:r>
            <a:r>
              <a:rPr sz="2000" spc="-155" dirty="0">
                <a:latin typeface="游ゴシック" panose="020B0400000000000000" pitchFamily="50" charset="-128"/>
                <a:ea typeface="游ゴシック" panose="020B0400000000000000" pitchFamily="50" charset="-128"/>
                <a:cs typeface="Trebuchet MS"/>
              </a:rPr>
              <a:t> </a:t>
            </a:r>
            <a:r>
              <a:rPr sz="2000" spc="-80" dirty="0">
                <a:latin typeface="游ゴシック" panose="020B0400000000000000" pitchFamily="50" charset="-128"/>
                <a:ea typeface="游ゴシック" panose="020B0400000000000000" pitchFamily="50" charset="-128"/>
                <a:cs typeface="Trebuchet MS"/>
              </a:rPr>
              <a:t>of</a:t>
            </a:r>
            <a:r>
              <a:rPr sz="2000" spc="-155" dirty="0">
                <a:latin typeface="游ゴシック" panose="020B0400000000000000" pitchFamily="50" charset="-128"/>
                <a:ea typeface="游ゴシック" panose="020B0400000000000000" pitchFamily="50" charset="-128"/>
                <a:cs typeface="Trebuchet MS"/>
              </a:rPr>
              <a:t> </a:t>
            </a:r>
            <a:r>
              <a:rPr sz="2000" spc="-100" dirty="0">
                <a:latin typeface="游ゴシック" panose="020B0400000000000000" pitchFamily="50" charset="-128"/>
                <a:ea typeface="游ゴシック" panose="020B0400000000000000" pitchFamily="50" charset="-128"/>
                <a:cs typeface="Trebuchet MS"/>
              </a:rPr>
              <a:t>synthetic</a:t>
            </a:r>
            <a:r>
              <a:rPr sz="2000" spc="-145" dirty="0">
                <a:latin typeface="游ゴシック" panose="020B0400000000000000" pitchFamily="50" charset="-128"/>
                <a:ea typeface="游ゴシック" panose="020B0400000000000000" pitchFamily="50" charset="-128"/>
                <a:cs typeface="Trebuchet MS"/>
              </a:rPr>
              <a:t> </a:t>
            </a:r>
            <a:r>
              <a:rPr sz="2000" spc="-110" dirty="0">
                <a:latin typeface="游ゴシック" panose="020B0400000000000000" pitchFamily="50" charset="-128"/>
                <a:ea typeface="游ゴシック" panose="020B0400000000000000" pitchFamily="50" charset="-128"/>
                <a:cs typeface="Trebuchet MS"/>
              </a:rPr>
              <a:t>target</a:t>
            </a:r>
            <a:r>
              <a:rPr sz="2000" spc="-150" dirty="0">
                <a:latin typeface="游ゴシック" panose="020B0400000000000000" pitchFamily="50" charset="-128"/>
                <a:ea typeface="游ゴシック" panose="020B0400000000000000" pitchFamily="50" charset="-128"/>
                <a:cs typeface="Trebuchet MS"/>
              </a:rPr>
              <a:t> </a:t>
            </a:r>
            <a:r>
              <a:rPr sz="2000" spc="-95" dirty="0">
                <a:latin typeface="游ゴシック" panose="020B0400000000000000" pitchFamily="50" charset="-128"/>
                <a:ea typeface="游ゴシック" panose="020B0400000000000000" pitchFamily="50" charset="-128"/>
                <a:cs typeface="Trebuchet MS"/>
              </a:rPr>
              <a:t>arrays</a:t>
            </a:r>
            <a:r>
              <a:rPr sz="2000" spc="-145" dirty="0">
                <a:latin typeface="游ゴシック" panose="020B0400000000000000" pitchFamily="50" charset="-128"/>
                <a:ea typeface="游ゴシック" panose="020B0400000000000000" pitchFamily="50" charset="-128"/>
                <a:cs typeface="Trebuchet MS"/>
              </a:rPr>
              <a:t> </a:t>
            </a:r>
            <a:r>
              <a:rPr sz="2000" spc="-95" dirty="0">
                <a:latin typeface="游ゴシック" panose="020B0400000000000000" pitchFamily="50" charset="-128"/>
                <a:ea typeface="游ゴシック" panose="020B0400000000000000" pitchFamily="50" charset="-128"/>
                <a:cs typeface="Trebuchet MS"/>
              </a:rPr>
              <a:t>for</a:t>
            </a:r>
            <a:r>
              <a:rPr sz="2000" spc="-150" dirty="0">
                <a:latin typeface="游ゴシック" panose="020B0400000000000000" pitchFamily="50" charset="-128"/>
                <a:ea typeface="游ゴシック" panose="020B0400000000000000" pitchFamily="50" charset="-128"/>
                <a:cs typeface="Trebuchet MS"/>
              </a:rPr>
              <a:t> </a:t>
            </a:r>
            <a:r>
              <a:rPr sz="2000" spc="-95" dirty="0">
                <a:latin typeface="游ゴシック" panose="020B0400000000000000" pitchFamily="50" charset="-128"/>
                <a:ea typeface="游ゴシック" panose="020B0400000000000000" pitchFamily="50" charset="-128"/>
                <a:cs typeface="Trebuchet MS"/>
              </a:rPr>
              <a:t>lineage</a:t>
            </a:r>
            <a:r>
              <a:rPr sz="2000" spc="-145" dirty="0">
                <a:latin typeface="游ゴシック" panose="020B0400000000000000" pitchFamily="50" charset="-128"/>
                <a:ea typeface="游ゴシック" panose="020B0400000000000000" pitchFamily="50" charset="-128"/>
                <a:cs typeface="Trebuchet MS"/>
              </a:rPr>
              <a:t> </a:t>
            </a:r>
            <a:r>
              <a:rPr sz="2000" spc="-100" dirty="0">
                <a:latin typeface="游ゴシック" panose="020B0400000000000000" pitchFamily="50" charset="-128"/>
                <a:ea typeface="游ゴシック" panose="020B0400000000000000" pitchFamily="50" charset="-128"/>
                <a:cs typeface="Trebuchet MS"/>
              </a:rPr>
              <a:t>tracing</a:t>
            </a:r>
            <a:r>
              <a:rPr sz="2000" spc="-155" dirty="0">
                <a:latin typeface="游ゴシック" panose="020B0400000000000000" pitchFamily="50" charset="-128"/>
                <a:ea typeface="游ゴシック" panose="020B0400000000000000" pitchFamily="50" charset="-128"/>
                <a:cs typeface="Trebuchet MS"/>
              </a:rPr>
              <a:t> </a:t>
            </a:r>
            <a:r>
              <a:rPr sz="2000" b="1" spc="-185" dirty="0">
                <a:latin typeface="游ゴシック" panose="020B0400000000000000" pitchFamily="50" charset="-128"/>
                <a:ea typeface="游ゴシック" panose="020B0400000000000000" pitchFamily="50" charset="-128"/>
                <a:cs typeface="Trebuchet MS"/>
              </a:rPr>
              <a:t>(GESTALT)</a:t>
            </a:r>
            <a:r>
              <a:rPr sz="2000" b="1" spc="-150" dirty="0">
                <a:latin typeface="游ゴシック" panose="020B0400000000000000" pitchFamily="50" charset="-128"/>
                <a:ea typeface="游ゴシック" panose="020B0400000000000000" pitchFamily="50" charset="-128"/>
                <a:cs typeface="Trebuchet MS"/>
              </a:rPr>
              <a:t> </a:t>
            </a:r>
            <a:r>
              <a:rPr sz="2000" b="1" spc="-130" dirty="0">
                <a:latin typeface="游ゴシック" panose="020B0400000000000000" pitchFamily="50" charset="-128"/>
                <a:ea typeface="游ゴシック" panose="020B0400000000000000" pitchFamily="50" charset="-128"/>
                <a:cs typeface="Trebuchet MS"/>
              </a:rPr>
              <a:t>tracks</a:t>
            </a:r>
            <a:endParaRPr sz="2000" dirty="0">
              <a:latin typeface="游ゴシック" panose="020B0400000000000000" pitchFamily="50" charset="-128"/>
              <a:ea typeface="游ゴシック" panose="020B0400000000000000" pitchFamily="50" charset="-128"/>
              <a:cs typeface="Trebuchet MS"/>
            </a:endParaRPr>
          </a:p>
        </p:txBody>
      </p:sp>
      <p:sp>
        <p:nvSpPr>
          <p:cNvPr id="9" name="object 9"/>
          <p:cNvSpPr txBox="1"/>
          <p:nvPr/>
        </p:nvSpPr>
        <p:spPr>
          <a:xfrm>
            <a:off x="1159324" y="3271233"/>
            <a:ext cx="7068716" cy="320601"/>
          </a:xfrm>
          <a:prstGeom prst="rect">
            <a:avLst/>
          </a:prstGeom>
        </p:spPr>
        <p:txBody>
          <a:bodyPr vert="horz" wrap="square" lIns="0" tIns="12700" rIns="0" bIns="0" rtlCol="0">
            <a:spAutoFit/>
          </a:bodyPr>
          <a:lstStyle/>
          <a:p>
            <a:pPr marL="12700">
              <a:spcBef>
                <a:spcPts val="100"/>
              </a:spcBef>
            </a:pPr>
            <a:r>
              <a:rPr sz="2000" b="1" spc="-135" dirty="0">
                <a:latin typeface="游ゴシック" panose="020B0400000000000000" pitchFamily="50" charset="-128"/>
                <a:ea typeface="游ゴシック" panose="020B0400000000000000" pitchFamily="50" charset="-128"/>
                <a:cs typeface="Trebuchet MS"/>
              </a:rPr>
              <a:t>cell </a:t>
            </a:r>
            <a:r>
              <a:rPr sz="2000" b="1" spc="-130" dirty="0">
                <a:latin typeface="游ゴシック" panose="020B0400000000000000" pitchFamily="50" charset="-128"/>
                <a:ea typeface="游ゴシック" panose="020B0400000000000000" pitchFamily="50" charset="-128"/>
                <a:cs typeface="Trebuchet MS"/>
              </a:rPr>
              <a:t>fate </a:t>
            </a:r>
            <a:r>
              <a:rPr sz="2000" b="1" spc="-110" dirty="0">
                <a:latin typeface="游ゴシック" panose="020B0400000000000000" pitchFamily="50" charset="-128"/>
                <a:ea typeface="游ゴシック" panose="020B0400000000000000" pitchFamily="50" charset="-128"/>
                <a:cs typeface="Trebuchet MS"/>
              </a:rPr>
              <a:t>in </a:t>
            </a:r>
            <a:r>
              <a:rPr sz="2000" b="1" spc="-100" dirty="0">
                <a:latin typeface="游ゴシック" panose="020B0400000000000000" pitchFamily="50" charset="-128"/>
                <a:ea typeface="游ゴシック" panose="020B0400000000000000" pitchFamily="50" charset="-128"/>
                <a:cs typeface="Trebuchet MS"/>
              </a:rPr>
              <a:t>whole </a:t>
            </a:r>
            <a:r>
              <a:rPr sz="2000" b="1" spc="-140" dirty="0">
                <a:latin typeface="游ゴシック" panose="020B0400000000000000" pitchFamily="50" charset="-128"/>
                <a:ea typeface="游ゴシック" panose="020B0400000000000000" pitchFamily="50" charset="-128"/>
                <a:cs typeface="Trebuchet MS"/>
              </a:rPr>
              <a:t>complex, </a:t>
            </a:r>
            <a:r>
              <a:rPr sz="2000" b="1" spc="-114" dirty="0">
                <a:latin typeface="游ゴシック" panose="020B0400000000000000" pitchFamily="50" charset="-128"/>
                <a:ea typeface="游ゴシック" panose="020B0400000000000000" pitchFamily="50" charset="-128"/>
                <a:cs typeface="Trebuchet MS"/>
              </a:rPr>
              <a:t>multicellular</a:t>
            </a:r>
            <a:r>
              <a:rPr sz="2000" b="1" spc="-355" dirty="0">
                <a:latin typeface="游ゴシック" panose="020B0400000000000000" pitchFamily="50" charset="-128"/>
                <a:ea typeface="游ゴシック" panose="020B0400000000000000" pitchFamily="50" charset="-128"/>
                <a:cs typeface="Trebuchet MS"/>
              </a:rPr>
              <a:t> </a:t>
            </a:r>
            <a:r>
              <a:rPr sz="2000" b="1" spc="-95" dirty="0">
                <a:latin typeface="游ゴシック" panose="020B0400000000000000" pitchFamily="50" charset="-128"/>
                <a:ea typeface="游ゴシック" panose="020B0400000000000000" pitchFamily="50" charset="-128"/>
                <a:cs typeface="Trebuchet MS"/>
              </a:rPr>
              <a:t>organisms</a:t>
            </a:r>
            <a:endParaRPr sz="2000" dirty="0">
              <a:latin typeface="游ゴシック" panose="020B0400000000000000" pitchFamily="50" charset="-128"/>
              <a:ea typeface="游ゴシック" panose="020B0400000000000000" pitchFamily="50" charset="-128"/>
              <a:cs typeface="Trebuchet MS"/>
            </a:endParaRPr>
          </a:p>
        </p:txBody>
      </p:sp>
      <p:sp>
        <p:nvSpPr>
          <p:cNvPr id="10" name="object 10"/>
          <p:cNvSpPr txBox="1"/>
          <p:nvPr/>
        </p:nvSpPr>
        <p:spPr>
          <a:xfrm>
            <a:off x="4076586" y="3681984"/>
            <a:ext cx="6480175" cy="1174681"/>
          </a:xfrm>
          <a:prstGeom prst="rect">
            <a:avLst/>
          </a:prstGeom>
        </p:spPr>
        <p:txBody>
          <a:bodyPr vert="horz" wrap="square" lIns="0" tIns="45720" rIns="0" bIns="0" rtlCol="0">
            <a:spAutoFit/>
          </a:bodyPr>
          <a:lstStyle/>
          <a:p>
            <a:pPr marL="12700" marR="5080">
              <a:lnSpc>
                <a:spcPts val="2170"/>
              </a:lnSpc>
              <a:spcBef>
                <a:spcPts val="360"/>
              </a:spcBef>
            </a:pPr>
            <a:r>
              <a:rPr sz="2000" b="1" spc="-165" dirty="0">
                <a:latin typeface="游ゴシック" panose="020B0400000000000000" pitchFamily="50" charset="-128"/>
                <a:ea typeface="游ゴシック" panose="020B0400000000000000" pitchFamily="50" charset="-128"/>
                <a:cs typeface="Trebuchet MS"/>
              </a:rPr>
              <a:t>The </a:t>
            </a:r>
            <a:r>
              <a:rPr sz="2000" b="1" spc="-135" dirty="0">
                <a:latin typeface="游ゴシック" panose="020B0400000000000000" pitchFamily="50" charset="-128"/>
                <a:ea typeface="游ゴシック" panose="020B0400000000000000" pitchFamily="50" charset="-128"/>
                <a:cs typeface="Trebuchet MS"/>
              </a:rPr>
              <a:t>zebrafish </a:t>
            </a:r>
            <a:r>
              <a:rPr sz="2000" b="1" spc="-95" dirty="0">
                <a:latin typeface="游ゴシック" panose="020B0400000000000000" pitchFamily="50" charset="-128"/>
                <a:ea typeface="游ゴシック" panose="020B0400000000000000" pitchFamily="50" charset="-128"/>
                <a:cs typeface="Trebuchet MS"/>
              </a:rPr>
              <a:t>optomotor </a:t>
            </a:r>
            <a:r>
              <a:rPr sz="2000" b="1" spc="-114" dirty="0">
                <a:latin typeface="游ゴシック" panose="020B0400000000000000" pitchFamily="50" charset="-128"/>
                <a:ea typeface="游ゴシック" panose="020B0400000000000000" pitchFamily="50" charset="-128"/>
                <a:cs typeface="Trebuchet MS"/>
              </a:rPr>
              <a:t>response: </a:t>
            </a:r>
            <a:r>
              <a:rPr sz="2000" spc="-90" dirty="0">
                <a:latin typeface="游ゴシック" panose="020B0400000000000000" pitchFamily="50" charset="-128"/>
                <a:ea typeface="游ゴシック" panose="020B0400000000000000" pitchFamily="50" charset="-128"/>
                <a:cs typeface="Trebuchet MS"/>
              </a:rPr>
              <a:t>Integration </a:t>
            </a:r>
            <a:r>
              <a:rPr sz="2000" spc="-80" dirty="0">
                <a:latin typeface="游ゴシック" panose="020B0400000000000000" pitchFamily="50" charset="-128"/>
                <a:ea typeface="游ゴシック" panose="020B0400000000000000" pitchFamily="50" charset="-128"/>
                <a:cs typeface="Trebuchet MS"/>
              </a:rPr>
              <a:t>of</a:t>
            </a:r>
            <a:r>
              <a:rPr sz="2000" spc="-280" dirty="0">
                <a:latin typeface="游ゴシック" panose="020B0400000000000000" pitchFamily="50" charset="-128"/>
                <a:ea typeface="游ゴシック" panose="020B0400000000000000" pitchFamily="50" charset="-128"/>
                <a:cs typeface="Trebuchet MS"/>
              </a:rPr>
              <a:t> </a:t>
            </a:r>
            <a:r>
              <a:rPr sz="2000" spc="-85" dirty="0">
                <a:latin typeface="游ゴシック" panose="020B0400000000000000" pitchFamily="50" charset="-128"/>
                <a:ea typeface="游ゴシック" panose="020B0400000000000000" pitchFamily="50" charset="-128"/>
                <a:cs typeface="Trebuchet MS"/>
              </a:rPr>
              <a:t>whole-brain  </a:t>
            </a:r>
            <a:r>
              <a:rPr sz="2000" spc="-100" dirty="0">
                <a:latin typeface="游ゴシック" panose="020B0400000000000000" pitchFamily="50" charset="-128"/>
                <a:ea typeface="游ゴシック" panose="020B0400000000000000" pitchFamily="50" charset="-128"/>
                <a:cs typeface="Trebuchet MS"/>
              </a:rPr>
              <a:t>imaging, </a:t>
            </a:r>
            <a:r>
              <a:rPr sz="2000" spc="-90" dirty="0">
                <a:latin typeface="游ゴシック" panose="020B0400000000000000" pitchFamily="50" charset="-128"/>
                <a:ea typeface="游ゴシック" panose="020B0400000000000000" pitchFamily="50" charset="-128"/>
                <a:cs typeface="Trebuchet MS"/>
              </a:rPr>
              <a:t>behavioral </a:t>
            </a:r>
            <a:r>
              <a:rPr sz="2000" spc="-100" dirty="0">
                <a:latin typeface="游ゴシック" panose="020B0400000000000000" pitchFamily="50" charset="-128"/>
                <a:ea typeface="游ゴシック" panose="020B0400000000000000" pitchFamily="50" charset="-128"/>
                <a:cs typeface="Trebuchet MS"/>
              </a:rPr>
              <a:t>analysis, </a:t>
            </a:r>
            <a:r>
              <a:rPr sz="2000" spc="-90" dirty="0">
                <a:latin typeface="游ゴシック" panose="020B0400000000000000" pitchFamily="50" charset="-128"/>
                <a:ea typeface="游ゴシック" panose="020B0400000000000000" pitchFamily="50" charset="-128"/>
                <a:cs typeface="Trebuchet MS"/>
              </a:rPr>
              <a:t>functional perturbations, </a:t>
            </a:r>
            <a:r>
              <a:rPr sz="2000" spc="-70" dirty="0">
                <a:latin typeface="游ゴシック" panose="020B0400000000000000" pitchFamily="50" charset="-128"/>
                <a:ea typeface="游ゴシック" panose="020B0400000000000000" pitchFamily="50" charset="-128"/>
                <a:cs typeface="Trebuchet MS"/>
              </a:rPr>
              <a:t>and  </a:t>
            </a:r>
            <a:r>
              <a:rPr sz="2000" spc="-80" dirty="0">
                <a:latin typeface="游ゴシック" panose="020B0400000000000000" pitchFamily="50" charset="-128"/>
                <a:ea typeface="游ゴシック" panose="020B0400000000000000" pitchFamily="50" charset="-128"/>
                <a:cs typeface="Trebuchet MS"/>
              </a:rPr>
              <a:t>network</a:t>
            </a:r>
            <a:r>
              <a:rPr sz="2000" spc="-150" dirty="0">
                <a:latin typeface="游ゴシック" panose="020B0400000000000000" pitchFamily="50" charset="-128"/>
                <a:ea typeface="游ゴシック" panose="020B0400000000000000" pitchFamily="50" charset="-128"/>
                <a:cs typeface="Trebuchet MS"/>
              </a:rPr>
              <a:t> </a:t>
            </a:r>
            <a:r>
              <a:rPr sz="2000" spc="-80" dirty="0">
                <a:latin typeface="游ゴシック" panose="020B0400000000000000" pitchFamily="50" charset="-128"/>
                <a:ea typeface="游ゴシック" panose="020B0400000000000000" pitchFamily="50" charset="-128"/>
                <a:cs typeface="Trebuchet MS"/>
              </a:rPr>
              <a:t>modeling</a:t>
            </a:r>
            <a:r>
              <a:rPr sz="2000" spc="-155" dirty="0">
                <a:latin typeface="游ゴシック" panose="020B0400000000000000" pitchFamily="50" charset="-128"/>
                <a:ea typeface="游ゴシック" panose="020B0400000000000000" pitchFamily="50" charset="-128"/>
                <a:cs typeface="Trebuchet MS"/>
              </a:rPr>
              <a:t> </a:t>
            </a:r>
            <a:r>
              <a:rPr sz="2000" spc="-80" dirty="0">
                <a:latin typeface="游ゴシック" panose="020B0400000000000000" pitchFamily="50" charset="-128"/>
                <a:ea typeface="游ゴシック" panose="020B0400000000000000" pitchFamily="50" charset="-128"/>
                <a:cs typeface="Trebuchet MS"/>
              </a:rPr>
              <a:t>to</a:t>
            </a:r>
            <a:r>
              <a:rPr sz="2000" spc="-160" dirty="0">
                <a:latin typeface="游ゴシック" panose="020B0400000000000000" pitchFamily="50" charset="-128"/>
                <a:ea typeface="游ゴシック" panose="020B0400000000000000" pitchFamily="50" charset="-128"/>
                <a:cs typeface="Trebuchet MS"/>
              </a:rPr>
              <a:t> </a:t>
            </a:r>
            <a:r>
              <a:rPr sz="2000" spc="-85" dirty="0">
                <a:latin typeface="游ゴシック" panose="020B0400000000000000" pitchFamily="50" charset="-128"/>
                <a:ea typeface="游ゴシック" panose="020B0400000000000000" pitchFamily="50" charset="-128"/>
                <a:cs typeface="Trebuchet MS"/>
              </a:rPr>
              <a:t>build</a:t>
            </a:r>
            <a:r>
              <a:rPr sz="2000" spc="-150" dirty="0">
                <a:latin typeface="游ゴシック" panose="020B0400000000000000" pitchFamily="50" charset="-128"/>
                <a:ea typeface="游ゴシック" panose="020B0400000000000000" pitchFamily="50" charset="-128"/>
                <a:cs typeface="Trebuchet MS"/>
              </a:rPr>
              <a:t> </a:t>
            </a:r>
            <a:r>
              <a:rPr sz="2000" spc="-95" dirty="0">
                <a:latin typeface="游ゴシック" panose="020B0400000000000000" pitchFamily="50" charset="-128"/>
                <a:ea typeface="游ゴシック" panose="020B0400000000000000" pitchFamily="50" charset="-128"/>
                <a:cs typeface="Trebuchet MS"/>
              </a:rPr>
              <a:t>a</a:t>
            </a:r>
            <a:r>
              <a:rPr sz="2000" spc="-150" dirty="0">
                <a:latin typeface="游ゴシック" panose="020B0400000000000000" pitchFamily="50" charset="-128"/>
                <a:ea typeface="游ゴシック" panose="020B0400000000000000" pitchFamily="50" charset="-128"/>
                <a:cs typeface="Trebuchet MS"/>
              </a:rPr>
              <a:t> </a:t>
            </a:r>
            <a:r>
              <a:rPr sz="2000" spc="-100" dirty="0">
                <a:latin typeface="游ゴシック" panose="020B0400000000000000" pitchFamily="50" charset="-128"/>
                <a:ea typeface="游ゴシック" panose="020B0400000000000000" pitchFamily="50" charset="-128"/>
                <a:cs typeface="Trebuchet MS"/>
              </a:rPr>
              <a:t>brain-scale</a:t>
            </a:r>
            <a:r>
              <a:rPr sz="2000" spc="-145" dirty="0">
                <a:latin typeface="游ゴシック" panose="020B0400000000000000" pitchFamily="50" charset="-128"/>
                <a:ea typeface="游ゴシック" panose="020B0400000000000000" pitchFamily="50" charset="-128"/>
                <a:cs typeface="Trebuchet MS"/>
              </a:rPr>
              <a:t> </a:t>
            </a:r>
            <a:r>
              <a:rPr sz="2000" spc="-114" dirty="0">
                <a:latin typeface="游ゴシック" panose="020B0400000000000000" pitchFamily="50" charset="-128"/>
                <a:ea typeface="游ゴシック" panose="020B0400000000000000" pitchFamily="50" charset="-128"/>
                <a:cs typeface="Trebuchet MS"/>
              </a:rPr>
              <a:t>circuit</a:t>
            </a:r>
            <a:r>
              <a:rPr sz="2000" spc="-150" dirty="0">
                <a:latin typeface="游ゴシック" panose="020B0400000000000000" pitchFamily="50" charset="-128"/>
                <a:ea typeface="游ゴシック" panose="020B0400000000000000" pitchFamily="50" charset="-128"/>
                <a:cs typeface="Trebuchet MS"/>
              </a:rPr>
              <a:t> </a:t>
            </a:r>
            <a:r>
              <a:rPr sz="2000" spc="-80" dirty="0">
                <a:latin typeface="游ゴシック" panose="020B0400000000000000" pitchFamily="50" charset="-128"/>
                <a:ea typeface="游ゴシック" panose="020B0400000000000000" pitchFamily="50" charset="-128"/>
                <a:cs typeface="Trebuchet MS"/>
              </a:rPr>
              <a:t>model</a:t>
            </a:r>
            <a:r>
              <a:rPr sz="2000" spc="-145" dirty="0">
                <a:latin typeface="游ゴシック" panose="020B0400000000000000" pitchFamily="50" charset="-128"/>
                <a:ea typeface="游ゴシック" panose="020B0400000000000000" pitchFamily="50" charset="-128"/>
                <a:cs typeface="Trebuchet MS"/>
              </a:rPr>
              <a:t> </a:t>
            </a:r>
            <a:r>
              <a:rPr sz="2000" spc="-80" dirty="0">
                <a:latin typeface="游ゴシック" panose="020B0400000000000000" pitchFamily="50" charset="-128"/>
                <a:ea typeface="游ゴシック" panose="020B0400000000000000" pitchFamily="50" charset="-128"/>
                <a:cs typeface="Trebuchet MS"/>
              </a:rPr>
              <a:t>of</a:t>
            </a:r>
            <a:r>
              <a:rPr sz="2000" spc="-155" dirty="0">
                <a:latin typeface="游ゴシック" panose="020B0400000000000000" pitchFamily="50" charset="-128"/>
                <a:ea typeface="游ゴシック" panose="020B0400000000000000" pitchFamily="50" charset="-128"/>
                <a:cs typeface="Trebuchet MS"/>
              </a:rPr>
              <a:t> </a:t>
            </a:r>
            <a:r>
              <a:rPr sz="2000" spc="-70" dirty="0">
                <a:latin typeface="游ゴシック" panose="020B0400000000000000" pitchFamily="50" charset="-128"/>
                <a:ea typeface="游ゴシック" panose="020B0400000000000000" pitchFamily="50" charset="-128"/>
                <a:cs typeface="Trebuchet MS"/>
              </a:rPr>
              <a:t>an</a:t>
            </a:r>
            <a:endParaRPr sz="2000" dirty="0">
              <a:latin typeface="游ゴシック" panose="020B0400000000000000" pitchFamily="50" charset="-128"/>
              <a:ea typeface="游ゴシック" panose="020B0400000000000000" pitchFamily="50" charset="-128"/>
              <a:cs typeface="Trebuchet MS"/>
            </a:endParaRPr>
          </a:p>
        </p:txBody>
      </p:sp>
      <p:sp>
        <p:nvSpPr>
          <p:cNvPr id="11" name="object 11"/>
          <p:cNvSpPr txBox="1"/>
          <p:nvPr/>
        </p:nvSpPr>
        <p:spPr>
          <a:xfrm>
            <a:off x="4076585" y="4503255"/>
            <a:ext cx="1925320" cy="330200"/>
          </a:xfrm>
          <a:prstGeom prst="rect">
            <a:avLst/>
          </a:prstGeom>
        </p:spPr>
        <p:txBody>
          <a:bodyPr vert="horz" wrap="square" lIns="0" tIns="12700" rIns="0" bIns="0" rtlCol="0">
            <a:spAutoFit/>
          </a:bodyPr>
          <a:lstStyle/>
          <a:p>
            <a:pPr marL="12700">
              <a:spcBef>
                <a:spcPts val="100"/>
              </a:spcBef>
            </a:pPr>
            <a:r>
              <a:rPr sz="2000" spc="-80" dirty="0">
                <a:latin typeface="游ゴシック" panose="020B0400000000000000" pitchFamily="50" charset="-128"/>
                <a:ea typeface="游ゴシック" panose="020B0400000000000000" pitchFamily="50" charset="-128"/>
                <a:cs typeface="Trebuchet MS"/>
              </a:rPr>
              <a:t>orienting</a:t>
            </a:r>
            <a:r>
              <a:rPr sz="2000" spc="-225" dirty="0">
                <a:latin typeface="游ゴシック" panose="020B0400000000000000" pitchFamily="50" charset="-128"/>
                <a:ea typeface="游ゴシック" panose="020B0400000000000000" pitchFamily="50" charset="-128"/>
                <a:cs typeface="Trebuchet MS"/>
              </a:rPr>
              <a:t> </a:t>
            </a:r>
            <a:r>
              <a:rPr sz="2000" spc="-80" dirty="0">
                <a:latin typeface="游ゴシック" panose="020B0400000000000000" pitchFamily="50" charset="-128"/>
                <a:ea typeface="游ゴシック" panose="020B0400000000000000" pitchFamily="50" charset="-128"/>
                <a:cs typeface="Trebuchet MS"/>
              </a:rPr>
              <a:t>behavior</a:t>
            </a:r>
            <a:endParaRPr sz="2000">
              <a:latin typeface="游ゴシック" panose="020B0400000000000000" pitchFamily="50" charset="-128"/>
              <a:ea typeface="游ゴシック" panose="020B0400000000000000" pitchFamily="50" charset="-128"/>
              <a:cs typeface="Trebuchet MS"/>
            </a:endParaRPr>
          </a:p>
        </p:txBody>
      </p:sp>
      <p:sp>
        <p:nvSpPr>
          <p:cNvPr id="12" name="object 12"/>
          <p:cNvSpPr/>
          <p:nvPr/>
        </p:nvSpPr>
        <p:spPr>
          <a:xfrm>
            <a:off x="1715974" y="3639457"/>
            <a:ext cx="2281870" cy="2187000"/>
          </a:xfrm>
          <a:prstGeom prst="rect">
            <a:avLst/>
          </a:prstGeom>
          <a:blipFill>
            <a:blip r:embed="rId4"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13" name="object 13"/>
          <p:cNvSpPr/>
          <p:nvPr/>
        </p:nvSpPr>
        <p:spPr>
          <a:xfrm>
            <a:off x="8517140" y="5125596"/>
            <a:ext cx="1917204" cy="1451013"/>
          </a:xfrm>
          <a:prstGeom prst="rect">
            <a:avLst/>
          </a:prstGeom>
          <a:blipFill>
            <a:blip r:embed="rId5" cstate="print"/>
            <a:stretch>
              <a:fillRect/>
            </a:stretch>
          </a:blipFill>
        </p:spPr>
        <p:txBody>
          <a:bodyPr wrap="square" lIns="0" tIns="0" rIns="0" bIns="0" rtlCol="0"/>
          <a:lstStyle/>
          <a:p>
            <a:endParaRPr>
              <a:latin typeface="游ゴシック" panose="020B0400000000000000" pitchFamily="50" charset="-128"/>
              <a:ea typeface="游ゴシック" panose="020B0400000000000000" pitchFamily="50" charset="-128"/>
            </a:endParaRPr>
          </a:p>
        </p:txBody>
      </p:sp>
      <p:sp>
        <p:nvSpPr>
          <p:cNvPr id="14" name="object 14"/>
          <p:cNvSpPr txBox="1">
            <a:spLocks noGrp="1"/>
          </p:cNvSpPr>
          <p:nvPr>
            <p:ph type="title"/>
          </p:nvPr>
        </p:nvSpPr>
        <p:spPr>
          <a:xfrm>
            <a:off x="1917701" y="66330"/>
            <a:ext cx="9008216" cy="911916"/>
          </a:xfrm>
          <a:prstGeom prst="rect">
            <a:avLst/>
          </a:prstGeom>
        </p:spPr>
        <p:txBody>
          <a:bodyPr vert="horz" wrap="square" lIns="0" tIns="113030" rIns="0" bIns="0" rtlCol="0" anchor="ctr">
            <a:spAutoFit/>
          </a:bodyPr>
          <a:lstStyle/>
          <a:p>
            <a:pPr marL="3538220" marR="5080" indent="340360">
              <a:lnSpc>
                <a:spcPct val="80000"/>
              </a:lnSpc>
              <a:spcBef>
                <a:spcPts val="890"/>
              </a:spcBef>
            </a:pPr>
            <a:r>
              <a:rPr spc="-145" dirty="0">
                <a:latin typeface="游ゴシック" panose="020B0400000000000000" pitchFamily="50" charset="-128"/>
                <a:ea typeface="游ゴシック" panose="020B0400000000000000" pitchFamily="50" charset="-128"/>
              </a:rPr>
              <a:t>BRAIN-supported</a:t>
            </a:r>
            <a:r>
              <a:rPr spc="-285" dirty="0">
                <a:latin typeface="游ゴシック" panose="020B0400000000000000" pitchFamily="50" charset="-128"/>
                <a:ea typeface="游ゴシック" panose="020B0400000000000000" pitchFamily="50" charset="-128"/>
              </a:rPr>
              <a:t> </a:t>
            </a:r>
            <a:r>
              <a:rPr spc="-225" dirty="0">
                <a:latin typeface="游ゴシック" panose="020B0400000000000000" pitchFamily="50" charset="-128"/>
                <a:ea typeface="游ゴシック" panose="020B0400000000000000" pitchFamily="50" charset="-128"/>
              </a:rPr>
              <a:t>Technology  </a:t>
            </a:r>
            <a:r>
              <a:rPr spc="-215" dirty="0">
                <a:latin typeface="游ゴシック" panose="020B0400000000000000" pitchFamily="50" charset="-128"/>
                <a:ea typeface="游ゴシック" panose="020B0400000000000000" pitchFamily="50" charset="-128"/>
              </a:rPr>
              <a:t>Leaps </a:t>
            </a:r>
            <a:r>
              <a:rPr spc="-145" dirty="0">
                <a:latin typeface="游ゴシック" panose="020B0400000000000000" pitchFamily="50" charset="-128"/>
                <a:ea typeface="游ゴシック" panose="020B0400000000000000" pitchFamily="50" charset="-128"/>
              </a:rPr>
              <a:t>to </a:t>
            </a:r>
            <a:r>
              <a:rPr spc="-235" dirty="0">
                <a:latin typeface="游ゴシック" panose="020B0400000000000000" pitchFamily="50" charset="-128"/>
                <a:ea typeface="游ゴシック" panose="020B0400000000000000" pitchFamily="50" charset="-128"/>
              </a:rPr>
              <a:t>Catalyze</a:t>
            </a:r>
            <a:r>
              <a:rPr spc="-440" dirty="0">
                <a:latin typeface="游ゴシック" panose="020B0400000000000000" pitchFamily="50" charset="-128"/>
                <a:ea typeface="游ゴシック" panose="020B0400000000000000" pitchFamily="50" charset="-128"/>
              </a:rPr>
              <a:t> </a:t>
            </a:r>
            <a:r>
              <a:rPr spc="-200" dirty="0">
                <a:latin typeface="游ゴシック" panose="020B0400000000000000" pitchFamily="50" charset="-128"/>
                <a:ea typeface="游ゴシック" panose="020B0400000000000000" pitchFamily="50" charset="-128"/>
              </a:rPr>
              <a:t>Neuroscience</a:t>
            </a:r>
          </a:p>
        </p:txBody>
      </p:sp>
      <p:sp>
        <p:nvSpPr>
          <p:cNvPr id="15" name="object 15"/>
          <p:cNvSpPr txBox="1"/>
          <p:nvPr/>
        </p:nvSpPr>
        <p:spPr>
          <a:xfrm>
            <a:off x="8701926" y="1815477"/>
            <a:ext cx="1801495" cy="228268"/>
          </a:xfrm>
          <a:prstGeom prst="rect">
            <a:avLst/>
          </a:prstGeom>
        </p:spPr>
        <p:txBody>
          <a:bodyPr vert="horz" wrap="square" lIns="0" tIns="12700" rIns="0" bIns="0" rtlCol="0">
            <a:spAutoFit/>
          </a:bodyPr>
          <a:lstStyle/>
          <a:p>
            <a:pPr marL="12700">
              <a:spcBef>
                <a:spcPts val="100"/>
              </a:spcBef>
            </a:pPr>
            <a:r>
              <a:rPr sz="1400" spc="-55" dirty="0">
                <a:latin typeface="游ゴシック" panose="020B0400000000000000" pitchFamily="50" charset="-128"/>
                <a:ea typeface="游ゴシック" panose="020B0400000000000000" pitchFamily="50" charset="-128"/>
                <a:cs typeface="Trebuchet MS"/>
              </a:rPr>
              <a:t>Shekhar </a:t>
            </a:r>
            <a:r>
              <a:rPr sz="1400" spc="-80" dirty="0">
                <a:latin typeface="游ゴシック" panose="020B0400000000000000" pitchFamily="50" charset="-128"/>
                <a:ea typeface="游ゴシック" panose="020B0400000000000000" pitchFamily="50" charset="-128"/>
                <a:cs typeface="Trebuchet MS"/>
              </a:rPr>
              <a:t>et </a:t>
            </a:r>
            <a:r>
              <a:rPr sz="1400" spc="-125" dirty="0">
                <a:latin typeface="游ゴシック" panose="020B0400000000000000" pitchFamily="50" charset="-128"/>
                <a:ea typeface="游ゴシック" panose="020B0400000000000000" pitchFamily="50" charset="-128"/>
                <a:cs typeface="Trebuchet MS"/>
              </a:rPr>
              <a:t>al., </a:t>
            </a:r>
            <a:r>
              <a:rPr sz="1400" i="1" spc="-125" dirty="0">
                <a:latin typeface="游ゴシック" panose="020B0400000000000000" pitchFamily="50" charset="-128"/>
                <a:ea typeface="游ゴシック" panose="020B0400000000000000" pitchFamily="50" charset="-128"/>
                <a:cs typeface="Trebuchet MS"/>
              </a:rPr>
              <a:t>Cell,</a:t>
            </a:r>
            <a:r>
              <a:rPr sz="1400" i="1" spc="-215" dirty="0">
                <a:latin typeface="游ゴシック" panose="020B0400000000000000" pitchFamily="50" charset="-128"/>
                <a:ea typeface="游ゴシック" panose="020B0400000000000000" pitchFamily="50" charset="-128"/>
                <a:cs typeface="Trebuchet MS"/>
              </a:rPr>
              <a:t> </a:t>
            </a:r>
            <a:r>
              <a:rPr sz="1400" spc="-25" dirty="0">
                <a:latin typeface="游ゴシック" panose="020B0400000000000000" pitchFamily="50" charset="-128"/>
                <a:ea typeface="游ゴシック" panose="020B0400000000000000" pitchFamily="50" charset="-128"/>
                <a:cs typeface="Trebuchet MS"/>
              </a:rPr>
              <a:t>2016</a:t>
            </a:r>
            <a:endParaRPr sz="1400">
              <a:latin typeface="游ゴシック" panose="020B0400000000000000" pitchFamily="50" charset="-128"/>
              <a:ea typeface="游ゴシック" panose="020B0400000000000000" pitchFamily="50" charset="-128"/>
              <a:cs typeface="Trebuchet MS"/>
            </a:endParaRPr>
          </a:p>
        </p:txBody>
      </p:sp>
      <p:sp>
        <p:nvSpPr>
          <p:cNvPr id="16" name="object 16"/>
          <p:cNvSpPr txBox="1"/>
          <p:nvPr/>
        </p:nvSpPr>
        <p:spPr>
          <a:xfrm>
            <a:off x="8339202" y="2962173"/>
            <a:ext cx="2163445" cy="443711"/>
          </a:xfrm>
          <a:prstGeom prst="rect">
            <a:avLst/>
          </a:prstGeom>
        </p:spPr>
        <p:txBody>
          <a:bodyPr vert="horz" wrap="square" lIns="0" tIns="12700" rIns="0" bIns="0" rtlCol="0">
            <a:spAutoFit/>
          </a:bodyPr>
          <a:lstStyle/>
          <a:p>
            <a:pPr marL="12700">
              <a:spcBef>
                <a:spcPts val="100"/>
              </a:spcBef>
            </a:pPr>
            <a:r>
              <a:rPr sz="1400" spc="-30" dirty="0">
                <a:latin typeface="游ゴシック" panose="020B0400000000000000" pitchFamily="50" charset="-128"/>
                <a:ea typeface="游ゴシック" panose="020B0400000000000000" pitchFamily="50" charset="-128"/>
                <a:cs typeface="Trebuchet MS"/>
              </a:rPr>
              <a:t>McKenna </a:t>
            </a:r>
            <a:r>
              <a:rPr sz="1400" spc="-80" dirty="0">
                <a:latin typeface="游ゴシック" panose="020B0400000000000000" pitchFamily="50" charset="-128"/>
                <a:ea typeface="游ゴシック" panose="020B0400000000000000" pitchFamily="50" charset="-128"/>
                <a:cs typeface="Trebuchet MS"/>
              </a:rPr>
              <a:t>et </a:t>
            </a:r>
            <a:r>
              <a:rPr sz="1400" spc="-125" dirty="0">
                <a:latin typeface="游ゴシック" panose="020B0400000000000000" pitchFamily="50" charset="-128"/>
                <a:ea typeface="游ゴシック" panose="020B0400000000000000" pitchFamily="50" charset="-128"/>
                <a:cs typeface="Trebuchet MS"/>
              </a:rPr>
              <a:t>al., </a:t>
            </a:r>
            <a:r>
              <a:rPr sz="1400" i="1" spc="-85" dirty="0">
                <a:latin typeface="游ゴシック" panose="020B0400000000000000" pitchFamily="50" charset="-128"/>
                <a:ea typeface="游ゴシック" panose="020B0400000000000000" pitchFamily="50" charset="-128"/>
                <a:cs typeface="Trebuchet MS"/>
              </a:rPr>
              <a:t>Science,</a:t>
            </a:r>
            <a:r>
              <a:rPr sz="1400" i="1" spc="-254" dirty="0">
                <a:latin typeface="游ゴシック" panose="020B0400000000000000" pitchFamily="50" charset="-128"/>
                <a:ea typeface="游ゴシック" panose="020B0400000000000000" pitchFamily="50" charset="-128"/>
                <a:cs typeface="Trebuchet MS"/>
              </a:rPr>
              <a:t> </a:t>
            </a:r>
            <a:r>
              <a:rPr sz="1400" spc="-25" dirty="0">
                <a:latin typeface="游ゴシック" panose="020B0400000000000000" pitchFamily="50" charset="-128"/>
                <a:ea typeface="游ゴシック" panose="020B0400000000000000" pitchFamily="50" charset="-128"/>
                <a:cs typeface="Trebuchet MS"/>
              </a:rPr>
              <a:t>2016</a:t>
            </a:r>
            <a:endParaRPr sz="1400" dirty="0">
              <a:latin typeface="游ゴシック" panose="020B0400000000000000" pitchFamily="50" charset="-128"/>
              <a:ea typeface="游ゴシック" panose="020B0400000000000000" pitchFamily="50" charset="-128"/>
              <a:cs typeface="Trebuchet MS"/>
            </a:endParaRPr>
          </a:p>
        </p:txBody>
      </p:sp>
      <p:sp>
        <p:nvSpPr>
          <p:cNvPr id="17" name="object 17"/>
          <p:cNvSpPr txBox="1"/>
          <p:nvPr/>
        </p:nvSpPr>
        <p:spPr>
          <a:xfrm>
            <a:off x="8603450" y="4617948"/>
            <a:ext cx="1878964" cy="228268"/>
          </a:xfrm>
          <a:prstGeom prst="rect">
            <a:avLst/>
          </a:prstGeom>
        </p:spPr>
        <p:txBody>
          <a:bodyPr vert="horz" wrap="square" lIns="0" tIns="12700" rIns="0" bIns="0" rtlCol="0">
            <a:spAutoFit/>
          </a:bodyPr>
          <a:lstStyle/>
          <a:p>
            <a:pPr marL="12700">
              <a:spcBef>
                <a:spcPts val="100"/>
              </a:spcBef>
            </a:pPr>
            <a:r>
              <a:rPr sz="1400" spc="-40" dirty="0">
                <a:latin typeface="游ゴシック" panose="020B0400000000000000" pitchFamily="50" charset="-128"/>
                <a:ea typeface="游ゴシック" panose="020B0400000000000000" pitchFamily="50" charset="-128"/>
                <a:cs typeface="Trebuchet MS"/>
              </a:rPr>
              <a:t>Naumann </a:t>
            </a:r>
            <a:r>
              <a:rPr sz="1400" spc="-80" dirty="0">
                <a:latin typeface="游ゴシック" panose="020B0400000000000000" pitchFamily="50" charset="-128"/>
                <a:ea typeface="游ゴシック" panose="020B0400000000000000" pitchFamily="50" charset="-128"/>
                <a:cs typeface="Trebuchet MS"/>
              </a:rPr>
              <a:t>et </a:t>
            </a:r>
            <a:r>
              <a:rPr sz="1400" spc="-125" dirty="0">
                <a:latin typeface="游ゴシック" panose="020B0400000000000000" pitchFamily="50" charset="-128"/>
                <a:ea typeface="游ゴシック" panose="020B0400000000000000" pitchFamily="50" charset="-128"/>
                <a:cs typeface="Trebuchet MS"/>
              </a:rPr>
              <a:t>al., </a:t>
            </a:r>
            <a:r>
              <a:rPr sz="1400" i="1" spc="-114" dirty="0">
                <a:latin typeface="游ゴシック" panose="020B0400000000000000" pitchFamily="50" charset="-128"/>
                <a:ea typeface="游ゴシック" panose="020B0400000000000000" pitchFamily="50" charset="-128"/>
                <a:cs typeface="Trebuchet MS"/>
              </a:rPr>
              <a:t>Cell</a:t>
            </a:r>
            <a:r>
              <a:rPr sz="1400" i="1" spc="-240" dirty="0">
                <a:latin typeface="游ゴシック" panose="020B0400000000000000" pitchFamily="50" charset="-128"/>
                <a:ea typeface="游ゴシック" panose="020B0400000000000000" pitchFamily="50" charset="-128"/>
                <a:cs typeface="Trebuchet MS"/>
              </a:rPr>
              <a:t> </a:t>
            </a:r>
            <a:r>
              <a:rPr sz="1400" spc="-25" dirty="0">
                <a:latin typeface="游ゴシック" panose="020B0400000000000000" pitchFamily="50" charset="-128"/>
                <a:ea typeface="游ゴシック" panose="020B0400000000000000" pitchFamily="50" charset="-128"/>
                <a:cs typeface="Trebuchet MS"/>
              </a:rPr>
              <a:t>2016</a:t>
            </a:r>
            <a:endParaRPr sz="1400">
              <a:latin typeface="游ゴシック" panose="020B0400000000000000" pitchFamily="50" charset="-128"/>
              <a:ea typeface="游ゴシック" panose="020B0400000000000000" pitchFamily="50" charset="-128"/>
              <a:cs typeface="Trebuchet MS"/>
            </a:endParaRPr>
          </a:p>
        </p:txBody>
      </p:sp>
      <p:sp>
        <p:nvSpPr>
          <p:cNvPr id="18" name="object 18"/>
          <p:cNvSpPr txBox="1"/>
          <p:nvPr/>
        </p:nvSpPr>
        <p:spPr>
          <a:xfrm>
            <a:off x="4695559" y="5181004"/>
            <a:ext cx="5807075" cy="1605915"/>
          </a:xfrm>
          <a:prstGeom prst="rect">
            <a:avLst/>
          </a:prstGeom>
        </p:spPr>
        <p:txBody>
          <a:bodyPr vert="horz" wrap="square" lIns="0" tIns="57785" rIns="0" bIns="0" rtlCol="0">
            <a:spAutoFit/>
          </a:bodyPr>
          <a:lstStyle/>
          <a:p>
            <a:pPr marL="12700" marR="2714625">
              <a:lnSpc>
                <a:spcPct val="85100"/>
              </a:lnSpc>
              <a:spcBef>
                <a:spcPts val="455"/>
              </a:spcBef>
            </a:pPr>
            <a:r>
              <a:rPr sz="2000" spc="-20" dirty="0">
                <a:latin typeface="游ゴシック" panose="020B0400000000000000" pitchFamily="50" charset="-128"/>
                <a:ea typeface="游ゴシック" panose="020B0400000000000000" pitchFamily="50" charset="-128"/>
                <a:cs typeface="Trebuchet MS"/>
              </a:rPr>
              <a:t>3D </a:t>
            </a:r>
            <a:r>
              <a:rPr sz="2000" spc="-75" dirty="0">
                <a:latin typeface="游ゴシック" panose="020B0400000000000000" pitchFamily="50" charset="-128"/>
                <a:ea typeface="游ゴシック" panose="020B0400000000000000" pitchFamily="50" charset="-128"/>
                <a:cs typeface="Trebuchet MS"/>
              </a:rPr>
              <a:t>map </a:t>
            </a:r>
            <a:r>
              <a:rPr sz="2000" spc="-80" dirty="0">
                <a:latin typeface="游ゴシック" panose="020B0400000000000000" pitchFamily="50" charset="-128"/>
                <a:ea typeface="游ゴシック" panose="020B0400000000000000" pitchFamily="50" charset="-128"/>
                <a:cs typeface="Trebuchet MS"/>
              </a:rPr>
              <a:t>of </a:t>
            </a:r>
            <a:r>
              <a:rPr sz="2000" spc="-70" dirty="0">
                <a:latin typeface="游ゴシック" panose="020B0400000000000000" pitchFamily="50" charset="-128"/>
                <a:ea typeface="游ゴシック" panose="020B0400000000000000" pitchFamily="50" charset="-128"/>
                <a:cs typeface="Trebuchet MS"/>
              </a:rPr>
              <a:t>motor </a:t>
            </a:r>
            <a:r>
              <a:rPr sz="2000" spc="-114" dirty="0">
                <a:latin typeface="游ゴシック" panose="020B0400000000000000" pitchFamily="50" charset="-128"/>
                <a:ea typeface="游ゴシック" panose="020B0400000000000000" pitchFamily="50" charset="-128"/>
                <a:cs typeface="Trebuchet MS"/>
              </a:rPr>
              <a:t>cortex </a:t>
            </a:r>
            <a:r>
              <a:rPr sz="2000" spc="-120" dirty="0">
                <a:latin typeface="游ゴシック" panose="020B0400000000000000" pitchFamily="50" charset="-128"/>
                <a:ea typeface="游ゴシック" panose="020B0400000000000000" pitchFamily="50" charset="-128"/>
                <a:cs typeface="Trebuchet MS"/>
              </a:rPr>
              <a:t>tract  </a:t>
            </a:r>
            <a:r>
              <a:rPr sz="2000" spc="-90" dirty="0">
                <a:latin typeface="游ゴシック" panose="020B0400000000000000" pitchFamily="50" charset="-128"/>
                <a:ea typeface="游ゴシック" panose="020B0400000000000000" pitchFamily="50" charset="-128"/>
                <a:cs typeface="Trebuchet MS"/>
              </a:rPr>
              <a:t>pathways </a:t>
            </a:r>
            <a:r>
              <a:rPr sz="2000" spc="-80" dirty="0">
                <a:latin typeface="游ゴシック" panose="020B0400000000000000" pitchFamily="50" charset="-128"/>
                <a:ea typeface="游ゴシック" panose="020B0400000000000000" pitchFamily="50" charset="-128"/>
                <a:cs typeface="Trebuchet MS"/>
              </a:rPr>
              <a:t>in </a:t>
            </a:r>
            <a:r>
              <a:rPr sz="2000" spc="-105" dirty="0">
                <a:latin typeface="游ゴシック" panose="020B0400000000000000" pitchFamily="50" charset="-128"/>
                <a:ea typeface="游ゴシック" panose="020B0400000000000000" pitchFamily="50" charset="-128"/>
                <a:cs typeface="Trebuchet MS"/>
              </a:rPr>
              <a:t>mice </a:t>
            </a:r>
            <a:r>
              <a:rPr sz="2000" b="1" spc="-130" dirty="0">
                <a:latin typeface="游ゴシック" panose="020B0400000000000000" pitchFamily="50" charset="-128"/>
                <a:ea typeface="游ゴシック" panose="020B0400000000000000" pitchFamily="50" charset="-128"/>
                <a:cs typeface="Trebuchet MS"/>
              </a:rPr>
              <a:t>reveal </a:t>
            </a:r>
            <a:r>
              <a:rPr sz="2000" b="1" spc="-80" dirty="0">
                <a:latin typeface="游ゴシック" panose="020B0400000000000000" pitchFamily="50" charset="-128"/>
                <a:ea typeface="游ゴシック" panose="020B0400000000000000" pitchFamily="50" charset="-128"/>
                <a:cs typeface="Trebuchet MS"/>
              </a:rPr>
              <a:t>a  </a:t>
            </a:r>
            <a:r>
              <a:rPr sz="2000" b="1" spc="-114" dirty="0">
                <a:latin typeface="游ゴシック" panose="020B0400000000000000" pitchFamily="50" charset="-128"/>
                <a:ea typeface="游ゴシック" panose="020B0400000000000000" pitchFamily="50" charset="-128"/>
                <a:cs typeface="Trebuchet MS"/>
              </a:rPr>
              <a:t>systematically </a:t>
            </a:r>
            <a:r>
              <a:rPr sz="2000" b="1" spc="-130" dirty="0">
                <a:latin typeface="游ゴシック" panose="020B0400000000000000" pitchFamily="50" charset="-128"/>
                <a:ea typeface="游ゴシック" panose="020B0400000000000000" pitchFamily="50" charset="-128"/>
                <a:cs typeface="Trebuchet MS"/>
              </a:rPr>
              <a:t>organized  </a:t>
            </a:r>
            <a:r>
              <a:rPr sz="2000" b="1" spc="-125" dirty="0">
                <a:latin typeface="游ゴシック" panose="020B0400000000000000" pitchFamily="50" charset="-128"/>
                <a:ea typeface="游ゴシック" panose="020B0400000000000000" pitchFamily="50" charset="-128"/>
                <a:cs typeface="Trebuchet MS"/>
              </a:rPr>
              <a:t>connectome </a:t>
            </a:r>
            <a:r>
              <a:rPr sz="2000" b="1" spc="-85" dirty="0">
                <a:latin typeface="游ゴシック" panose="020B0400000000000000" pitchFamily="50" charset="-128"/>
                <a:ea typeface="游ゴシック" panose="020B0400000000000000" pitchFamily="50" charset="-128"/>
                <a:cs typeface="Trebuchet MS"/>
              </a:rPr>
              <a:t>of </a:t>
            </a:r>
            <a:r>
              <a:rPr sz="2000" b="1" spc="-100" dirty="0">
                <a:latin typeface="游ゴシック" panose="020B0400000000000000" pitchFamily="50" charset="-128"/>
                <a:ea typeface="游ゴシック" panose="020B0400000000000000" pitchFamily="50" charset="-128"/>
                <a:cs typeface="Trebuchet MS"/>
              </a:rPr>
              <a:t>motor</a:t>
            </a:r>
            <a:r>
              <a:rPr sz="2000" b="1" spc="-280" dirty="0">
                <a:latin typeface="游ゴシック" panose="020B0400000000000000" pitchFamily="50" charset="-128"/>
                <a:ea typeface="游ゴシック" panose="020B0400000000000000" pitchFamily="50" charset="-128"/>
                <a:cs typeface="Trebuchet MS"/>
              </a:rPr>
              <a:t> </a:t>
            </a:r>
            <a:r>
              <a:rPr sz="2000" b="1" spc="-100" dirty="0">
                <a:latin typeface="游ゴシック" panose="020B0400000000000000" pitchFamily="50" charset="-128"/>
                <a:ea typeface="游ゴシック" panose="020B0400000000000000" pitchFamily="50" charset="-128"/>
                <a:cs typeface="Trebuchet MS"/>
              </a:rPr>
              <a:t>output  </a:t>
            </a:r>
            <a:r>
              <a:rPr sz="2000" b="1" spc="-125" dirty="0">
                <a:latin typeface="游ゴシック" panose="020B0400000000000000" pitchFamily="50" charset="-128"/>
                <a:ea typeface="游ゴシック" panose="020B0400000000000000" pitchFamily="50" charset="-128"/>
                <a:cs typeface="Trebuchet MS"/>
              </a:rPr>
              <a:t>projections</a:t>
            </a:r>
            <a:endParaRPr sz="2000" dirty="0">
              <a:latin typeface="游ゴシック" panose="020B0400000000000000" pitchFamily="50" charset="-128"/>
              <a:ea typeface="游ゴシック" panose="020B0400000000000000" pitchFamily="50" charset="-128"/>
              <a:cs typeface="Trebuchet MS"/>
            </a:endParaRPr>
          </a:p>
          <a:p>
            <a:pPr marL="3257550">
              <a:spcBef>
                <a:spcPts val="200"/>
              </a:spcBef>
            </a:pPr>
            <a:r>
              <a:rPr sz="1400" spc="-80" dirty="0">
                <a:latin typeface="游ゴシック" panose="020B0400000000000000" pitchFamily="50" charset="-128"/>
                <a:ea typeface="游ゴシック" panose="020B0400000000000000" pitchFamily="50" charset="-128"/>
                <a:cs typeface="Trebuchet MS"/>
              </a:rPr>
              <a:t>Jeong et </a:t>
            </a:r>
            <a:r>
              <a:rPr sz="1400" spc="-125" dirty="0">
                <a:latin typeface="游ゴシック" panose="020B0400000000000000" pitchFamily="50" charset="-128"/>
                <a:ea typeface="游ゴシック" panose="020B0400000000000000" pitchFamily="50" charset="-128"/>
                <a:cs typeface="Trebuchet MS"/>
              </a:rPr>
              <a:t>al., </a:t>
            </a:r>
            <a:r>
              <a:rPr sz="1400" i="1" spc="-90" dirty="0">
                <a:latin typeface="游ゴシック" panose="020B0400000000000000" pitchFamily="50" charset="-128"/>
                <a:ea typeface="游ゴシック" panose="020B0400000000000000" pitchFamily="50" charset="-128"/>
                <a:cs typeface="Trebuchet MS"/>
              </a:rPr>
              <a:t>Scientific </a:t>
            </a:r>
            <a:r>
              <a:rPr sz="1400" i="1" spc="-75" dirty="0">
                <a:latin typeface="游ゴシック" panose="020B0400000000000000" pitchFamily="50" charset="-128"/>
                <a:ea typeface="游ゴシック" panose="020B0400000000000000" pitchFamily="50" charset="-128"/>
                <a:cs typeface="Trebuchet MS"/>
              </a:rPr>
              <a:t>Reports</a:t>
            </a:r>
            <a:r>
              <a:rPr sz="1400" i="1" spc="-204" dirty="0">
                <a:latin typeface="游ゴシック" panose="020B0400000000000000" pitchFamily="50" charset="-128"/>
                <a:ea typeface="游ゴシック" panose="020B0400000000000000" pitchFamily="50" charset="-128"/>
                <a:cs typeface="Trebuchet MS"/>
              </a:rPr>
              <a:t> </a:t>
            </a:r>
            <a:r>
              <a:rPr sz="1400" spc="-25" dirty="0">
                <a:latin typeface="游ゴシック" panose="020B0400000000000000" pitchFamily="50" charset="-128"/>
                <a:ea typeface="游ゴシック" panose="020B0400000000000000" pitchFamily="50" charset="-128"/>
                <a:cs typeface="Trebuchet MS"/>
              </a:rPr>
              <a:t>2016</a:t>
            </a:r>
            <a:endParaRPr sz="1400" dirty="0">
              <a:latin typeface="游ゴシック" panose="020B0400000000000000" pitchFamily="50" charset="-128"/>
              <a:ea typeface="游ゴシック" panose="020B0400000000000000" pitchFamily="50" charset="-128"/>
              <a:cs typeface="Trebuchet MS"/>
            </a:endParaRPr>
          </a:p>
        </p:txBody>
      </p:sp>
    </p:spTree>
    <p:extLst>
      <p:ext uri="{BB962C8B-B14F-4D97-AF65-F5344CB8AC3E}">
        <p14:creationId xmlns:p14="http://schemas.microsoft.com/office/powerpoint/2010/main" val="30861068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6837" y="344144"/>
            <a:ext cx="2696845" cy="360680"/>
          </a:xfrm>
          <a:prstGeom prst="rect">
            <a:avLst/>
          </a:prstGeom>
        </p:spPr>
        <p:txBody>
          <a:bodyPr vert="horz" wrap="square" lIns="0" tIns="12700" rIns="0" bIns="0" rtlCol="0">
            <a:spAutoFit/>
          </a:bodyPr>
          <a:lstStyle/>
          <a:p>
            <a:pPr marL="12700">
              <a:spcBef>
                <a:spcPts val="100"/>
              </a:spcBef>
            </a:pPr>
            <a:r>
              <a:rPr sz="2200" b="1" spc="-190" dirty="0">
                <a:solidFill>
                  <a:srgbClr val="FFFFFF"/>
                </a:solidFill>
                <a:latin typeface="Trebuchet MS"/>
                <a:cs typeface="Trebuchet MS"/>
              </a:rPr>
              <a:t>THE </a:t>
            </a:r>
            <a:r>
              <a:rPr sz="2200" b="1" spc="-60" dirty="0">
                <a:solidFill>
                  <a:srgbClr val="FFFFFF"/>
                </a:solidFill>
                <a:latin typeface="Trebuchet MS"/>
                <a:cs typeface="Trebuchet MS"/>
              </a:rPr>
              <a:t>BRAIN</a:t>
            </a:r>
            <a:r>
              <a:rPr sz="2200" b="1" spc="-195" dirty="0">
                <a:solidFill>
                  <a:srgbClr val="FFFFFF"/>
                </a:solidFill>
                <a:latin typeface="Trebuchet MS"/>
                <a:cs typeface="Trebuchet MS"/>
              </a:rPr>
              <a:t> </a:t>
            </a:r>
            <a:r>
              <a:rPr sz="2200" b="1" spc="-145" dirty="0">
                <a:solidFill>
                  <a:srgbClr val="FFFFFF"/>
                </a:solidFill>
                <a:latin typeface="Trebuchet MS"/>
                <a:cs typeface="Trebuchet MS"/>
              </a:rPr>
              <a:t>INITIATIVE®</a:t>
            </a:r>
            <a:endParaRPr sz="2200">
              <a:latin typeface="Trebuchet MS"/>
              <a:cs typeface="Trebuchet MS"/>
            </a:endParaRPr>
          </a:p>
        </p:txBody>
      </p:sp>
      <p:sp>
        <p:nvSpPr>
          <p:cNvPr id="3" name="object 3"/>
          <p:cNvSpPr/>
          <p:nvPr/>
        </p:nvSpPr>
        <p:spPr>
          <a:xfrm>
            <a:off x="1600747" y="6126162"/>
            <a:ext cx="2894975" cy="73183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573795" y="1729947"/>
            <a:ext cx="5618205" cy="512805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21276" y="1027874"/>
            <a:ext cx="10070756" cy="3989810"/>
          </a:xfrm>
          <a:prstGeom prst="rect">
            <a:avLst/>
          </a:prstGeom>
        </p:spPr>
        <p:txBody>
          <a:bodyPr vert="horz" wrap="square" lIns="0" tIns="66040" rIns="0" bIns="0" rtlCol="0">
            <a:spAutoFit/>
          </a:bodyPr>
          <a:lstStyle/>
          <a:p>
            <a:pPr marL="177800" marR="5080">
              <a:lnSpc>
                <a:spcPts val="2470"/>
              </a:lnSpc>
              <a:spcBef>
                <a:spcPts val="520"/>
              </a:spcBef>
            </a:pPr>
            <a:r>
              <a:rPr sz="2400" b="1" spc="-225" dirty="0">
                <a:latin typeface="游ゴシック" panose="020B0400000000000000" pitchFamily="50" charset="-128"/>
                <a:ea typeface="游ゴシック" panose="020B0400000000000000" pitchFamily="50" charset="-128"/>
                <a:cs typeface="Trebuchet MS"/>
              </a:rPr>
              <a:t>Dr. </a:t>
            </a:r>
            <a:r>
              <a:rPr sz="2400" b="1" spc="-114" dirty="0">
                <a:latin typeface="游ゴシック" panose="020B0400000000000000" pitchFamily="50" charset="-128"/>
                <a:ea typeface="游ゴシック" panose="020B0400000000000000" pitchFamily="50" charset="-128"/>
                <a:cs typeface="Trebuchet MS"/>
              </a:rPr>
              <a:t>Arnold </a:t>
            </a:r>
            <a:r>
              <a:rPr sz="2400" b="1" spc="-145" dirty="0">
                <a:latin typeface="游ゴシック" panose="020B0400000000000000" pitchFamily="50" charset="-128"/>
                <a:ea typeface="游ゴシック" panose="020B0400000000000000" pitchFamily="50" charset="-128"/>
                <a:cs typeface="Trebuchet MS"/>
              </a:rPr>
              <a:t>Kriegstein </a:t>
            </a:r>
            <a:r>
              <a:rPr sz="2400" b="1" spc="-114" dirty="0">
                <a:latin typeface="游ゴシック" panose="020B0400000000000000" pitchFamily="50" charset="-128"/>
                <a:ea typeface="游ゴシック" panose="020B0400000000000000" pitchFamily="50" charset="-128"/>
                <a:cs typeface="Trebuchet MS"/>
              </a:rPr>
              <a:t>and </a:t>
            </a:r>
            <a:r>
              <a:rPr sz="2400" b="1" spc="-130" dirty="0">
                <a:latin typeface="游ゴシック" panose="020B0400000000000000" pitchFamily="50" charset="-128"/>
                <a:ea typeface="游ゴシック" panose="020B0400000000000000" pitchFamily="50" charset="-128"/>
                <a:cs typeface="Trebuchet MS"/>
              </a:rPr>
              <a:t>colleagues </a:t>
            </a:r>
            <a:r>
              <a:rPr sz="2400" b="1" spc="-135" dirty="0">
                <a:latin typeface="游ゴシック" panose="020B0400000000000000" pitchFamily="50" charset="-128"/>
                <a:ea typeface="游ゴシック" panose="020B0400000000000000" pitchFamily="50" charset="-128"/>
                <a:cs typeface="Trebuchet MS"/>
              </a:rPr>
              <a:t>identify </a:t>
            </a:r>
            <a:r>
              <a:rPr sz="2400" b="1" spc="-140" dirty="0">
                <a:latin typeface="游ゴシック" panose="020B0400000000000000" pitchFamily="50" charset="-128"/>
                <a:ea typeface="游ゴシック" panose="020B0400000000000000" pitchFamily="50" charset="-128"/>
                <a:cs typeface="Trebuchet MS"/>
              </a:rPr>
              <a:t>candidate</a:t>
            </a:r>
            <a:r>
              <a:rPr sz="2400" b="1" spc="-434" dirty="0">
                <a:latin typeface="游ゴシック" panose="020B0400000000000000" pitchFamily="50" charset="-128"/>
                <a:ea typeface="游ゴシック" panose="020B0400000000000000" pitchFamily="50" charset="-128"/>
                <a:cs typeface="Trebuchet MS"/>
              </a:rPr>
              <a:t> </a:t>
            </a:r>
            <a:r>
              <a:rPr sz="2400" b="1" spc="-155" dirty="0">
                <a:latin typeface="游ゴシック" panose="020B0400000000000000" pitchFamily="50" charset="-128"/>
                <a:ea typeface="游ゴシック" panose="020B0400000000000000" pitchFamily="50" charset="-128"/>
                <a:cs typeface="Trebuchet MS"/>
              </a:rPr>
              <a:t>entry  </a:t>
            </a:r>
            <a:r>
              <a:rPr sz="2400" b="1" spc="-160" dirty="0">
                <a:latin typeface="游ゴシック" panose="020B0400000000000000" pitchFamily="50" charset="-128"/>
                <a:ea typeface="游ゴシック" panose="020B0400000000000000" pitchFamily="50" charset="-128"/>
                <a:cs typeface="Trebuchet MS"/>
              </a:rPr>
              <a:t>receptor </a:t>
            </a:r>
            <a:r>
              <a:rPr sz="2400" b="1" spc="-140" dirty="0">
                <a:latin typeface="游ゴシック" panose="020B0400000000000000" pitchFamily="50" charset="-128"/>
                <a:ea typeface="游ゴシック" panose="020B0400000000000000" pitchFamily="50" charset="-128"/>
                <a:cs typeface="Trebuchet MS"/>
              </a:rPr>
              <a:t>for </a:t>
            </a:r>
            <a:r>
              <a:rPr sz="2400" b="1" spc="-155" dirty="0">
                <a:latin typeface="游ゴシック" panose="020B0400000000000000" pitchFamily="50" charset="-128"/>
                <a:ea typeface="游ゴシック" panose="020B0400000000000000" pitchFamily="50" charset="-128"/>
                <a:cs typeface="Trebuchet MS"/>
              </a:rPr>
              <a:t>Zika </a:t>
            </a:r>
            <a:r>
              <a:rPr sz="2400" b="1" spc="-130" dirty="0">
                <a:latin typeface="游ゴシック" panose="020B0400000000000000" pitchFamily="50" charset="-128"/>
                <a:ea typeface="游ゴシック" panose="020B0400000000000000" pitchFamily="50" charset="-128"/>
                <a:cs typeface="Trebuchet MS"/>
              </a:rPr>
              <a:t>virus </a:t>
            </a:r>
            <a:r>
              <a:rPr sz="2400" b="1" spc="-135" dirty="0">
                <a:latin typeface="游ゴシック" panose="020B0400000000000000" pitchFamily="50" charset="-128"/>
                <a:ea typeface="游ゴシック" panose="020B0400000000000000" pitchFamily="50" charset="-128"/>
                <a:cs typeface="Trebuchet MS"/>
              </a:rPr>
              <a:t>in </a:t>
            </a:r>
            <a:r>
              <a:rPr sz="2400" b="1" spc="-150" dirty="0">
                <a:latin typeface="游ゴシック" panose="020B0400000000000000" pitchFamily="50" charset="-128"/>
                <a:ea typeface="游ゴシック" panose="020B0400000000000000" pitchFamily="50" charset="-128"/>
                <a:cs typeface="Trebuchet MS"/>
              </a:rPr>
              <a:t>neural </a:t>
            </a:r>
            <a:r>
              <a:rPr sz="2400" b="1" spc="-135" dirty="0">
                <a:latin typeface="游ゴシック" panose="020B0400000000000000" pitchFamily="50" charset="-128"/>
                <a:ea typeface="游ゴシック" panose="020B0400000000000000" pitchFamily="50" charset="-128"/>
                <a:cs typeface="Trebuchet MS"/>
              </a:rPr>
              <a:t>stem</a:t>
            </a:r>
            <a:r>
              <a:rPr sz="2400" b="1" spc="-459" dirty="0">
                <a:latin typeface="游ゴシック" panose="020B0400000000000000" pitchFamily="50" charset="-128"/>
                <a:ea typeface="游ゴシック" panose="020B0400000000000000" pitchFamily="50" charset="-128"/>
                <a:cs typeface="Trebuchet MS"/>
              </a:rPr>
              <a:t> </a:t>
            </a:r>
            <a:r>
              <a:rPr sz="2400" b="1" spc="-145" dirty="0">
                <a:latin typeface="游ゴシック" panose="020B0400000000000000" pitchFamily="50" charset="-128"/>
                <a:ea typeface="游ゴシック" panose="020B0400000000000000" pitchFamily="50" charset="-128"/>
                <a:cs typeface="Trebuchet MS"/>
              </a:rPr>
              <a:t>cells</a:t>
            </a:r>
            <a:endParaRPr sz="2400" dirty="0">
              <a:latin typeface="游ゴシック" panose="020B0400000000000000" pitchFamily="50" charset="-128"/>
              <a:ea typeface="游ゴシック" panose="020B0400000000000000" pitchFamily="50" charset="-128"/>
              <a:cs typeface="Trebuchet MS"/>
            </a:endParaRPr>
          </a:p>
          <a:p>
            <a:pPr marL="12700" marR="3968115">
              <a:lnSpc>
                <a:spcPct val="85100"/>
              </a:lnSpc>
              <a:spcBef>
                <a:spcPts val="705"/>
              </a:spcBef>
            </a:pPr>
            <a:r>
              <a:rPr sz="2400" u="heavy" spc="-105" dirty="0">
                <a:uFill>
                  <a:solidFill>
                    <a:srgbClr val="000000"/>
                  </a:solidFill>
                </a:uFill>
                <a:latin typeface="游ゴシック" panose="020B0400000000000000" pitchFamily="50" charset="-128"/>
                <a:ea typeface="游ゴシック" panose="020B0400000000000000" pitchFamily="50" charset="-128"/>
                <a:cs typeface="Trebuchet MS"/>
              </a:rPr>
              <a:t>Single </a:t>
            </a:r>
            <a:r>
              <a:rPr sz="2400" u="heavy" spc="-155" dirty="0">
                <a:uFill>
                  <a:solidFill>
                    <a:srgbClr val="000000"/>
                  </a:solidFill>
                </a:uFill>
                <a:latin typeface="游ゴシック" panose="020B0400000000000000" pitchFamily="50" charset="-128"/>
                <a:ea typeface="游ゴシック" panose="020B0400000000000000" pitchFamily="50" charset="-128"/>
                <a:cs typeface="Trebuchet MS"/>
              </a:rPr>
              <a:t>cell </a:t>
            </a:r>
            <a:r>
              <a:rPr sz="2400" u="heavy" spc="-75" dirty="0">
                <a:uFill>
                  <a:solidFill>
                    <a:srgbClr val="000000"/>
                  </a:solidFill>
                </a:uFill>
                <a:latin typeface="游ゴシック" panose="020B0400000000000000" pitchFamily="50" charset="-128"/>
                <a:ea typeface="游ゴシック" panose="020B0400000000000000" pitchFamily="50" charset="-128"/>
                <a:cs typeface="Trebuchet MS"/>
              </a:rPr>
              <a:t>RNA-seq</a:t>
            </a:r>
            <a:r>
              <a:rPr sz="2400" spc="-75" dirty="0">
                <a:latin typeface="游ゴシック" panose="020B0400000000000000" pitchFamily="50" charset="-128"/>
                <a:ea typeface="游ゴシック" panose="020B0400000000000000" pitchFamily="50" charset="-128"/>
                <a:cs typeface="Trebuchet MS"/>
              </a:rPr>
              <a:t> </a:t>
            </a:r>
            <a:r>
              <a:rPr sz="2400" spc="-100" dirty="0">
                <a:latin typeface="游ゴシック" panose="020B0400000000000000" pitchFamily="50" charset="-128"/>
                <a:ea typeface="游ゴシック" panose="020B0400000000000000" pitchFamily="50" charset="-128"/>
                <a:cs typeface="Trebuchet MS"/>
              </a:rPr>
              <a:t>analysis </a:t>
            </a:r>
            <a:r>
              <a:rPr sz="2400" spc="-95" dirty="0">
                <a:latin typeface="游ゴシック" panose="020B0400000000000000" pitchFamily="50" charset="-128"/>
                <a:ea typeface="游ゴシック" panose="020B0400000000000000" pitchFamily="50" charset="-128"/>
                <a:cs typeface="Trebuchet MS"/>
              </a:rPr>
              <a:t>of  </a:t>
            </a:r>
            <a:r>
              <a:rPr sz="2400" spc="-130" dirty="0">
                <a:latin typeface="游ゴシック" panose="020B0400000000000000" pitchFamily="50" charset="-128"/>
                <a:ea typeface="游ゴシック" panose="020B0400000000000000" pitchFamily="50" charset="-128"/>
                <a:cs typeface="Trebuchet MS"/>
              </a:rPr>
              <a:t>different </a:t>
            </a:r>
            <a:r>
              <a:rPr sz="2400" spc="-155" dirty="0">
                <a:latin typeface="游ゴシック" panose="020B0400000000000000" pitchFamily="50" charset="-128"/>
                <a:ea typeface="游ゴシック" panose="020B0400000000000000" pitchFamily="50" charset="-128"/>
                <a:cs typeface="Trebuchet MS"/>
              </a:rPr>
              <a:t>cell </a:t>
            </a:r>
            <a:r>
              <a:rPr sz="2400" spc="-95" dirty="0">
                <a:latin typeface="游ゴシック" panose="020B0400000000000000" pitchFamily="50" charset="-128"/>
                <a:ea typeface="游ゴシック" panose="020B0400000000000000" pitchFamily="50" charset="-128"/>
                <a:cs typeface="Trebuchet MS"/>
              </a:rPr>
              <a:t>types </a:t>
            </a:r>
            <a:r>
              <a:rPr sz="2400" spc="-85" dirty="0">
                <a:latin typeface="游ゴシック" panose="020B0400000000000000" pitchFamily="50" charset="-128"/>
                <a:ea typeface="游ゴシック" panose="020B0400000000000000" pitchFamily="50" charset="-128"/>
                <a:cs typeface="Trebuchet MS"/>
              </a:rPr>
              <a:t>during</a:t>
            </a:r>
            <a:r>
              <a:rPr sz="2400" spc="-434" dirty="0">
                <a:latin typeface="游ゴシック" panose="020B0400000000000000" pitchFamily="50" charset="-128"/>
                <a:ea typeface="游ゴシック" panose="020B0400000000000000" pitchFamily="50" charset="-128"/>
                <a:cs typeface="Trebuchet MS"/>
              </a:rPr>
              <a:t> </a:t>
            </a:r>
            <a:r>
              <a:rPr sz="2400" spc="-114" dirty="0">
                <a:latin typeface="游ゴシック" panose="020B0400000000000000" pitchFamily="50" charset="-128"/>
                <a:ea typeface="游ゴシック" panose="020B0400000000000000" pitchFamily="50" charset="-128"/>
                <a:cs typeface="Trebuchet MS"/>
              </a:rPr>
              <a:t>early  </a:t>
            </a:r>
            <a:r>
              <a:rPr sz="2400" spc="-105" dirty="0">
                <a:latin typeface="游ゴシック" panose="020B0400000000000000" pitchFamily="50" charset="-128"/>
                <a:ea typeface="游ゴシック" panose="020B0400000000000000" pitchFamily="50" charset="-128"/>
                <a:cs typeface="Trebuchet MS"/>
              </a:rPr>
              <a:t>development </a:t>
            </a:r>
            <a:r>
              <a:rPr sz="2400" spc="-185" dirty="0">
                <a:latin typeface="游ゴシック" panose="020B0400000000000000" pitchFamily="50" charset="-128"/>
                <a:ea typeface="游ゴシック" panose="020B0400000000000000" pitchFamily="50" charset="-128"/>
                <a:cs typeface="Trebuchet MS"/>
              </a:rPr>
              <a:t>(</a:t>
            </a:r>
            <a:r>
              <a:rPr sz="2400" i="1" spc="-185" dirty="0">
                <a:latin typeface="游ゴシック" panose="020B0400000000000000" pitchFamily="50" charset="-128"/>
                <a:ea typeface="游ゴシック" panose="020B0400000000000000" pitchFamily="50" charset="-128"/>
                <a:cs typeface="Trebuchet MS"/>
              </a:rPr>
              <a:t>Cell </a:t>
            </a:r>
            <a:r>
              <a:rPr sz="2400" i="1" spc="-135" dirty="0">
                <a:latin typeface="游ゴシック" panose="020B0400000000000000" pitchFamily="50" charset="-128"/>
                <a:ea typeface="游ゴシック" panose="020B0400000000000000" pitchFamily="50" charset="-128"/>
                <a:cs typeface="Trebuchet MS"/>
              </a:rPr>
              <a:t>Stem</a:t>
            </a:r>
            <a:r>
              <a:rPr sz="2400" i="1" spc="-300" dirty="0">
                <a:latin typeface="游ゴシック" panose="020B0400000000000000" pitchFamily="50" charset="-128"/>
                <a:ea typeface="游ゴシック" panose="020B0400000000000000" pitchFamily="50" charset="-128"/>
                <a:cs typeface="Trebuchet MS"/>
              </a:rPr>
              <a:t> </a:t>
            </a:r>
            <a:r>
              <a:rPr sz="2400" i="1" spc="-185" dirty="0">
                <a:latin typeface="游ゴシック" panose="020B0400000000000000" pitchFamily="50" charset="-128"/>
                <a:ea typeface="游ゴシック" panose="020B0400000000000000" pitchFamily="50" charset="-128"/>
                <a:cs typeface="Trebuchet MS"/>
              </a:rPr>
              <a:t>Cell</a:t>
            </a:r>
            <a:r>
              <a:rPr sz="2400" spc="-185" dirty="0">
                <a:latin typeface="游ゴシック" panose="020B0400000000000000" pitchFamily="50" charset="-128"/>
                <a:ea typeface="游ゴシック" panose="020B0400000000000000" pitchFamily="50" charset="-128"/>
                <a:cs typeface="Trebuchet MS"/>
              </a:rPr>
              <a:t>)</a:t>
            </a:r>
            <a:endParaRPr sz="2400" dirty="0">
              <a:latin typeface="游ゴシック" panose="020B0400000000000000" pitchFamily="50" charset="-128"/>
              <a:ea typeface="游ゴシック" panose="020B0400000000000000" pitchFamily="50" charset="-128"/>
              <a:cs typeface="Trebuchet MS"/>
            </a:endParaRPr>
          </a:p>
          <a:p>
            <a:pPr marL="355600" marR="3938904" indent="-342900">
              <a:lnSpc>
                <a:spcPts val="2230"/>
              </a:lnSpc>
              <a:spcBef>
                <a:spcPts val="570"/>
              </a:spcBef>
              <a:buFont typeface="Arial"/>
              <a:buChar char="•"/>
              <a:tabLst>
                <a:tab pos="354965" algn="l"/>
                <a:tab pos="355600" algn="l"/>
              </a:tabLst>
            </a:pPr>
            <a:r>
              <a:rPr sz="2200" spc="-105" dirty="0">
                <a:latin typeface="游ゴシック" panose="020B0400000000000000" pitchFamily="50" charset="-128"/>
                <a:ea typeface="游ゴシック" panose="020B0400000000000000" pitchFamily="50" charset="-128"/>
                <a:cs typeface="Trebuchet MS"/>
              </a:rPr>
              <a:t>Examined </a:t>
            </a:r>
            <a:r>
              <a:rPr sz="2200" spc="-90" dirty="0">
                <a:latin typeface="游ゴシック" panose="020B0400000000000000" pitchFamily="50" charset="-128"/>
                <a:ea typeface="游ゴシック" panose="020B0400000000000000" pitchFamily="50" charset="-128"/>
                <a:cs typeface="Trebuchet MS"/>
              </a:rPr>
              <a:t>expression </a:t>
            </a:r>
            <a:r>
              <a:rPr sz="2200" spc="-85" dirty="0">
                <a:latin typeface="游ゴシック" panose="020B0400000000000000" pitchFamily="50" charset="-128"/>
                <a:ea typeface="游ゴシック" panose="020B0400000000000000" pitchFamily="50" charset="-128"/>
                <a:cs typeface="Trebuchet MS"/>
              </a:rPr>
              <a:t>of</a:t>
            </a:r>
            <a:r>
              <a:rPr sz="2200" spc="-320" dirty="0">
                <a:latin typeface="游ゴシック" panose="020B0400000000000000" pitchFamily="50" charset="-128"/>
                <a:ea typeface="游ゴシック" panose="020B0400000000000000" pitchFamily="50" charset="-128"/>
                <a:cs typeface="Trebuchet MS"/>
              </a:rPr>
              <a:t> </a:t>
            </a:r>
            <a:r>
              <a:rPr sz="2200" spc="-110" dirty="0">
                <a:latin typeface="游ゴシック" panose="020B0400000000000000" pitchFamily="50" charset="-128"/>
                <a:ea typeface="游ゴシック" panose="020B0400000000000000" pitchFamily="50" charset="-128"/>
                <a:cs typeface="Trebuchet MS"/>
              </a:rPr>
              <a:t>several  </a:t>
            </a:r>
            <a:r>
              <a:rPr sz="2200" spc="-114" dirty="0">
                <a:latin typeface="游ゴシック" panose="020B0400000000000000" pitchFamily="50" charset="-128"/>
                <a:ea typeface="游ゴシック" panose="020B0400000000000000" pitchFamily="50" charset="-128"/>
                <a:cs typeface="Trebuchet MS"/>
              </a:rPr>
              <a:t>candidate </a:t>
            </a:r>
            <a:r>
              <a:rPr sz="2200" spc="-100" dirty="0">
                <a:latin typeface="游ゴシック" panose="020B0400000000000000" pitchFamily="50" charset="-128"/>
                <a:ea typeface="游ゴシック" panose="020B0400000000000000" pitchFamily="50" charset="-128"/>
                <a:cs typeface="Trebuchet MS"/>
              </a:rPr>
              <a:t>entry </a:t>
            </a:r>
            <a:r>
              <a:rPr sz="2200" spc="-105" dirty="0">
                <a:latin typeface="游ゴシック" panose="020B0400000000000000" pitchFamily="50" charset="-128"/>
                <a:ea typeface="游ゴシック" panose="020B0400000000000000" pitchFamily="50" charset="-128"/>
                <a:cs typeface="Trebuchet MS"/>
              </a:rPr>
              <a:t>receptors </a:t>
            </a:r>
            <a:r>
              <a:rPr sz="2200" spc="-100" dirty="0">
                <a:latin typeface="游ゴシック" panose="020B0400000000000000" pitchFamily="50" charset="-128"/>
                <a:ea typeface="游ゴシック" panose="020B0400000000000000" pitchFamily="50" charset="-128"/>
                <a:cs typeface="Trebuchet MS"/>
              </a:rPr>
              <a:t>for  </a:t>
            </a:r>
            <a:r>
              <a:rPr sz="2200" spc="-145" dirty="0">
                <a:latin typeface="游ゴシック" panose="020B0400000000000000" pitchFamily="50" charset="-128"/>
                <a:ea typeface="游ゴシック" panose="020B0400000000000000" pitchFamily="50" charset="-128"/>
                <a:cs typeface="Trebuchet MS"/>
              </a:rPr>
              <a:t>Zika</a:t>
            </a:r>
            <a:r>
              <a:rPr sz="2200" spc="-175" dirty="0">
                <a:latin typeface="游ゴシック" panose="020B0400000000000000" pitchFamily="50" charset="-128"/>
                <a:ea typeface="游ゴシック" panose="020B0400000000000000" pitchFamily="50" charset="-128"/>
                <a:cs typeface="Trebuchet MS"/>
              </a:rPr>
              <a:t> </a:t>
            </a:r>
            <a:r>
              <a:rPr sz="2200" spc="-85" dirty="0">
                <a:latin typeface="游ゴシック" panose="020B0400000000000000" pitchFamily="50" charset="-128"/>
                <a:ea typeface="游ゴシック" panose="020B0400000000000000" pitchFamily="50" charset="-128"/>
                <a:cs typeface="Trebuchet MS"/>
              </a:rPr>
              <a:t>virus</a:t>
            </a:r>
            <a:endParaRPr sz="2200" dirty="0">
              <a:latin typeface="游ゴシック" panose="020B0400000000000000" pitchFamily="50" charset="-128"/>
              <a:ea typeface="游ゴシック" panose="020B0400000000000000" pitchFamily="50" charset="-128"/>
              <a:cs typeface="Trebuchet MS"/>
            </a:endParaRPr>
          </a:p>
          <a:p>
            <a:pPr marL="355600" marR="3662679" indent="-342900">
              <a:lnSpc>
                <a:spcPct val="85200"/>
              </a:lnSpc>
              <a:spcBef>
                <a:spcPts val="520"/>
              </a:spcBef>
              <a:buFont typeface="Arial"/>
              <a:buChar char="•"/>
              <a:tabLst>
                <a:tab pos="354965" algn="l"/>
                <a:tab pos="355600" algn="l"/>
              </a:tabLst>
            </a:pPr>
            <a:r>
              <a:rPr sz="2200" spc="-110" dirty="0">
                <a:latin typeface="游ゴシック" panose="020B0400000000000000" pitchFamily="50" charset="-128"/>
                <a:ea typeface="游ゴシック" panose="020B0400000000000000" pitchFamily="50" charset="-128"/>
                <a:cs typeface="Trebuchet MS"/>
              </a:rPr>
              <a:t>Candidate </a:t>
            </a:r>
            <a:r>
              <a:rPr sz="2200" spc="-105" dirty="0">
                <a:latin typeface="游ゴシック" panose="020B0400000000000000" pitchFamily="50" charset="-128"/>
                <a:ea typeface="游ゴシック" panose="020B0400000000000000" pitchFamily="50" charset="-128"/>
                <a:cs typeface="Trebuchet MS"/>
              </a:rPr>
              <a:t>AXL </a:t>
            </a:r>
            <a:r>
              <a:rPr sz="2200" spc="-85" dirty="0">
                <a:latin typeface="游ゴシック" panose="020B0400000000000000" pitchFamily="50" charset="-128"/>
                <a:ea typeface="游ゴシック" panose="020B0400000000000000" pitchFamily="50" charset="-128"/>
                <a:cs typeface="Trebuchet MS"/>
              </a:rPr>
              <a:t>is </a:t>
            </a:r>
            <a:r>
              <a:rPr sz="2200" spc="-95" dirty="0">
                <a:latin typeface="游ゴシック" panose="020B0400000000000000" pitchFamily="50" charset="-128"/>
                <a:ea typeface="游ゴシック" panose="020B0400000000000000" pitchFamily="50" charset="-128"/>
                <a:cs typeface="Trebuchet MS"/>
              </a:rPr>
              <a:t>highly</a:t>
            </a:r>
            <a:r>
              <a:rPr sz="2200" spc="-360" dirty="0">
                <a:latin typeface="游ゴシック" panose="020B0400000000000000" pitchFamily="50" charset="-128"/>
                <a:ea typeface="游ゴシック" panose="020B0400000000000000" pitchFamily="50" charset="-128"/>
                <a:cs typeface="Trebuchet MS"/>
              </a:rPr>
              <a:t> </a:t>
            </a:r>
            <a:r>
              <a:rPr sz="2200" spc="-95" dirty="0">
                <a:latin typeface="游ゴシック" panose="020B0400000000000000" pitchFamily="50" charset="-128"/>
                <a:ea typeface="游ゴシック" panose="020B0400000000000000" pitchFamily="50" charset="-128"/>
                <a:cs typeface="Trebuchet MS"/>
              </a:rPr>
              <a:t>expressed  </a:t>
            </a:r>
            <a:r>
              <a:rPr sz="2200" spc="-90" dirty="0">
                <a:latin typeface="游ゴシック" panose="020B0400000000000000" pitchFamily="50" charset="-128"/>
                <a:ea typeface="游ゴシック" panose="020B0400000000000000" pitchFamily="50" charset="-128"/>
                <a:cs typeface="Trebuchet MS"/>
              </a:rPr>
              <a:t>in </a:t>
            </a:r>
            <a:r>
              <a:rPr sz="2200" spc="-110" dirty="0">
                <a:latin typeface="游ゴシック" panose="020B0400000000000000" pitchFamily="50" charset="-128"/>
                <a:ea typeface="游ゴシック" panose="020B0400000000000000" pitchFamily="50" charset="-128"/>
                <a:cs typeface="Trebuchet MS"/>
              </a:rPr>
              <a:t>several </a:t>
            </a:r>
            <a:r>
              <a:rPr sz="2200" spc="-145" dirty="0">
                <a:latin typeface="游ゴシック" panose="020B0400000000000000" pitchFamily="50" charset="-128"/>
                <a:ea typeface="游ゴシック" panose="020B0400000000000000" pitchFamily="50" charset="-128"/>
                <a:cs typeface="Trebuchet MS"/>
              </a:rPr>
              <a:t>cell </a:t>
            </a:r>
            <a:r>
              <a:rPr sz="2200" spc="-120" dirty="0">
                <a:latin typeface="游ゴシック" panose="020B0400000000000000" pitchFamily="50" charset="-128"/>
                <a:ea typeface="游ゴシック" panose="020B0400000000000000" pitchFamily="50" charset="-128"/>
                <a:cs typeface="Trebuchet MS"/>
              </a:rPr>
              <a:t>types, </a:t>
            </a:r>
            <a:r>
              <a:rPr sz="2200" spc="-100" dirty="0">
                <a:latin typeface="游ゴシック" panose="020B0400000000000000" pitchFamily="50" charset="-128"/>
                <a:ea typeface="游ゴシック" panose="020B0400000000000000" pitchFamily="50" charset="-128"/>
                <a:cs typeface="Trebuchet MS"/>
              </a:rPr>
              <a:t>including  </a:t>
            </a:r>
            <a:r>
              <a:rPr sz="2200" spc="-70" dirty="0">
                <a:latin typeface="游ゴシック" panose="020B0400000000000000" pitchFamily="50" charset="-128"/>
                <a:ea typeface="游ゴシック" panose="020B0400000000000000" pitchFamily="50" charset="-128"/>
                <a:cs typeface="Trebuchet MS"/>
              </a:rPr>
              <a:t>human </a:t>
            </a:r>
            <a:r>
              <a:rPr sz="2200" spc="-120" dirty="0">
                <a:latin typeface="游ゴシック" panose="020B0400000000000000" pitchFamily="50" charset="-128"/>
                <a:ea typeface="游ゴシック" panose="020B0400000000000000" pitchFamily="50" charset="-128"/>
                <a:cs typeface="Trebuchet MS"/>
              </a:rPr>
              <a:t>radial glial</a:t>
            </a:r>
            <a:r>
              <a:rPr sz="2200" spc="-330" dirty="0">
                <a:latin typeface="游ゴシック" panose="020B0400000000000000" pitchFamily="50" charset="-128"/>
                <a:ea typeface="游ゴシック" panose="020B0400000000000000" pitchFamily="50" charset="-128"/>
                <a:cs typeface="Trebuchet MS"/>
              </a:rPr>
              <a:t> </a:t>
            </a:r>
            <a:r>
              <a:rPr sz="2200" spc="-120" dirty="0">
                <a:latin typeface="游ゴシック" panose="020B0400000000000000" pitchFamily="50" charset="-128"/>
                <a:ea typeface="游ゴシック" panose="020B0400000000000000" pitchFamily="50" charset="-128"/>
                <a:cs typeface="Trebuchet MS"/>
              </a:rPr>
              <a:t>cells</a:t>
            </a:r>
            <a:endParaRPr sz="2200" dirty="0">
              <a:latin typeface="游ゴシック" panose="020B0400000000000000" pitchFamily="50" charset="-128"/>
              <a:ea typeface="游ゴシック" panose="020B0400000000000000" pitchFamily="50" charset="-128"/>
              <a:cs typeface="Trebuchet MS"/>
            </a:endParaRPr>
          </a:p>
          <a:p>
            <a:pPr marL="869950" marR="3779520" lvl="1" indent="-225425">
              <a:lnSpc>
                <a:spcPts val="1830"/>
              </a:lnSpc>
              <a:spcBef>
                <a:spcPts val="459"/>
              </a:spcBef>
              <a:buFont typeface="Arial"/>
              <a:buChar char="•"/>
              <a:tabLst>
                <a:tab pos="869315" algn="l"/>
                <a:tab pos="869950" algn="l"/>
              </a:tabLst>
            </a:pPr>
            <a:r>
              <a:rPr spc="-60" dirty="0">
                <a:latin typeface="游ゴシック" panose="020B0400000000000000" pitchFamily="50" charset="-128"/>
                <a:ea typeface="游ゴシック" panose="020B0400000000000000" pitchFamily="50" charset="-128"/>
                <a:cs typeface="Trebuchet MS"/>
              </a:rPr>
              <a:t>Loss </a:t>
            </a:r>
            <a:r>
              <a:rPr spc="-70" dirty="0">
                <a:latin typeface="游ゴシック" panose="020B0400000000000000" pitchFamily="50" charset="-128"/>
                <a:ea typeface="游ゴシック" panose="020B0400000000000000" pitchFamily="50" charset="-128"/>
                <a:cs typeface="Trebuchet MS"/>
              </a:rPr>
              <a:t>of </a:t>
            </a:r>
            <a:r>
              <a:rPr spc="-95" dirty="0">
                <a:latin typeface="游ゴシック" panose="020B0400000000000000" pitchFamily="50" charset="-128"/>
                <a:ea typeface="游ゴシック" panose="020B0400000000000000" pitchFamily="50" charset="-128"/>
                <a:cs typeface="Trebuchet MS"/>
              </a:rPr>
              <a:t>radial </a:t>
            </a:r>
            <a:r>
              <a:rPr spc="-90" dirty="0">
                <a:latin typeface="游ゴシック" panose="020B0400000000000000" pitchFamily="50" charset="-128"/>
                <a:ea typeface="游ゴシック" panose="020B0400000000000000" pitchFamily="50" charset="-128"/>
                <a:cs typeface="Trebuchet MS"/>
              </a:rPr>
              <a:t>glia </a:t>
            </a:r>
            <a:r>
              <a:rPr spc="-70" dirty="0">
                <a:latin typeface="游ゴシック" panose="020B0400000000000000" pitchFamily="50" charset="-128"/>
                <a:ea typeface="游ゴシック" panose="020B0400000000000000" pitchFamily="50" charset="-128"/>
                <a:cs typeface="Trebuchet MS"/>
              </a:rPr>
              <a:t>founder  </a:t>
            </a:r>
            <a:r>
              <a:rPr spc="-65" dirty="0">
                <a:latin typeface="游ゴシック" panose="020B0400000000000000" pitchFamily="50" charset="-128"/>
                <a:ea typeface="游ゴシック" panose="020B0400000000000000" pitchFamily="50" charset="-128"/>
                <a:cs typeface="Trebuchet MS"/>
              </a:rPr>
              <a:t>populations </a:t>
            </a:r>
            <a:r>
              <a:rPr spc="-80" dirty="0">
                <a:latin typeface="游ゴシック" panose="020B0400000000000000" pitchFamily="50" charset="-128"/>
                <a:ea typeface="游ゴシック" panose="020B0400000000000000" pitchFamily="50" charset="-128"/>
                <a:cs typeface="Trebuchet MS"/>
              </a:rPr>
              <a:t>leads </a:t>
            </a:r>
            <a:r>
              <a:rPr spc="-75" dirty="0">
                <a:latin typeface="游ゴシック" panose="020B0400000000000000" pitchFamily="50" charset="-128"/>
                <a:ea typeface="游ゴシック" panose="020B0400000000000000" pitchFamily="50" charset="-128"/>
                <a:cs typeface="Trebuchet MS"/>
              </a:rPr>
              <a:t>to</a:t>
            </a:r>
            <a:r>
              <a:rPr spc="-315" dirty="0">
                <a:latin typeface="游ゴシック" panose="020B0400000000000000" pitchFamily="50" charset="-128"/>
                <a:ea typeface="游ゴシック" panose="020B0400000000000000" pitchFamily="50" charset="-128"/>
                <a:cs typeface="Trebuchet MS"/>
              </a:rPr>
              <a:t> </a:t>
            </a:r>
            <a:r>
              <a:rPr spc="-85" dirty="0">
                <a:latin typeface="游ゴシック" panose="020B0400000000000000" pitchFamily="50" charset="-128"/>
                <a:ea typeface="游ゴシック" panose="020B0400000000000000" pitchFamily="50" charset="-128"/>
                <a:cs typeface="Trebuchet MS"/>
              </a:rPr>
              <a:t>microcephaly</a:t>
            </a:r>
            <a:endParaRPr dirty="0">
              <a:latin typeface="游ゴシック" panose="020B0400000000000000" pitchFamily="50" charset="-128"/>
              <a:ea typeface="游ゴシック" panose="020B0400000000000000" pitchFamily="50" charset="-128"/>
              <a:cs typeface="Trebuchet MS"/>
            </a:endParaRPr>
          </a:p>
          <a:p>
            <a:pPr marL="869950" marR="4100195" lvl="1" indent="-225425">
              <a:lnSpc>
                <a:spcPct val="85300"/>
              </a:lnSpc>
              <a:spcBef>
                <a:spcPts val="425"/>
              </a:spcBef>
              <a:buFont typeface="Arial"/>
              <a:buChar char="•"/>
              <a:tabLst>
                <a:tab pos="869315" algn="l"/>
                <a:tab pos="869950" algn="l"/>
              </a:tabLst>
            </a:pPr>
            <a:r>
              <a:rPr spc="-85" dirty="0">
                <a:latin typeface="游ゴシック" panose="020B0400000000000000" pitchFamily="50" charset="-128"/>
                <a:ea typeface="游ゴシック" panose="020B0400000000000000" pitchFamily="50" charset="-128"/>
                <a:cs typeface="Trebuchet MS"/>
              </a:rPr>
              <a:t>AXL </a:t>
            </a:r>
            <a:r>
              <a:rPr spc="-70" dirty="0">
                <a:latin typeface="游ゴシック" panose="020B0400000000000000" pitchFamily="50" charset="-128"/>
                <a:ea typeface="游ゴシック" panose="020B0400000000000000" pitchFamily="50" charset="-128"/>
                <a:cs typeface="Trebuchet MS"/>
              </a:rPr>
              <a:t>expression </a:t>
            </a:r>
            <a:r>
              <a:rPr spc="-95" dirty="0">
                <a:latin typeface="游ゴシック" panose="020B0400000000000000" pitchFamily="50" charset="-128"/>
                <a:ea typeface="游ゴシック" panose="020B0400000000000000" pitchFamily="50" charset="-128"/>
                <a:cs typeface="Trebuchet MS"/>
              </a:rPr>
              <a:t>pattern </a:t>
            </a:r>
            <a:r>
              <a:rPr spc="-65" dirty="0">
                <a:latin typeface="游ゴシック" panose="020B0400000000000000" pitchFamily="50" charset="-128"/>
                <a:ea typeface="游ゴシック" panose="020B0400000000000000" pitchFamily="50" charset="-128"/>
                <a:cs typeface="Trebuchet MS"/>
              </a:rPr>
              <a:t>is  </a:t>
            </a:r>
            <a:r>
              <a:rPr spc="-70" dirty="0">
                <a:latin typeface="游ゴシック" panose="020B0400000000000000" pitchFamily="50" charset="-128"/>
                <a:ea typeface="游ゴシック" panose="020B0400000000000000" pitchFamily="50" charset="-128"/>
                <a:cs typeface="Trebuchet MS"/>
              </a:rPr>
              <a:t>conserved </a:t>
            </a:r>
            <a:r>
              <a:rPr spc="-75" dirty="0">
                <a:latin typeface="游ゴシック" panose="020B0400000000000000" pitchFamily="50" charset="-128"/>
                <a:ea typeface="游ゴシック" panose="020B0400000000000000" pitchFamily="50" charset="-128"/>
                <a:cs typeface="Trebuchet MS"/>
              </a:rPr>
              <a:t>in </a:t>
            </a:r>
            <a:r>
              <a:rPr spc="-120" dirty="0">
                <a:latin typeface="游ゴシック" panose="020B0400000000000000" pitchFamily="50" charset="-128"/>
                <a:ea typeface="游ゴシック" panose="020B0400000000000000" pitchFamily="50" charset="-128"/>
                <a:cs typeface="Trebuchet MS"/>
              </a:rPr>
              <a:t>mice, </a:t>
            </a:r>
            <a:r>
              <a:rPr spc="-110" dirty="0">
                <a:latin typeface="游ゴシック" panose="020B0400000000000000" pitchFamily="50" charset="-128"/>
                <a:ea typeface="游ゴシック" panose="020B0400000000000000" pitchFamily="50" charset="-128"/>
                <a:cs typeface="Trebuchet MS"/>
              </a:rPr>
              <a:t>ferrets,</a:t>
            </a:r>
            <a:r>
              <a:rPr spc="-315" dirty="0">
                <a:latin typeface="游ゴシック" panose="020B0400000000000000" pitchFamily="50" charset="-128"/>
                <a:ea typeface="游ゴシック" panose="020B0400000000000000" pitchFamily="50" charset="-128"/>
                <a:cs typeface="Trebuchet MS"/>
              </a:rPr>
              <a:t> </a:t>
            </a:r>
            <a:r>
              <a:rPr spc="-60" dirty="0">
                <a:latin typeface="游ゴシック" panose="020B0400000000000000" pitchFamily="50" charset="-128"/>
                <a:ea typeface="游ゴシック" panose="020B0400000000000000" pitchFamily="50" charset="-128"/>
                <a:cs typeface="Trebuchet MS"/>
              </a:rPr>
              <a:t>and  </a:t>
            </a:r>
            <a:r>
              <a:rPr spc="-55" dirty="0">
                <a:latin typeface="游ゴシック" panose="020B0400000000000000" pitchFamily="50" charset="-128"/>
                <a:ea typeface="游ゴシック" panose="020B0400000000000000" pitchFamily="50" charset="-128"/>
                <a:cs typeface="Trebuchet MS"/>
              </a:rPr>
              <a:t>human </a:t>
            </a:r>
            <a:r>
              <a:rPr spc="-75" dirty="0">
                <a:latin typeface="游ゴシック" panose="020B0400000000000000" pitchFamily="50" charset="-128"/>
                <a:ea typeface="游ゴシック" panose="020B0400000000000000" pitchFamily="50" charset="-128"/>
                <a:cs typeface="Trebuchet MS"/>
              </a:rPr>
              <a:t>iPSCs </a:t>
            </a:r>
            <a:r>
              <a:rPr spc="235" dirty="0">
                <a:latin typeface="游ゴシック" panose="020B0400000000000000" pitchFamily="50" charset="-128"/>
                <a:ea typeface="游ゴシック" panose="020B0400000000000000" pitchFamily="50" charset="-128"/>
                <a:cs typeface="Trebuchet MS"/>
              </a:rPr>
              <a:t>– </a:t>
            </a:r>
            <a:r>
              <a:rPr spc="-65" dirty="0">
                <a:latin typeface="游ゴシック" panose="020B0400000000000000" pitchFamily="50" charset="-128"/>
                <a:ea typeface="游ゴシック" panose="020B0400000000000000" pitchFamily="50" charset="-128"/>
                <a:cs typeface="Trebuchet MS"/>
              </a:rPr>
              <a:t>models </a:t>
            </a:r>
            <a:r>
              <a:rPr spc="-85" dirty="0">
                <a:latin typeface="游ゴシック" panose="020B0400000000000000" pitchFamily="50" charset="-128"/>
                <a:ea typeface="游ゴシック" panose="020B0400000000000000" pitchFamily="50" charset="-128"/>
                <a:cs typeface="Trebuchet MS"/>
              </a:rPr>
              <a:t>for  </a:t>
            </a:r>
            <a:r>
              <a:rPr spc="-105" dirty="0">
                <a:latin typeface="游ゴシック" panose="020B0400000000000000" pitchFamily="50" charset="-128"/>
                <a:ea typeface="游ゴシック" panose="020B0400000000000000" pitchFamily="50" charset="-128"/>
                <a:cs typeface="Trebuchet MS"/>
              </a:rPr>
              <a:t>infectivity </a:t>
            </a:r>
            <a:r>
              <a:rPr spc="-60" dirty="0">
                <a:latin typeface="游ゴシック" panose="020B0400000000000000" pitchFamily="50" charset="-128"/>
                <a:ea typeface="游ゴシック" panose="020B0400000000000000" pitchFamily="50" charset="-128"/>
                <a:cs typeface="Trebuchet MS"/>
              </a:rPr>
              <a:t>and </a:t>
            </a:r>
            <a:r>
              <a:rPr spc="-85" dirty="0">
                <a:latin typeface="游ゴシック" panose="020B0400000000000000" pitchFamily="50" charset="-128"/>
                <a:ea typeface="游ゴシック" panose="020B0400000000000000" pitchFamily="50" charset="-128"/>
                <a:cs typeface="Trebuchet MS"/>
              </a:rPr>
              <a:t>developmental  </a:t>
            </a:r>
            <a:r>
              <a:rPr spc="-110" dirty="0">
                <a:latin typeface="游ゴシック" panose="020B0400000000000000" pitchFamily="50" charset="-128"/>
                <a:ea typeface="游ゴシック" panose="020B0400000000000000" pitchFamily="50" charset="-128"/>
                <a:cs typeface="Trebuchet MS"/>
              </a:rPr>
              <a:t>effects </a:t>
            </a:r>
            <a:r>
              <a:rPr spc="-70" dirty="0">
                <a:latin typeface="游ゴシック" panose="020B0400000000000000" pitchFamily="50" charset="-128"/>
                <a:ea typeface="游ゴシック" panose="020B0400000000000000" pitchFamily="50" charset="-128"/>
                <a:cs typeface="Trebuchet MS"/>
              </a:rPr>
              <a:t>of </a:t>
            </a:r>
            <a:r>
              <a:rPr spc="-120" dirty="0">
                <a:latin typeface="游ゴシック" panose="020B0400000000000000" pitchFamily="50" charset="-128"/>
                <a:ea typeface="游ゴシック" panose="020B0400000000000000" pitchFamily="50" charset="-128"/>
                <a:cs typeface="Trebuchet MS"/>
              </a:rPr>
              <a:t>Zika</a:t>
            </a:r>
            <a:r>
              <a:rPr spc="-229" dirty="0">
                <a:latin typeface="游ゴシック" panose="020B0400000000000000" pitchFamily="50" charset="-128"/>
                <a:ea typeface="游ゴシック" panose="020B0400000000000000" pitchFamily="50" charset="-128"/>
                <a:cs typeface="Trebuchet MS"/>
              </a:rPr>
              <a:t> </a:t>
            </a:r>
            <a:r>
              <a:rPr spc="-65" dirty="0">
                <a:latin typeface="游ゴシック" panose="020B0400000000000000" pitchFamily="50" charset="-128"/>
                <a:ea typeface="游ゴシック" panose="020B0400000000000000" pitchFamily="50" charset="-128"/>
                <a:cs typeface="Trebuchet MS"/>
              </a:rPr>
              <a:t>virus</a:t>
            </a:r>
            <a:endParaRPr dirty="0">
              <a:latin typeface="游ゴシック" panose="020B0400000000000000" pitchFamily="50" charset="-128"/>
              <a:ea typeface="游ゴシック" panose="020B0400000000000000" pitchFamily="50" charset="-128"/>
              <a:cs typeface="Trebuchet MS"/>
            </a:endParaRPr>
          </a:p>
        </p:txBody>
      </p:sp>
      <p:sp>
        <p:nvSpPr>
          <p:cNvPr id="6" name="object 6"/>
          <p:cNvSpPr txBox="1">
            <a:spLocks noGrp="1"/>
          </p:cNvSpPr>
          <p:nvPr>
            <p:ph type="title"/>
          </p:nvPr>
        </p:nvSpPr>
        <p:spPr>
          <a:xfrm>
            <a:off x="2550672" y="99096"/>
            <a:ext cx="5172075" cy="619760"/>
          </a:xfrm>
          <a:prstGeom prst="rect">
            <a:avLst/>
          </a:prstGeom>
        </p:spPr>
        <p:txBody>
          <a:bodyPr vert="horz" wrap="square" lIns="0" tIns="12700" rIns="0" bIns="0" rtlCol="0" anchor="ctr">
            <a:spAutoFit/>
          </a:bodyPr>
          <a:lstStyle/>
          <a:p>
            <a:pPr marL="12700">
              <a:lnSpc>
                <a:spcPct val="100000"/>
              </a:lnSpc>
              <a:spcBef>
                <a:spcPts val="100"/>
              </a:spcBef>
            </a:pPr>
            <a:r>
              <a:rPr sz="3900" spc="-245" dirty="0"/>
              <a:t>Scientific</a:t>
            </a:r>
            <a:r>
              <a:rPr sz="3900" spc="-345" dirty="0"/>
              <a:t> </a:t>
            </a:r>
            <a:r>
              <a:rPr sz="3900" spc="-229" dirty="0"/>
              <a:t>Advancements:</a:t>
            </a:r>
            <a:endParaRPr sz="3900" dirty="0"/>
          </a:p>
        </p:txBody>
      </p:sp>
      <p:sp>
        <p:nvSpPr>
          <p:cNvPr id="7" name="object 7"/>
          <p:cNvSpPr txBox="1"/>
          <p:nvPr/>
        </p:nvSpPr>
        <p:spPr>
          <a:xfrm>
            <a:off x="6900234" y="99096"/>
            <a:ext cx="2069464" cy="619760"/>
          </a:xfrm>
          <a:prstGeom prst="rect">
            <a:avLst/>
          </a:prstGeom>
        </p:spPr>
        <p:txBody>
          <a:bodyPr vert="horz" wrap="square" lIns="0" tIns="12700" rIns="0" bIns="0" rtlCol="0">
            <a:spAutoFit/>
          </a:bodyPr>
          <a:lstStyle/>
          <a:p>
            <a:pPr marL="12700">
              <a:spcBef>
                <a:spcPts val="100"/>
              </a:spcBef>
            </a:pPr>
            <a:r>
              <a:rPr sz="3900" b="1" spc="-250" dirty="0">
                <a:solidFill>
                  <a:srgbClr val="FF0000"/>
                </a:solidFill>
                <a:latin typeface="Trebuchet MS"/>
                <a:cs typeface="Trebuchet MS"/>
              </a:rPr>
              <a:t>Cell</a:t>
            </a:r>
            <a:r>
              <a:rPr sz="3900" b="1" spc="-365" dirty="0">
                <a:solidFill>
                  <a:srgbClr val="FF0000"/>
                </a:solidFill>
                <a:latin typeface="Trebuchet MS"/>
                <a:cs typeface="Trebuchet MS"/>
              </a:rPr>
              <a:t> </a:t>
            </a:r>
            <a:r>
              <a:rPr sz="3900" b="1" spc="-285" dirty="0">
                <a:solidFill>
                  <a:srgbClr val="FF0000"/>
                </a:solidFill>
                <a:latin typeface="Trebuchet MS"/>
                <a:cs typeface="Trebuchet MS"/>
              </a:rPr>
              <a:t>Types</a:t>
            </a:r>
            <a:endParaRPr sz="3900" dirty="0">
              <a:latin typeface="Trebuchet MS"/>
              <a:cs typeface="Trebuchet MS"/>
            </a:endParaRPr>
          </a:p>
        </p:txBody>
      </p:sp>
    </p:spTree>
    <p:extLst>
      <p:ext uri="{BB962C8B-B14F-4D97-AF65-F5344CB8AC3E}">
        <p14:creationId xmlns:p14="http://schemas.microsoft.com/office/powerpoint/2010/main" val="40188132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11765733" y="6492875"/>
            <a:ext cx="426267" cy="365125"/>
          </a:xfrm>
        </p:spPr>
        <p:txBody>
          <a:bodyPr/>
          <a:lstStyle/>
          <a:p>
            <a:fld id="{6F8D1931-CE7A-4631-A2FD-F09270C7E571}" type="slidenum">
              <a:rPr kumimoji="1" lang="ja-JP" altLang="en-US" smtClean="0"/>
              <a:t>99</a:t>
            </a:fld>
            <a:endParaRPr kumimoji="1" lang="ja-JP" altLang="en-US" dirty="0"/>
          </a:p>
        </p:txBody>
      </p:sp>
      <p:pic>
        <p:nvPicPr>
          <p:cNvPr id="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2614" y="2957408"/>
            <a:ext cx="4968875"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テキスト ボックス 1"/>
          <p:cNvSpPr txBox="1">
            <a:spLocks noChangeArrowheads="1"/>
          </p:cNvSpPr>
          <p:nvPr/>
        </p:nvSpPr>
        <p:spPr bwMode="auto">
          <a:xfrm>
            <a:off x="1066852" y="3235220"/>
            <a:ext cx="1728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Meiryo UI" panose="020B0604030504040204" pitchFamily="50" charset="-128"/>
                <a:ea typeface="Meiryo UI" panose="020B0604030504040204" pitchFamily="50" charset="-128"/>
              </a:rPr>
              <a:t>ニューロチップ</a:t>
            </a:r>
          </a:p>
        </p:txBody>
      </p:sp>
      <p:sp>
        <p:nvSpPr>
          <p:cNvPr id="5" name="テキスト ボックス 6"/>
          <p:cNvSpPr txBox="1">
            <a:spLocks noChangeArrowheads="1"/>
          </p:cNvSpPr>
          <p:nvPr/>
        </p:nvSpPr>
        <p:spPr bwMode="auto">
          <a:xfrm>
            <a:off x="760713" y="3749570"/>
            <a:ext cx="201270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Meiryo UI" panose="020B0604030504040204" pitchFamily="50" charset="-128"/>
                <a:ea typeface="Meiryo UI" panose="020B0604030504040204" pitchFamily="50" charset="-128"/>
              </a:rPr>
              <a:t>量子コンピュータ</a:t>
            </a:r>
          </a:p>
        </p:txBody>
      </p:sp>
      <p:sp>
        <p:nvSpPr>
          <p:cNvPr id="6" name="テキスト ボックス 5"/>
          <p:cNvSpPr txBox="1">
            <a:spLocks noChangeArrowheads="1"/>
          </p:cNvSpPr>
          <p:nvPr/>
        </p:nvSpPr>
        <p:spPr bwMode="auto">
          <a:xfrm>
            <a:off x="887464" y="4243283"/>
            <a:ext cx="190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a:latin typeface="Meiryo UI" panose="020B0604030504040204" pitchFamily="50" charset="-128"/>
                <a:ea typeface="Meiryo UI" panose="020B0604030504040204" pitchFamily="50" charset="-128"/>
              </a:rPr>
              <a:t>ロボテックス</a:t>
            </a:r>
          </a:p>
        </p:txBody>
      </p:sp>
      <p:sp>
        <p:nvSpPr>
          <p:cNvPr id="7" name="テキスト ボックス 6"/>
          <p:cNvSpPr txBox="1">
            <a:spLocks noChangeArrowheads="1"/>
          </p:cNvSpPr>
          <p:nvPr/>
        </p:nvSpPr>
        <p:spPr bwMode="auto">
          <a:xfrm>
            <a:off x="850951" y="4743345"/>
            <a:ext cx="190817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a:latin typeface="Meiryo UI" panose="020B0604030504040204" pitchFamily="50" charset="-128"/>
                <a:ea typeface="Meiryo UI" panose="020B0604030504040204" pitchFamily="50" charset="-128"/>
              </a:rPr>
              <a:t>脳科学</a:t>
            </a:r>
          </a:p>
        </p:txBody>
      </p:sp>
      <p:sp>
        <p:nvSpPr>
          <p:cNvPr id="8" name="テキスト ボックス 9"/>
          <p:cNvSpPr txBox="1">
            <a:spLocks noChangeArrowheads="1"/>
          </p:cNvSpPr>
          <p:nvPr/>
        </p:nvSpPr>
        <p:spPr bwMode="auto">
          <a:xfrm>
            <a:off x="814439" y="5248170"/>
            <a:ext cx="1908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Meiryo UI" panose="020B0604030504040204" pitchFamily="50" charset="-128"/>
                <a:ea typeface="Meiryo UI" panose="020B0604030504040204" pitchFamily="50" charset="-128"/>
              </a:rPr>
              <a:t>スパコン技術</a:t>
            </a:r>
          </a:p>
        </p:txBody>
      </p:sp>
      <p:sp>
        <p:nvSpPr>
          <p:cNvPr id="9" name="テキスト ボックス 9"/>
          <p:cNvSpPr txBox="1">
            <a:spLocks noChangeArrowheads="1"/>
          </p:cNvSpPr>
          <p:nvPr/>
        </p:nvSpPr>
        <p:spPr bwMode="auto">
          <a:xfrm>
            <a:off x="850951" y="5814908"/>
            <a:ext cx="190817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Meiryo UI" panose="020B0604030504040204" pitchFamily="50" charset="-128"/>
                <a:ea typeface="Meiryo UI" panose="020B0604030504040204" pitchFamily="50" charset="-128"/>
              </a:rPr>
              <a:t>認知処理</a:t>
            </a:r>
          </a:p>
        </p:txBody>
      </p:sp>
      <p:sp>
        <p:nvSpPr>
          <p:cNvPr id="10" name="テキスト ボックス 9"/>
          <p:cNvSpPr txBox="1">
            <a:spLocks noChangeArrowheads="1"/>
          </p:cNvSpPr>
          <p:nvPr/>
        </p:nvSpPr>
        <p:spPr bwMode="auto">
          <a:xfrm>
            <a:off x="850951" y="6246708"/>
            <a:ext cx="190817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r>
              <a:rPr lang="ja-JP" altLang="en-US" dirty="0">
                <a:latin typeface="Meiryo UI" panose="020B0604030504040204" pitchFamily="50" charset="-128"/>
                <a:ea typeface="Meiryo UI" panose="020B0604030504040204" pitchFamily="50" charset="-128"/>
              </a:rPr>
              <a:t>人工知能</a:t>
            </a:r>
          </a:p>
        </p:txBody>
      </p:sp>
      <p:pic>
        <p:nvPicPr>
          <p:cNvPr id="11" name="Picture 7" descr="blue brain simulation uses microprocess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6219" y="1008379"/>
            <a:ext cx="1765623" cy="204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8420" y="1298043"/>
            <a:ext cx="2451643" cy="1758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テキスト ボックス 12"/>
          <p:cNvSpPr txBox="1"/>
          <p:nvPr/>
        </p:nvSpPr>
        <p:spPr>
          <a:xfrm>
            <a:off x="4483526" y="979656"/>
            <a:ext cx="2433314" cy="369332"/>
          </a:xfrm>
          <a:prstGeom prst="rect">
            <a:avLst/>
          </a:prstGeom>
          <a:noFill/>
        </p:spPr>
        <p:txBody>
          <a:bodyPr wrap="square" rtlCol="0">
            <a:spAutoFit/>
          </a:bodyPr>
          <a:lstStyle/>
          <a:p>
            <a:pPr algn="ctr"/>
            <a:r>
              <a:rPr lang="ja-JP" altLang="en-US" sz="1800" b="1" dirty="0">
                <a:solidFill>
                  <a:schemeClr val="bg1"/>
                </a:solidFill>
                <a:latin typeface="Meiryo UI" panose="020B0604030504040204" pitchFamily="50" charset="-128"/>
                <a:ea typeface="Meiryo UI" panose="020B0604030504040204" pitchFamily="50" charset="-128"/>
              </a:rPr>
              <a:t>脳神経</a:t>
            </a:r>
            <a:r>
              <a:rPr kumimoji="1" lang="ja-JP" altLang="en-US" sz="1800" b="1" dirty="0">
                <a:solidFill>
                  <a:schemeClr val="bg1"/>
                </a:solidFill>
                <a:latin typeface="Meiryo UI" panose="020B0604030504040204" pitchFamily="50" charset="-128"/>
                <a:ea typeface="Meiryo UI" panose="020B0604030504040204" pitchFamily="50" charset="-128"/>
              </a:rPr>
              <a:t>シナプス</a:t>
            </a:r>
          </a:p>
        </p:txBody>
      </p:sp>
      <p:sp>
        <p:nvSpPr>
          <p:cNvPr id="14" name="テキスト ボックス 1"/>
          <p:cNvSpPr txBox="1">
            <a:spLocks noChangeArrowheads="1"/>
          </p:cNvSpPr>
          <p:nvPr/>
        </p:nvSpPr>
        <p:spPr bwMode="auto">
          <a:xfrm>
            <a:off x="814439" y="2574809"/>
            <a:ext cx="17287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1600" dirty="0">
                <a:latin typeface="Meiryo UI" panose="020B0604030504040204" pitchFamily="50" charset="-128"/>
                <a:ea typeface="Meiryo UI" panose="020B0604030504040204" pitchFamily="50" charset="-128"/>
              </a:rPr>
              <a:t>ニューロチップ</a:t>
            </a:r>
          </a:p>
        </p:txBody>
      </p:sp>
      <p:pic>
        <p:nvPicPr>
          <p:cNvPr id="15" name="Picture 5" descr="C:\Users\jhughes3\Pictures\Brain\bluebrai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5197" y="4421013"/>
            <a:ext cx="4204108" cy="236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テキスト ボックス 15"/>
          <p:cNvSpPr txBox="1"/>
          <p:nvPr/>
        </p:nvSpPr>
        <p:spPr>
          <a:xfrm>
            <a:off x="7342157" y="4085332"/>
            <a:ext cx="3888432" cy="369332"/>
          </a:xfrm>
          <a:prstGeom prst="rect">
            <a:avLst/>
          </a:prstGeom>
          <a:noFill/>
        </p:spPr>
        <p:txBody>
          <a:bodyPr wrap="square" rtlCol="0">
            <a:spAutoFit/>
          </a:bodyPr>
          <a:lstStyle/>
          <a:p>
            <a:pPr algn="ctr"/>
            <a:r>
              <a:rPr kumimoji="1" lang="ja-JP" altLang="en-US" sz="1800" b="1" dirty="0">
                <a:latin typeface="Meiryo UI" panose="020B0604030504040204" pitchFamily="50" charset="-128"/>
                <a:ea typeface="Meiryo UI" panose="020B0604030504040204" pitchFamily="50" charset="-128"/>
              </a:rPr>
              <a:t>人間脳をコンピュータでシミュレートする</a:t>
            </a:r>
          </a:p>
        </p:txBody>
      </p:sp>
      <p:cxnSp>
        <p:nvCxnSpPr>
          <p:cNvPr id="17" name="直線コネクタ 16"/>
          <p:cNvCxnSpPr/>
          <p:nvPr/>
        </p:nvCxnSpPr>
        <p:spPr>
          <a:xfrm flipH="1">
            <a:off x="3203378" y="1008381"/>
            <a:ext cx="1572843" cy="9540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flipV="1">
            <a:off x="3170483" y="2278212"/>
            <a:ext cx="1659717" cy="7787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55917" y="6627168"/>
            <a:ext cx="1214835"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（出典：</a:t>
            </a:r>
            <a:r>
              <a:rPr kumimoji="1" lang="en-US" altLang="ja-JP" sz="900" dirty="0">
                <a:latin typeface="Meiryo UI" panose="020B0604030504040204" pitchFamily="50" charset="-128"/>
                <a:ea typeface="Meiryo UI" panose="020B0604030504040204" pitchFamily="50" charset="-128"/>
              </a:rPr>
              <a:t>IBM</a:t>
            </a:r>
            <a:r>
              <a:rPr kumimoji="1" lang="ja-JP" altLang="en-US" sz="900" dirty="0">
                <a:latin typeface="Meiryo UI" panose="020B0604030504040204" pitchFamily="50" charset="-128"/>
                <a:ea typeface="Meiryo UI" panose="020B0604030504040204" pitchFamily="50" charset="-128"/>
              </a:rPr>
              <a:t>資料）</a:t>
            </a:r>
          </a:p>
        </p:txBody>
      </p:sp>
      <p:sp>
        <p:nvSpPr>
          <p:cNvPr id="20" name="テキスト ボックス 19"/>
          <p:cNvSpPr txBox="1"/>
          <p:nvPr/>
        </p:nvSpPr>
        <p:spPr>
          <a:xfrm>
            <a:off x="952267" y="594667"/>
            <a:ext cx="10186987" cy="369332"/>
          </a:xfrm>
          <a:prstGeom prst="rect">
            <a:avLst/>
          </a:prstGeom>
          <a:noFill/>
        </p:spPr>
        <p:txBody>
          <a:bodyPr wrap="square" rtlCol="0">
            <a:spAutoFit/>
          </a:bodyPr>
          <a:lstStyle/>
          <a:p>
            <a:r>
              <a:rPr kumimoji="1" lang="en-US" altLang="ja-JP" sz="1800" dirty="0">
                <a:latin typeface="Meiryo UI" panose="020B0604030504040204" pitchFamily="50" charset="-128"/>
                <a:ea typeface="Meiryo UI" panose="020B0604030504040204" pitchFamily="50" charset="-128"/>
              </a:rPr>
              <a:t>ICT</a:t>
            </a:r>
            <a:r>
              <a:rPr kumimoji="1" lang="ja-JP" altLang="en-US" sz="1800" dirty="0">
                <a:latin typeface="Meiryo UI" panose="020B0604030504040204" pitchFamily="50" charset="-128"/>
                <a:ea typeface="Meiryo UI" panose="020B0604030504040204" pitchFamily="50" charset="-128"/>
              </a:rPr>
              <a:t>技術や脳科学など様々な分野の知識、技術を駆使して人間脳をシミュレートする取組がなされている。</a:t>
            </a:r>
          </a:p>
        </p:txBody>
      </p:sp>
      <p:pic>
        <p:nvPicPr>
          <p:cNvPr id="21" name="Picture 20" descr="Heads"/>
          <p:cNvPicPr>
            <a:picLocks noChangeAspect="1" noChangeArrowheads="1"/>
          </p:cNvPicPr>
          <p:nvPr/>
        </p:nvPicPr>
        <p:blipFill>
          <a:blip r:embed="rId6">
            <a:extLst>
              <a:ext uri="{28A0092B-C50C-407E-A947-70E740481C1C}">
                <a14:useLocalDpi xmlns:a14="http://schemas.microsoft.com/office/drawing/2010/main" val="0"/>
              </a:ext>
            </a:extLst>
          </a:blip>
          <a:srcRect b="8443"/>
          <a:stretch>
            <a:fillRect/>
          </a:stretch>
        </p:blipFill>
        <p:spPr bwMode="auto">
          <a:xfrm>
            <a:off x="6377156" y="1036776"/>
            <a:ext cx="4595646" cy="2756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テキスト ボックス 21"/>
          <p:cNvSpPr txBox="1"/>
          <p:nvPr/>
        </p:nvSpPr>
        <p:spPr>
          <a:xfrm>
            <a:off x="6872854" y="1075394"/>
            <a:ext cx="1224136"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サイバー脳</a:t>
            </a:r>
          </a:p>
        </p:txBody>
      </p:sp>
      <p:sp>
        <p:nvSpPr>
          <p:cNvPr id="23" name="テキスト ボックス 22"/>
          <p:cNvSpPr txBox="1"/>
          <p:nvPr/>
        </p:nvSpPr>
        <p:spPr>
          <a:xfrm>
            <a:off x="9639882" y="1080114"/>
            <a:ext cx="1224136"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人間脳</a:t>
            </a:r>
          </a:p>
        </p:txBody>
      </p:sp>
      <p:sp>
        <p:nvSpPr>
          <p:cNvPr id="24" name="上カーブ矢印 23"/>
          <p:cNvSpPr/>
          <p:nvPr/>
        </p:nvSpPr>
        <p:spPr bwMode="auto">
          <a:xfrm rot="10800000">
            <a:off x="7551578" y="1117217"/>
            <a:ext cx="2478746" cy="631396"/>
          </a:xfrm>
          <a:prstGeom prst="curvedUpArrow">
            <a:avLst>
              <a:gd name="adj1" fmla="val 27730"/>
              <a:gd name="adj2" fmla="val 63566"/>
              <a:gd name="adj3" fmla="val 25000"/>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ＭＳ Ｐゴシック" pitchFamily="50" charset="-128"/>
            </a:endParaRPr>
          </a:p>
        </p:txBody>
      </p:sp>
      <p:sp>
        <p:nvSpPr>
          <p:cNvPr id="25" name="テキスト ボックス 24"/>
          <p:cNvSpPr txBox="1"/>
          <p:nvPr/>
        </p:nvSpPr>
        <p:spPr>
          <a:xfrm>
            <a:off x="4033234" y="1203967"/>
            <a:ext cx="615553" cy="1647309"/>
          </a:xfrm>
          <a:prstGeom prst="rect">
            <a:avLst/>
          </a:prstGeom>
          <a:noFill/>
        </p:spPr>
        <p:txBody>
          <a:bodyPr vert="eaVert" wrap="square" rtlCol="0">
            <a:spAutoFit/>
          </a:bodyPr>
          <a:lstStyle/>
          <a:p>
            <a:pPr algn="ctr"/>
            <a:r>
              <a:rPr kumimoji="1" lang="ja-JP" altLang="en-US" sz="1400" dirty="0">
                <a:latin typeface="Meiryo UI" panose="020B0604030504040204" pitchFamily="50" charset="-128"/>
                <a:ea typeface="Meiryo UI" panose="020B0604030504040204" pitchFamily="50" charset="-128"/>
              </a:rPr>
              <a:t>ニューロチップは</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多入力・多出力</a:t>
            </a:r>
            <a:endParaRPr kumimoji="1" lang="ja-JP" altLang="en-US" sz="1400" dirty="0">
              <a:latin typeface="Meiryo UI" panose="020B0604030504040204" pitchFamily="50" charset="-128"/>
              <a:ea typeface="Meiryo UI" panose="020B0604030504040204" pitchFamily="50" charset="-128"/>
            </a:endParaRPr>
          </a:p>
        </p:txBody>
      </p:sp>
      <p:sp>
        <p:nvSpPr>
          <p:cNvPr id="26" name="角丸四角形吹き出し 25"/>
          <p:cNvSpPr/>
          <p:nvPr/>
        </p:nvSpPr>
        <p:spPr bwMode="auto">
          <a:xfrm>
            <a:off x="4483526" y="5938303"/>
            <a:ext cx="2174544" cy="845957"/>
          </a:xfrm>
          <a:prstGeom prst="wedgeRoundRectCallout">
            <a:avLst>
              <a:gd name="adj1" fmla="val 11415"/>
              <a:gd name="adj2" fmla="val -210623"/>
              <a:gd name="adj3" fmla="val 16667"/>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UI" panose="020B0604030504040204" pitchFamily="50" charset="-128"/>
                <a:ea typeface="Meiryo UI" panose="020B0604030504040204" pitchFamily="50" charset="-128"/>
              </a:rPr>
              <a:t>ICT</a:t>
            </a:r>
            <a:r>
              <a:rPr kumimoji="1" lang="ja-JP" altLang="en-US" sz="1400" dirty="0">
                <a:solidFill>
                  <a:schemeClr val="tx1"/>
                </a:solidFill>
                <a:latin typeface="Meiryo UI" panose="020B0604030504040204" pitchFamily="50" charset="-128"/>
                <a:ea typeface="Meiryo UI" panose="020B0604030504040204" pitchFamily="50" charset="-128"/>
              </a:rPr>
              <a:t>技術だけでなく、</a:t>
            </a:r>
            <a:endParaRPr kumimoji="1" lang="en-US" altLang="ja-JP" sz="1400" dirty="0">
              <a:solidFill>
                <a:schemeClr val="tx1"/>
              </a:solidFill>
              <a:latin typeface="Meiryo UI" panose="020B0604030504040204" pitchFamily="50" charset="-128"/>
              <a:ea typeface="Meiryo UI" panose="020B0604030504040204" pitchFamily="50" charset="-128"/>
            </a:endParaRPr>
          </a:p>
          <a:p>
            <a:pPr algn="ctr"/>
            <a:r>
              <a:rPr kumimoji="1" lang="ja-JP" altLang="en-US" sz="1400" dirty="0">
                <a:solidFill>
                  <a:schemeClr val="tx1"/>
                </a:solidFill>
                <a:latin typeface="Meiryo UI" panose="020B0604030504040204" pitchFamily="50" charset="-128"/>
                <a:ea typeface="Meiryo UI" panose="020B0604030504040204" pitchFamily="50" charset="-128"/>
              </a:rPr>
              <a:t>様々技術の融合・統合でサイバー脳は開発される</a:t>
            </a:r>
          </a:p>
        </p:txBody>
      </p:sp>
    </p:spTree>
    <p:extLst>
      <p:ext uri="{BB962C8B-B14F-4D97-AF65-F5344CB8AC3E}">
        <p14:creationId xmlns:p14="http://schemas.microsoft.com/office/powerpoint/2010/main" val="263238950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Calibri Light"/>
        <a:ea typeface="ＭＳ Ｐゴシック"/>
        <a:cs typeface=""/>
      </a:majorFont>
      <a:minorFont>
        <a:latin typeface="Calibri"/>
        <a:ea typeface="游ゴシック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3127</TotalTime>
  <Words>20304</Words>
  <Application>Microsoft Office PowerPoint</Application>
  <PresentationFormat>ワイド画面</PresentationFormat>
  <Paragraphs>1795</Paragraphs>
  <Slides>134</Slides>
  <Notes>28</Notes>
  <HiddenSlides>0</HiddenSlides>
  <MMClips>0</MMClips>
  <ScaleCrop>false</ScaleCrop>
  <HeadingPairs>
    <vt:vector size="6" baseType="variant">
      <vt:variant>
        <vt:lpstr>使用されているフォント</vt:lpstr>
      </vt:variant>
      <vt:variant>
        <vt:i4>24</vt:i4>
      </vt:variant>
      <vt:variant>
        <vt:lpstr>テーマ</vt:lpstr>
      </vt:variant>
      <vt:variant>
        <vt:i4>1</vt:i4>
      </vt:variant>
      <vt:variant>
        <vt:lpstr>スライド タイトル</vt:lpstr>
      </vt:variant>
      <vt:variant>
        <vt:i4>134</vt:i4>
      </vt:variant>
    </vt:vector>
  </HeadingPairs>
  <TitlesOfParts>
    <vt:vector size="159" baseType="lpstr">
      <vt:lpstr>Arial Unicode MS</vt:lpstr>
      <vt:lpstr>GungsuhChe</vt:lpstr>
      <vt:lpstr>HGP創英ﾌﾟﾚｾﾞﾝｽEB</vt:lpstr>
      <vt:lpstr>HGS行書体</vt:lpstr>
      <vt:lpstr>HGS創英角ｺﾞｼｯｸUB</vt:lpstr>
      <vt:lpstr>HGS創英角ﾎﾟｯﾌﾟ体</vt:lpstr>
      <vt:lpstr>HG丸ｺﾞｼｯｸM-PRO</vt:lpstr>
      <vt:lpstr>Meiryo UI</vt:lpstr>
      <vt:lpstr>ＭＳ Ｐゴシック</vt:lpstr>
      <vt:lpstr>Noto Sans CJK JP Regular</vt:lpstr>
      <vt:lpstr>UD デジタル 教科書体 NK-R</vt:lpstr>
      <vt:lpstr>ヒラギノ角ゴ Pro W3</vt:lpstr>
      <vt:lpstr>ヒラギノ角ゴ Pro W6</vt:lpstr>
      <vt:lpstr>游ゴシック</vt:lpstr>
      <vt:lpstr>游ゴシック Light</vt:lpstr>
      <vt:lpstr>Arial</vt:lpstr>
      <vt:lpstr>Bernard MT Condensed</vt:lpstr>
      <vt:lpstr>Britannic Bold</vt:lpstr>
      <vt:lpstr>Calibri</vt:lpstr>
      <vt:lpstr>Calibri Light</vt:lpstr>
      <vt:lpstr>Symbol</vt:lpstr>
      <vt:lpstr>Times New Roman</vt:lpstr>
      <vt:lpstr>Trebuchet MS</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Innovation Fund Budget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BRAIN Scientific Staff</vt:lpstr>
      <vt:lpstr>20 BRAIN Funding Opportunities in FY 2018:</vt:lpstr>
      <vt:lpstr>New NIH Definition of Clinical Trial</vt:lpstr>
      <vt:lpstr>Identifying the Right  Funding Opportunity is Key</vt:lpstr>
      <vt:lpstr>THE BRAIN INITIATIVE®</vt:lpstr>
      <vt:lpstr>Launched in FY2017: BRAIN Initiative</vt:lpstr>
      <vt:lpstr>Foster Innovation: Focus on Brain Circuits</vt:lpstr>
      <vt:lpstr>THE BRAIN INITIATIVE® Seven High Priority Research Areas</vt:lpstr>
      <vt:lpstr>THE BRAIN INITIATIVE® Seven High Priority Research Areas</vt:lpstr>
      <vt:lpstr>Scientific Stewardship: NIH BRAIN Investment</vt:lpstr>
      <vt:lpstr>NIH BRAIN Investment</vt:lpstr>
      <vt:lpstr>BRAIN 21st Century Cures Innovation Funds</vt:lpstr>
      <vt:lpstr>BRAIN-supported Technology  Leaps to Catalyze Neuroscience</vt:lpstr>
      <vt:lpstr>21st Century Cures Innovation  Funds: Strategies for BRAIN</vt:lpstr>
      <vt:lpstr>21st Century Cures Innovation  Funds: Potential Distribution</vt:lpstr>
      <vt:lpstr>BRAIN… mapping brain activity at the  speed of thought</vt:lpstr>
      <vt:lpstr>Advancing Research through Partnerships:</vt:lpstr>
      <vt:lpstr>Recruiting Outstanding Workforce:</vt:lpstr>
      <vt:lpstr>Recruiting Outstanding Workforce:</vt:lpstr>
      <vt:lpstr>BRAIN-supported Technology  Leaps to Catalyze Neuroscience</vt:lpstr>
      <vt:lpstr>Scientific Advancements: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Mitsui&amp;CO.LTD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150</cp:revision>
  <cp:lastPrinted>2018-05-14T02:58:32Z</cp:lastPrinted>
  <dcterms:created xsi:type="dcterms:W3CDTF">2018-04-17T06:39:58Z</dcterms:created>
  <dcterms:modified xsi:type="dcterms:W3CDTF">2023-07-11T23:25:37Z</dcterms:modified>
</cp:coreProperties>
</file>